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56" r:id="rId2"/>
    <p:sldId id="263" r:id="rId3"/>
    <p:sldId id="259" r:id="rId4"/>
    <p:sldId id="260" r:id="rId5"/>
    <p:sldId id="261" r:id="rId6"/>
    <p:sldId id="262" r:id="rId7"/>
    <p:sldId id="257" r:id="rId8"/>
    <p:sldId id="264" r:id="rId9"/>
    <p:sldId id="265"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58713" autoAdjust="0"/>
  </p:normalViewPr>
  <p:slideViewPr>
    <p:cSldViewPr snapToGrid="0">
      <p:cViewPr varScale="1">
        <p:scale>
          <a:sx n="40" d="100"/>
          <a:sy n="40" d="100"/>
        </p:scale>
        <p:origin x="1860" y="54"/>
      </p:cViewPr>
      <p:guideLst/>
    </p:cSldViewPr>
  </p:slideViewPr>
  <p:notesTextViewPr>
    <p:cViewPr>
      <p:scale>
        <a:sx n="1" d="1"/>
        <a:sy n="1" d="1"/>
      </p:scale>
      <p:origin x="0" y="0"/>
    </p:cViewPr>
  </p:notesTextViewPr>
  <p:notesViewPr>
    <p:cSldViewPr snapToGrid="0">
      <p:cViewPr varScale="1">
        <p:scale>
          <a:sx n="87" d="100"/>
          <a:sy n="87" d="100"/>
        </p:scale>
        <p:origin x="3840"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69C6C9-5EE7-4511-AF33-D4A0BB6AFAA1}" type="datetimeFigureOut">
              <a:rPr lang="en-US" smtClean="0"/>
              <a:t>1/25/2019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7499D0-0B24-43EE-A0BC-264CE76237F5}" type="slidenum">
              <a:rPr lang="en-US" smtClean="0"/>
              <a:t>‹#›</a:t>
            </a:fld>
            <a:endParaRPr lang="en-US"/>
          </a:p>
        </p:txBody>
      </p:sp>
    </p:spTree>
    <p:extLst>
      <p:ext uri="{BB962C8B-B14F-4D97-AF65-F5344CB8AC3E}">
        <p14:creationId xmlns:p14="http://schemas.microsoft.com/office/powerpoint/2010/main" val="12676774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Teacher:  Students, today we are going to learn about contemporary Mexican artist Bosco </a:t>
            </a:r>
            <a:r>
              <a:rPr lang="en-US" dirty="0" err="1"/>
              <a:t>Sodi</a:t>
            </a:r>
            <a:r>
              <a:rPr lang="en-US" dirty="0"/>
              <a:t> </a:t>
            </a:r>
            <a:r>
              <a:rPr lang="en-US" sz="1200" kern="1200" dirty="0">
                <a:solidFill>
                  <a:schemeClr val="tx1"/>
                </a:solidFill>
                <a:effectLst/>
                <a:latin typeface="+mn-lt"/>
                <a:ea typeface="+mn-ea"/>
                <a:cs typeface="+mn-cs"/>
              </a:rPr>
              <a:t>whose latest artwork, </a:t>
            </a:r>
            <a:r>
              <a:rPr lang="en-US" sz="1200" i="1" kern="1200" dirty="0" err="1">
                <a:solidFill>
                  <a:schemeClr val="tx1"/>
                </a:solidFill>
                <a:effectLst/>
                <a:latin typeface="+mn-lt"/>
                <a:ea typeface="+mn-ea"/>
                <a:cs typeface="+mn-cs"/>
              </a:rPr>
              <a:t>Muro</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focuses on the political narrative of border walls and societal agency</a:t>
            </a:r>
            <a:r>
              <a:rPr lang="en-US" dirty="0"/>
              <a:t>.</a:t>
            </a:r>
          </a:p>
          <a:p>
            <a:endParaRPr lang="en-US" dirty="0"/>
          </a:p>
          <a:p>
            <a:r>
              <a:rPr lang="en-US" dirty="0"/>
              <a:t>Image: </a:t>
            </a:r>
            <a:r>
              <a:rPr lang="en-US" sz="1200" b="0" i="0" kern="1200" dirty="0">
                <a:solidFill>
                  <a:schemeClr val="tx1"/>
                </a:solidFill>
                <a:effectLst/>
                <a:latin typeface="+mn-lt"/>
                <a:ea typeface="+mn-ea"/>
                <a:cs typeface="+mn-cs"/>
              </a:rPr>
              <a:t>Bosco </a:t>
            </a:r>
            <a:r>
              <a:rPr lang="en-US" sz="1200" b="0" i="0" kern="1200" dirty="0" err="1">
                <a:solidFill>
                  <a:schemeClr val="tx1"/>
                </a:solidFill>
                <a:effectLst/>
                <a:latin typeface="+mn-lt"/>
                <a:ea typeface="+mn-ea"/>
                <a:cs typeface="+mn-cs"/>
              </a:rPr>
              <a:t>Sodi</a:t>
            </a:r>
            <a:r>
              <a:rPr lang="en-US" sz="1200" b="0" i="0" kern="1200" dirty="0">
                <a:solidFill>
                  <a:schemeClr val="tx1"/>
                </a:solidFill>
                <a:effectLst/>
                <a:latin typeface="+mn-lt"/>
                <a:ea typeface="+mn-ea"/>
                <a:cs typeface="+mn-cs"/>
              </a:rPr>
              <a:t> with </a:t>
            </a:r>
            <a:r>
              <a:rPr lang="en-US" sz="1200" b="0" i="0" kern="1200" dirty="0" err="1">
                <a:solidFill>
                  <a:schemeClr val="tx1"/>
                </a:solidFill>
                <a:effectLst/>
                <a:latin typeface="+mn-lt"/>
                <a:ea typeface="+mn-ea"/>
                <a:cs typeface="+mn-cs"/>
              </a:rPr>
              <a:t>Muro</a:t>
            </a:r>
            <a:r>
              <a:rPr lang="en-US" sz="1200" b="0" i="0" kern="1200" dirty="0">
                <a:solidFill>
                  <a:schemeClr val="tx1"/>
                </a:solidFill>
                <a:effectLst/>
                <a:latin typeface="+mn-lt"/>
                <a:ea typeface="+mn-ea"/>
                <a:cs typeface="+mn-cs"/>
              </a:rPr>
              <a:t> (2017)  Photo Robert </a:t>
            </a:r>
            <a:r>
              <a:rPr lang="en-US" sz="1200" b="0" i="0" kern="1200" dirty="0" err="1">
                <a:solidFill>
                  <a:schemeClr val="tx1"/>
                </a:solidFill>
                <a:effectLst/>
                <a:latin typeface="+mn-lt"/>
                <a:ea typeface="+mn-ea"/>
                <a:cs typeface="+mn-cs"/>
              </a:rPr>
              <a:t>Castagna</a:t>
            </a:r>
            <a:r>
              <a:rPr lang="en-US" sz="1200" b="0" i="0" kern="1200" dirty="0">
                <a:solidFill>
                  <a:schemeClr val="tx1"/>
                </a:solidFill>
                <a:effectLst/>
                <a:latin typeface="+mn-lt"/>
                <a:ea typeface="+mn-ea"/>
                <a:cs typeface="+mn-cs"/>
              </a:rPr>
              <a:t>, Courtesy of Studio Bosco </a:t>
            </a:r>
            <a:r>
              <a:rPr lang="en-US" sz="1200" b="0" i="0" kern="1200" dirty="0" err="1">
                <a:solidFill>
                  <a:schemeClr val="tx1"/>
                </a:solidFill>
                <a:effectLst/>
                <a:latin typeface="+mn-lt"/>
                <a:ea typeface="+mn-ea"/>
                <a:cs typeface="+mn-cs"/>
              </a:rPr>
              <a:t>Sodi</a:t>
            </a:r>
            <a:endParaRPr lang="en-US" sz="1200" b="0" i="0" kern="1200" dirty="0">
              <a:solidFill>
                <a:schemeClr val="tx1"/>
              </a:solidFill>
              <a:effectLst/>
              <a:latin typeface="+mn-lt"/>
              <a:ea typeface="+mn-ea"/>
              <a:cs typeface="+mn-cs"/>
            </a:endParaRPr>
          </a:p>
          <a:p>
            <a:r>
              <a:rPr lang="en-US" dirty="0"/>
              <a:t>Source: https://www.theartnewspaper.com/blog/another-brick-in-the-wall-bosco-sodi-brings-political-performance-to-london</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C7499D0-0B24-43EE-A0BC-264CE76237F5}" type="slidenum">
              <a:rPr lang="en-US" smtClean="0"/>
              <a:t>1</a:t>
            </a:fld>
            <a:endParaRPr lang="en-US"/>
          </a:p>
        </p:txBody>
      </p:sp>
    </p:spTree>
    <p:extLst>
      <p:ext uri="{BB962C8B-B14F-4D97-AF65-F5344CB8AC3E}">
        <p14:creationId xmlns:p14="http://schemas.microsoft.com/office/powerpoint/2010/main" val="1175320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Before we explore </a:t>
            </a:r>
            <a:r>
              <a:rPr lang="en-US" dirty="0" err="1"/>
              <a:t>Sodi’s</a:t>
            </a:r>
            <a:r>
              <a:rPr lang="en-US" dirty="0"/>
              <a:t> art, let us think about and discuss concept of border walls</a:t>
            </a:r>
          </a:p>
          <a:p>
            <a:endParaRPr lang="en-US" dirty="0"/>
          </a:p>
          <a:p>
            <a:r>
              <a:rPr lang="en-US" dirty="0"/>
              <a:t>Consider the following statements:  </a:t>
            </a:r>
          </a:p>
          <a:p>
            <a:pPr marL="171450" indent="-171450">
              <a:buFont typeface="Arial" panose="020B0604020202020204" pitchFamily="34" charset="0"/>
              <a:buChar char="•"/>
            </a:pPr>
            <a:r>
              <a:rPr lang="en-US" dirty="0"/>
              <a:t>Walls are meant to protect and defend.  </a:t>
            </a:r>
          </a:p>
          <a:p>
            <a:pPr marL="171450" indent="-171450">
              <a:buFont typeface="Arial" panose="020B0604020202020204" pitchFamily="34" charset="0"/>
              <a:buChar char="•"/>
            </a:pPr>
            <a:r>
              <a:rPr lang="en-US" dirty="0"/>
              <a:t>Walls separate or divide.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With a partner, discuss each statement.  Which statement do you agree with more?  Why?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We will then share responses with the class.</a:t>
            </a:r>
          </a:p>
          <a:p>
            <a:endParaRPr lang="en-US" dirty="0"/>
          </a:p>
          <a:p>
            <a:r>
              <a:rPr lang="en-US" dirty="0"/>
              <a:t>Image Source:  http://time.com/4729470/mexico-border-wall-trump-undocumented-immigrants/</a:t>
            </a:r>
          </a:p>
        </p:txBody>
      </p:sp>
      <p:sp>
        <p:nvSpPr>
          <p:cNvPr id="4" name="Slide Number Placeholder 3"/>
          <p:cNvSpPr>
            <a:spLocks noGrp="1"/>
          </p:cNvSpPr>
          <p:nvPr>
            <p:ph type="sldNum" sz="quarter" idx="5"/>
          </p:nvPr>
        </p:nvSpPr>
        <p:spPr/>
        <p:txBody>
          <a:bodyPr/>
          <a:lstStyle/>
          <a:p>
            <a:fld id="{9C7499D0-0B24-43EE-A0BC-264CE76237F5}" type="slidenum">
              <a:rPr lang="en-US" smtClean="0"/>
              <a:t>2</a:t>
            </a:fld>
            <a:endParaRPr lang="en-US"/>
          </a:p>
        </p:txBody>
      </p:sp>
    </p:spTree>
    <p:extLst>
      <p:ext uri="{BB962C8B-B14F-4D97-AF65-F5344CB8AC3E}">
        <p14:creationId xmlns:p14="http://schemas.microsoft.com/office/powerpoint/2010/main" val="659361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Border walls are not a modern invention. </a:t>
            </a:r>
            <a:r>
              <a:rPr lang="en-US" i="0" dirty="0"/>
              <a:t>Several civilizations and nations have erected walls for different reasons. We will briefly discuss one contemporary and two historically significant walls- The Great Wall of China (China), The West Bank Barrier (Israel), The Berlin Wall (Germany). As we explore these structures, consider asking yourself, did these walls defend or divide?  Write down your thoughts on the guided notes sheet.  </a:t>
            </a:r>
          </a:p>
          <a:p>
            <a:endParaRPr lang="en-US" i="0" dirty="0"/>
          </a:p>
          <a:p>
            <a:endParaRPr lang="en-US" i="0" dirty="0"/>
          </a:p>
          <a:p>
            <a:r>
              <a:rPr lang="en-US" i="0" dirty="0"/>
              <a:t>Sources of images:  http://origins.osu.edu/connecting-history/top-ten-origins-walls  </a:t>
            </a:r>
          </a:p>
          <a:p>
            <a:endParaRPr lang="en-US" i="0" dirty="0"/>
          </a:p>
          <a:p>
            <a:r>
              <a:rPr lang="en-US" i="0" dirty="0"/>
              <a:t>https://fthmb.tqn.com/OafQdhIOgHhoVv2_714u16L3uys=/1500x1000/filters:fill(auto,1)/BerlinWall-58a5f8bd3df78c345b549131.jpg </a:t>
            </a:r>
          </a:p>
          <a:p>
            <a:endParaRPr lang="en-US" i="0" dirty="0"/>
          </a:p>
          <a:p>
            <a:endParaRPr lang="en-US" dirty="0"/>
          </a:p>
        </p:txBody>
      </p:sp>
      <p:sp>
        <p:nvSpPr>
          <p:cNvPr id="4" name="Slide Number Placeholder 3"/>
          <p:cNvSpPr>
            <a:spLocks noGrp="1"/>
          </p:cNvSpPr>
          <p:nvPr>
            <p:ph type="sldNum" sz="quarter" idx="5"/>
          </p:nvPr>
        </p:nvSpPr>
        <p:spPr/>
        <p:txBody>
          <a:bodyPr/>
          <a:lstStyle/>
          <a:p>
            <a:fld id="{9C7499D0-0B24-43EE-A0BC-264CE76237F5}" type="slidenum">
              <a:rPr lang="en-US" smtClean="0"/>
              <a:t>3</a:t>
            </a:fld>
            <a:endParaRPr lang="en-US"/>
          </a:p>
        </p:txBody>
      </p:sp>
    </p:spTree>
    <p:extLst>
      <p:ext uri="{BB962C8B-B14F-4D97-AF65-F5344CB8AC3E}">
        <p14:creationId xmlns:p14="http://schemas.microsoft.com/office/powerpoint/2010/main" val="19043772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The Great Wall of China has an extensive history which began with the Qin Dynasty (221-206 BCE). It took hundreds of years to construct the expansive and continuous 5,500 mile long barrier.  A purpose for this structure was to defend China from Mongol and Manchu invaders. However, the wall ultimately failed in defending China.  </a:t>
            </a:r>
            <a:r>
              <a:rPr lang="en-US" dirty="0" err="1"/>
              <a:t>Gengis</a:t>
            </a:r>
            <a:r>
              <a:rPr lang="en-US" dirty="0"/>
              <a:t> Khan, leader of the Mongols, and other groups such as the Liao, the </a:t>
            </a:r>
            <a:r>
              <a:rPr lang="en-US" dirty="0" err="1"/>
              <a:t>Jin</a:t>
            </a:r>
            <a:r>
              <a:rPr lang="en-US" dirty="0"/>
              <a:t>, and the Manchus all managed to invade and conquer areas of China. </a:t>
            </a:r>
          </a:p>
          <a:p>
            <a:endParaRPr lang="en-US" dirty="0"/>
          </a:p>
          <a:p>
            <a:r>
              <a:rPr lang="en-US" dirty="0"/>
              <a:t>Sources:  http://origins.osu.edu/connecting-history/top-ten-origins-walls</a:t>
            </a:r>
          </a:p>
          <a:p>
            <a:r>
              <a:rPr lang="en-US" dirty="0"/>
              <a:t>https://www.ancient.eu/Great_Wall_of_China/</a:t>
            </a:r>
          </a:p>
          <a:p>
            <a:endParaRPr lang="en-US" dirty="0"/>
          </a:p>
          <a:p>
            <a:r>
              <a:rPr lang="en-US" dirty="0"/>
              <a:t>Image sources:  https://www.history.com/topics/ancient-china/great-wall-of-china-video</a:t>
            </a:r>
          </a:p>
          <a:p>
            <a:r>
              <a:rPr lang="en-US" dirty="0"/>
              <a:t>https://www.telegraph.co.uk/travel/destinations/asia/china/articles/china-travel-guide/</a:t>
            </a:r>
          </a:p>
          <a:p>
            <a:r>
              <a:rPr lang="en-US" dirty="0"/>
              <a:t>https://news.artnet.com/art-world/china-report-of-great-wall-312912 </a:t>
            </a:r>
          </a:p>
          <a:p>
            <a:endParaRPr lang="en-US" dirty="0"/>
          </a:p>
        </p:txBody>
      </p:sp>
      <p:sp>
        <p:nvSpPr>
          <p:cNvPr id="4" name="Slide Number Placeholder 3"/>
          <p:cNvSpPr>
            <a:spLocks noGrp="1"/>
          </p:cNvSpPr>
          <p:nvPr>
            <p:ph type="sldNum" sz="quarter" idx="5"/>
          </p:nvPr>
        </p:nvSpPr>
        <p:spPr/>
        <p:txBody>
          <a:bodyPr/>
          <a:lstStyle/>
          <a:p>
            <a:fld id="{9C7499D0-0B24-43EE-A0BC-264CE76237F5}" type="slidenum">
              <a:rPr lang="en-US" smtClean="0"/>
              <a:t>4</a:t>
            </a:fld>
            <a:endParaRPr lang="en-US"/>
          </a:p>
        </p:txBody>
      </p:sp>
    </p:spTree>
    <p:extLst>
      <p:ext uri="{BB962C8B-B14F-4D97-AF65-F5344CB8AC3E}">
        <p14:creationId xmlns:p14="http://schemas.microsoft.com/office/powerpoint/2010/main" val="24838534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Teacher:  Soviet-occupied East Germany began constructing the Berlin Wall on August 13, 1961.  The intent was to stop emigration from East Berlin to West Berlin.  Because of this wall, people suffering oppressive living conditions in East Germany were unable to leave. Many families were separated and many died trying to get over it. Ultimately, the Berlin Wall became a Cold War symbol that divided the world between the communist East and the democratic West.  The destruction of the Berlin Wall, November 9-10, 1989, signified a new era in global politics. </a:t>
            </a:r>
          </a:p>
          <a:p>
            <a:r>
              <a:rPr lang="en-US" sz="1200" b="0" i="0" kern="1200" dirty="0">
                <a:solidFill>
                  <a:schemeClr val="tx1"/>
                </a:solidFill>
                <a:effectLst/>
                <a:latin typeface="+mn-lt"/>
                <a:ea typeface="+mn-ea"/>
                <a:cs typeface="+mn-cs"/>
              </a:rPr>
              <a:t> </a:t>
            </a:r>
            <a:endParaRPr lang="en-US" dirty="0"/>
          </a:p>
          <a:p>
            <a:r>
              <a:rPr lang="en-US" dirty="0"/>
              <a:t>Source:  https://www.nato.int/cps/en/natohq/declassified_136311.htm</a:t>
            </a:r>
          </a:p>
          <a:p>
            <a:r>
              <a:rPr lang="en-US" dirty="0"/>
              <a:t>https://berlinwall.pressbooks.com/chapter/the-significance-of-the-wall/</a:t>
            </a:r>
          </a:p>
          <a:p>
            <a:endParaRPr lang="en-US" dirty="0"/>
          </a:p>
          <a:p>
            <a:r>
              <a:rPr lang="en-US" dirty="0"/>
              <a:t>Image sources:  https://www.nato.int/cps/en/natohq/declassified_136183.htm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https://berlinwall.pressbooks.com/chapter/the-significance-of-the-wall/</a:t>
            </a:r>
          </a:p>
          <a:p>
            <a:endParaRPr lang="en-US" dirty="0"/>
          </a:p>
        </p:txBody>
      </p:sp>
      <p:sp>
        <p:nvSpPr>
          <p:cNvPr id="4" name="Slide Number Placeholder 3"/>
          <p:cNvSpPr>
            <a:spLocks noGrp="1"/>
          </p:cNvSpPr>
          <p:nvPr>
            <p:ph type="sldNum" sz="quarter" idx="5"/>
          </p:nvPr>
        </p:nvSpPr>
        <p:spPr/>
        <p:txBody>
          <a:bodyPr/>
          <a:lstStyle/>
          <a:p>
            <a:fld id="{9C7499D0-0B24-43EE-A0BC-264CE76237F5}" type="slidenum">
              <a:rPr lang="en-US" smtClean="0"/>
              <a:t>5</a:t>
            </a:fld>
            <a:endParaRPr lang="en-US"/>
          </a:p>
        </p:txBody>
      </p:sp>
    </p:spTree>
    <p:extLst>
      <p:ext uri="{BB962C8B-B14F-4D97-AF65-F5344CB8AC3E}">
        <p14:creationId xmlns:p14="http://schemas.microsoft.com/office/powerpoint/2010/main" val="35545741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Construction of this barrier began in 2000. The Israeli government states that the wall is being built to protect Israeli citizens from suicide bombers and radical terrorist organizations. Israel’s critics argue that the barrier is an attempt to further seize Palestinian territories. While construction of this barrier continues, many nations committed to the Israeli-Palestinian peace process believe the barrier creates obstacles to achieving peace.  The Israeli government claims terrorist attacks have decreased as a result of this barrier.</a:t>
            </a:r>
          </a:p>
          <a:p>
            <a:endParaRPr lang="en-US" dirty="0"/>
          </a:p>
          <a:p>
            <a:endParaRPr lang="en-US" dirty="0"/>
          </a:p>
          <a:p>
            <a:r>
              <a:rPr lang="en-US" dirty="0"/>
              <a:t>Sources:  http://origins.osu.edu/connecting-history/top-ten-origins-walls</a:t>
            </a:r>
          </a:p>
          <a:p>
            <a:r>
              <a:rPr lang="en-US" dirty="0"/>
              <a:t>http://news.bbc.co.uk/2/hi/middle_east/3111159.stm</a:t>
            </a:r>
          </a:p>
          <a:p>
            <a:endParaRPr lang="en-US" dirty="0"/>
          </a:p>
          <a:p>
            <a:r>
              <a:rPr lang="en-US" dirty="0"/>
              <a:t>Image Sources:  https://www.gettyimages.co.uk/detail/news-photo/israeli-built-west-bank-wall-surrounding-bethlehem-with-news-photo/681397120</a:t>
            </a:r>
          </a:p>
          <a:p>
            <a:r>
              <a:rPr lang="en-US" dirty="0"/>
              <a:t>http://news.bbc.co.uk/2/hi/middle_east/3111159.stm</a:t>
            </a:r>
          </a:p>
          <a:p>
            <a:endParaRPr lang="en-US" dirty="0"/>
          </a:p>
        </p:txBody>
      </p:sp>
      <p:sp>
        <p:nvSpPr>
          <p:cNvPr id="4" name="Slide Number Placeholder 3"/>
          <p:cNvSpPr>
            <a:spLocks noGrp="1"/>
          </p:cNvSpPr>
          <p:nvPr>
            <p:ph type="sldNum" sz="quarter" idx="5"/>
          </p:nvPr>
        </p:nvSpPr>
        <p:spPr/>
        <p:txBody>
          <a:bodyPr/>
          <a:lstStyle/>
          <a:p>
            <a:fld id="{9C7499D0-0B24-43EE-A0BC-264CE76237F5}" type="slidenum">
              <a:rPr lang="en-US" smtClean="0"/>
              <a:t>6</a:t>
            </a:fld>
            <a:endParaRPr lang="en-US"/>
          </a:p>
        </p:txBody>
      </p:sp>
    </p:spTree>
    <p:extLst>
      <p:ext uri="{BB962C8B-B14F-4D97-AF65-F5344CB8AC3E}">
        <p14:creationId xmlns:p14="http://schemas.microsoft.com/office/powerpoint/2010/main" val="3842914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a:t>
            </a:r>
            <a:r>
              <a:rPr lang="en-US" dirty="0" err="1"/>
              <a:t>Sodi</a:t>
            </a:r>
            <a:r>
              <a:rPr lang="en-US" dirty="0"/>
              <a:t> was born Mexico City in 1970, and currently lives in New York City, NY due to an artist’s visa.  This means he has permission to stay temporarily in the United States.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His installation </a:t>
            </a:r>
            <a:r>
              <a:rPr lang="en-US" sz="1200" b="0" i="1" kern="1200" dirty="0" err="1">
                <a:solidFill>
                  <a:schemeClr val="tx1"/>
                </a:solidFill>
                <a:effectLst/>
                <a:latin typeface="+mn-lt"/>
                <a:ea typeface="+mn-ea"/>
                <a:cs typeface="+mn-cs"/>
              </a:rPr>
              <a:t>Muro</a:t>
            </a:r>
            <a:r>
              <a:rPr lang="en-US" sz="1200" b="0" i="1"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challenges governments’ reasons for constructing border walls and engages viewers to be actively bring down barriers.     </a:t>
            </a:r>
          </a:p>
          <a:p>
            <a:endParaRPr lang="en-US" sz="1200" b="0" i="0" kern="1200" dirty="0">
              <a:solidFill>
                <a:schemeClr val="tx1"/>
              </a:solidFill>
              <a:effectLst/>
              <a:latin typeface="+mn-lt"/>
              <a:ea typeface="+mn-ea"/>
              <a:cs typeface="+mn-cs"/>
            </a:endParaRPr>
          </a:p>
          <a:p>
            <a:r>
              <a:rPr lang="en-US" sz="1200" b="0" i="1" kern="1200" dirty="0" err="1">
                <a:solidFill>
                  <a:schemeClr val="tx1"/>
                </a:solidFill>
                <a:effectLst/>
                <a:latin typeface="+mn-lt"/>
                <a:ea typeface="+mn-ea"/>
                <a:cs typeface="+mn-cs"/>
              </a:rPr>
              <a:t>Muro</a:t>
            </a:r>
            <a:r>
              <a:rPr lang="en-US" sz="1200" b="0" i="0" kern="1200" dirty="0">
                <a:solidFill>
                  <a:schemeClr val="tx1"/>
                </a:solidFill>
                <a:effectLst/>
                <a:latin typeface="+mn-lt"/>
                <a:ea typeface="+mn-ea"/>
                <a:cs typeface="+mn-cs"/>
              </a:rPr>
              <a:t> was constructed of 1600 clay bricks made in Mexico.  Each brick had a unique color, which according to the artist, was a metaphor for the dream that is the United States.  </a:t>
            </a:r>
          </a:p>
          <a:p>
            <a:endParaRPr lang="en-US" sz="1200" b="0" i="0" kern="1200" dirty="0">
              <a:solidFill>
                <a:schemeClr val="tx1"/>
              </a:solidFill>
              <a:effectLst/>
              <a:latin typeface="+mn-lt"/>
              <a:ea typeface="+mn-ea"/>
              <a:cs typeface="+mn-cs"/>
            </a:endParaRPr>
          </a:p>
          <a:p>
            <a:r>
              <a:rPr lang="en-US" sz="1200" b="0" i="1" kern="1200" dirty="0" err="1">
                <a:solidFill>
                  <a:schemeClr val="tx1"/>
                </a:solidFill>
                <a:effectLst/>
                <a:latin typeface="+mn-lt"/>
                <a:ea typeface="+mn-ea"/>
                <a:cs typeface="+mn-cs"/>
              </a:rPr>
              <a:t>Muro</a:t>
            </a:r>
            <a:r>
              <a:rPr lang="en-US" sz="1200" b="0" i="1"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was first built in Washington Square Park, New York on 8 September 2017 in response to Trump’s proposed southern border wall between the United States and Mexico.</a:t>
            </a:r>
            <a:endParaRPr lang="en-US" dirty="0"/>
          </a:p>
          <a:p>
            <a:endParaRPr lang="en-US" dirty="0"/>
          </a:p>
          <a:p>
            <a:r>
              <a:rPr lang="en-US" dirty="0"/>
              <a:t>Top Left Image:  Bosco </a:t>
            </a:r>
            <a:r>
              <a:rPr lang="en-US" dirty="0" err="1"/>
              <a:t>Sodi</a:t>
            </a:r>
            <a:endParaRPr lang="en-US" dirty="0"/>
          </a:p>
          <a:p>
            <a:r>
              <a:rPr lang="en-US" dirty="0"/>
              <a:t>Source:  http://www.magazinedigital.com/buena-vida/arquitectura/bosco-sodi </a:t>
            </a:r>
          </a:p>
          <a:p>
            <a:endParaRPr lang="en-US" dirty="0"/>
          </a:p>
          <a:p>
            <a:r>
              <a:rPr lang="en-US" dirty="0"/>
              <a:t>Bottom Right Image: Image:  </a:t>
            </a:r>
            <a:r>
              <a:rPr lang="en-US" sz="1200" b="0" i="0" kern="1200" dirty="0">
                <a:solidFill>
                  <a:schemeClr val="tx1"/>
                </a:solidFill>
                <a:effectLst/>
                <a:latin typeface="+mn-lt"/>
                <a:ea typeface="+mn-ea"/>
                <a:cs typeface="+mn-cs"/>
              </a:rPr>
              <a:t>WASHINGTON SQUARE PARK, NY USA Public Installation 2017</a:t>
            </a:r>
          </a:p>
          <a:p>
            <a:r>
              <a:rPr lang="en-US" sz="1200" b="0" i="0" kern="1200" dirty="0">
                <a:solidFill>
                  <a:schemeClr val="tx1"/>
                </a:solidFill>
                <a:effectLst/>
                <a:latin typeface="+mn-lt"/>
                <a:ea typeface="+mn-ea"/>
                <a:cs typeface="+mn-cs"/>
              </a:rPr>
              <a:t>Source:  https://www.boscosodi.com/fullscreen-page/comp-irngk5za/77551414-3539-47a8-a78e-df4d4e99009c/50/%3Fi%3D50%26p%3Dc1lo9%26s%3Dstyle-jhjedgbe </a:t>
            </a:r>
          </a:p>
          <a:p>
            <a:endParaRPr lang="en-US" dirty="0"/>
          </a:p>
          <a:p>
            <a:endParaRPr lang="en-US" dirty="0"/>
          </a:p>
          <a:p>
            <a:r>
              <a:rPr lang="en-US" dirty="0"/>
              <a:t> </a:t>
            </a:r>
            <a:endParaRPr lang="nl-NL"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C7499D0-0B24-43EE-A0BC-264CE76237F5}" type="slidenum">
              <a:rPr lang="en-US" smtClean="0"/>
              <a:t>7</a:t>
            </a:fld>
            <a:endParaRPr lang="en-US"/>
          </a:p>
        </p:txBody>
      </p:sp>
    </p:spTree>
    <p:extLst>
      <p:ext uri="{BB962C8B-B14F-4D97-AF65-F5344CB8AC3E}">
        <p14:creationId xmlns:p14="http://schemas.microsoft.com/office/powerpoint/2010/main" val="17293774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part of the exhibit, Bosco invited viewers to take one brick between the hours of 3 and 8 p.m. The wall was “torn down” by people on both sides of the wall, suggestively breaking down physical and mental barriers.</a:t>
            </a:r>
          </a:p>
          <a:p>
            <a:endParaRPr lang="en-US" dirty="0"/>
          </a:p>
          <a:p>
            <a:endParaRPr lang="en-US" dirty="0"/>
          </a:p>
          <a:p>
            <a:r>
              <a:rPr lang="en-US" dirty="0"/>
              <a:t>Sources:  </a:t>
            </a:r>
          </a:p>
          <a:p>
            <a:r>
              <a:rPr lang="en-US" dirty="0"/>
              <a:t>https://www.metro.us/news/local-news/new-york/washington-square-park-wall-art-muro-art</a:t>
            </a:r>
          </a:p>
          <a:p>
            <a:r>
              <a:rPr lang="en-US" dirty="0"/>
              <a:t>https://www.wmagazine.com/story/mexican-artist-bosco-sodi-wall-washington-square</a:t>
            </a:r>
          </a:p>
          <a:p>
            <a:r>
              <a:rPr lang="en-US" dirty="0"/>
              <a:t>https://archpaper.com/2017/12/bosco-sodi-muro-clay/</a:t>
            </a:r>
          </a:p>
        </p:txBody>
      </p:sp>
      <p:sp>
        <p:nvSpPr>
          <p:cNvPr id="4" name="Slide Number Placeholder 3"/>
          <p:cNvSpPr>
            <a:spLocks noGrp="1"/>
          </p:cNvSpPr>
          <p:nvPr>
            <p:ph type="sldNum" sz="quarter" idx="5"/>
          </p:nvPr>
        </p:nvSpPr>
        <p:spPr/>
        <p:txBody>
          <a:bodyPr/>
          <a:lstStyle/>
          <a:p>
            <a:fld id="{9C7499D0-0B24-43EE-A0BC-264CE76237F5}" type="slidenum">
              <a:rPr lang="en-US" smtClean="0"/>
              <a:t>8</a:t>
            </a:fld>
            <a:endParaRPr lang="en-US"/>
          </a:p>
        </p:txBody>
      </p:sp>
    </p:spTree>
    <p:extLst>
      <p:ext uri="{BB962C8B-B14F-4D97-AF65-F5344CB8AC3E}">
        <p14:creationId xmlns:p14="http://schemas.microsoft.com/office/powerpoint/2010/main" val="19212393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7499D0-0B24-43EE-A0BC-264CE76237F5}" type="slidenum">
              <a:rPr lang="en-US" smtClean="0"/>
              <a:t>9</a:t>
            </a:fld>
            <a:endParaRPr lang="en-US"/>
          </a:p>
        </p:txBody>
      </p:sp>
    </p:spTree>
    <p:extLst>
      <p:ext uri="{BB962C8B-B14F-4D97-AF65-F5344CB8AC3E}">
        <p14:creationId xmlns:p14="http://schemas.microsoft.com/office/powerpoint/2010/main" val="1153110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08CCF-CF82-4E46-94F0-BE721A20FF8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621108-E012-4C80-8DBB-6B29486EE8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431611B-B1C3-4878-8AF8-2C4C542F4CD1}"/>
              </a:ext>
            </a:extLst>
          </p:cNvPr>
          <p:cNvSpPr>
            <a:spLocks noGrp="1"/>
          </p:cNvSpPr>
          <p:nvPr>
            <p:ph type="dt" sz="half" idx="10"/>
          </p:nvPr>
        </p:nvSpPr>
        <p:spPr/>
        <p:txBody>
          <a:bodyPr/>
          <a:lstStyle/>
          <a:p>
            <a:fld id="{A437C653-7BBE-45EF-801E-B5A9F2DBAD80}" type="datetimeFigureOut">
              <a:rPr lang="en-US" smtClean="0"/>
              <a:t>1/25/2019</a:t>
            </a:fld>
            <a:endParaRPr lang="en-US"/>
          </a:p>
        </p:txBody>
      </p:sp>
      <p:sp>
        <p:nvSpPr>
          <p:cNvPr id="5" name="Footer Placeholder 4">
            <a:extLst>
              <a:ext uri="{FF2B5EF4-FFF2-40B4-BE49-F238E27FC236}">
                <a16:creationId xmlns:a16="http://schemas.microsoft.com/office/drawing/2014/main" id="{D6EC9E6A-A908-4C4C-B402-0E8D1A8E6B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D99F8D-7661-4867-B574-FD8758916639}"/>
              </a:ext>
            </a:extLst>
          </p:cNvPr>
          <p:cNvSpPr>
            <a:spLocks noGrp="1"/>
          </p:cNvSpPr>
          <p:nvPr>
            <p:ph type="sldNum" sz="quarter" idx="12"/>
          </p:nvPr>
        </p:nvSpPr>
        <p:spPr/>
        <p:txBody>
          <a:bodyPr/>
          <a:lstStyle/>
          <a:p>
            <a:fld id="{410817AB-25CF-4F54-8CF1-1A2EC0AAE566}" type="slidenum">
              <a:rPr lang="en-US" smtClean="0"/>
              <a:t>‹#›</a:t>
            </a:fld>
            <a:endParaRPr lang="en-US"/>
          </a:p>
        </p:txBody>
      </p:sp>
    </p:spTree>
    <p:extLst>
      <p:ext uri="{BB962C8B-B14F-4D97-AF65-F5344CB8AC3E}">
        <p14:creationId xmlns:p14="http://schemas.microsoft.com/office/powerpoint/2010/main" val="39972293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B4F01-5540-4A19-9D20-598826B6216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03EFA7D-C7A7-40B9-80F3-D6850E83A17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F08249-406F-470D-9DF4-93C90FEE3641}"/>
              </a:ext>
            </a:extLst>
          </p:cNvPr>
          <p:cNvSpPr>
            <a:spLocks noGrp="1"/>
          </p:cNvSpPr>
          <p:nvPr>
            <p:ph type="dt" sz="half" idx="10"/>
          </p:nvPr>
        </p:nvSpPr>
        <p:spPr/>
        <p:txBody>
          <a:bodyPr/>
          <a:lstStyle/>
          <a:p>
            <a:fld id="{A437C653-7BBE-45EF-801E-B5A9F2DBAD80}" type="datetimeFigureOut">
              <a:rPr lang="en-US" smtClean="0"/>
              <a:t>1/25/2019</a:t>
            </a:fld>
            <a:endParaRPr lang="en-US"/>
          </a:p>
        </p:txBody>
      </p:sp>
      <p:sp>
        <p:nvSpPr>
          <p:cNvPr id="5" name="Footer Placeholder 4">
            <a:extLst>
              <a:ext uri="{FF2B5EF4-FFF2-40B4-BE49-F238E27FC236}">
                <a16:creationId xmlns:a16="http://schemas.microsoft.com/office/drawing/2014/main" id="{D27F5BB1-3D2D-4BB4-AD07-25B4311B50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301AF9-D06F-4413-960C-69A94A03E46A}"/>
              </a:ext>
            </a:extLst>
          </p:cNvPr>
          <p:cNvSpPr>
            <a:spLocks noGrp="1"/>
          </p:cNvSpPr>
          <p:nvPr>
            <p:ph type="sldNum" sz="quarter" idx="12"/>
          </p:nvPr>
        </p:nvSpPr>
        <p:spPr/>
        <p:txBody>
          <a:bodyPr/>
          <a:lstStyle/>
          <a:p>
            <a:fld id="{410817AB-25CF-4F54-8CF1-1A2EC0AAE566}" type="slidenum">
              <a:rPr lang="en-US" smtClean="0"/>
              <a:t>‹#›</a:t>
            </a:fld>
            <a:endParaRPr lang="en-US"/>
          </a:p>
        </p:txBody>
      </p:sp>
    </p:spTree>
    <p:extLst>
      <p:ext uri="{BB962C8B-B14F-4D97-AF65-F5344CB8AC3E}">
        <p14:creationId xmlns:p14="http://schemas.microsoft.com/office/powerpoint/2010/main" val="36796012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7A0FAF5-B9F7-40C8-BF16-B50F0DD99BC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042F50E-DDAF-45A7-B609-029DE3B7FA2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92ECBF-4AAE-4520-AC91-A9BA2087D90D}"/>
              </a:ext>
            </a:extLst>
          </p:cNvPr>
          <p:cNvSpPr>
            <a:spLocks noGrp="1"/>
          </p:cNvSpPr>
          <p:nvPr>
            <p:ph type="dt" sz="half" idx="10"/>
          </p:nvPr>
        </p:nvSpPr>
        <p:spPr/>
        <p:txBody>
          <a:bodyPr/>
          <a:lstStyle/>
          <a:p>
            <a:fld id="{A437C653-7BBE-45EF-801E-B5A9F2DBAD80}" type="datetimeFigureOut">
              <a:rPr lang="en-US" smtClean="0"/>
              <a:t>1/25/2019</a:t>
            </a:fld>
            <a:endParaRPr lang="en-US"/>
          </a:p>
        </p:txBody>
      </p:sp>
      <p:sp>
        <p:nvSpPr>
          <p:cNvPr id="5" name="Footer Placeholder 4">
            <a:extLst>
              <a:ext uri="{FF2B5EF4-FFF2-40B4-BE49-F238E27FC236}">
                <a16:creationId xmlns:a16="http://schemas.microsoft.com/office/drawing/2014/main" id="{D42D9BE2-F452-4762-99F0-9D9BC6BB60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E3A4CD-D2F1-4BBB-BF63-A1C373DBD008}"/>
              </a:ext>
            </a:extLst>
          </p:cNvPr>
          <p:cNvSpPr>
            <a:spLocks noGrp="1"/>
          </p:cNvSpPr>
          <p:nvPr>
            <p:ph type="sldNum" sz="quarter" idx="12"/>
          </p:nvPr>
        </p:nvSpPr>
        <p:spPr/>
        <p:txBody>
          <a:bodyPr/>
          <a:lstStyle/>
          <a:p>
            <a:fld id="{410817AB-25CF-4F54-8CF1-1A2EC0AAE566}" type="slidenum">
              <a:rPr lang="en-US" smtClean="0"/>
              <a:t>‹#›</a:t>
            </a:fld>
            <a:endParaRPr lang="en-US"/>
          </a:p>
        </p:txBody>
      </p:sp>
    </p:spTree>
    <p:extLst>
      <p:ext uri="{BB962C8B-B14F-4D97-AF65-F5344CB8AC3E}">
        <p14:creationId xmlns:p14="http://schemas.microsoft.com/office/powerpoint/2010/main" val="35721641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99D83-0F7F-43E5-ABB8-8792D0CE8A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37A850-E9DC-4863-B5CD-F735A6ED15B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4D1CFB-FCE2-4DC3-841F-155B6DF4EF49}"/>
              </a:ext>
            </a:extLst>
          </p:cNvPr>
          <p:cNvSpPr>
            <a:spLocks noGrp="1"/>
          </p:cNvSpPr>
          <p:nvPr>
            <p:ph type="dt" sz="half" idx="10"/>
          </p:nvPr>
        </p:nvSpPr>
        <p:spPr/>
        <p:txBody>
          <a:bodyPr/>
          <a:lstStyle/>
          <a:p>
            <a:fld id="{A437C653-7BBE-45EF-801E-B5A9F2DBAD80}" type="datetimeFigureOut">
              <a:rPr lang="en-US" smtClean="0"/>
              <a:t>1/25/2019</a:t>
            </a:fld>
            <a:endParaRPr lang="en-US"/>
          </a:p>
        </p:txBody>
      </p:sp>
      <p:sp>
        <p:nvSpPr>
          <p:cNvPr id="5" name="Footer Placeholder 4">
            <a:extLst>
              <a:ext uri="{FF2B5EF4-FFF2-40B4-BE49-F238E27FC236}">
                <a16:creationId xmlns:a16="http://schemas.microsoft.com/office/drawing/2014/main" id="{BD2D49C2-83DF-4984-B722-DB020514C9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BA1AF6-3E14-4273-8A39-B3495196BA29}"/>
              </a:ext>
            </a:extLst>
          </p:cNvPr>
          <p:cNvSpPr>
            <a:spLocks noGrp="1"/>
          </p:cNvSpPr>
          <p:nvPr>
            <p:ph type="sldNum" sz="quarter" idx="12"/>
          </p:nvPr>
        </p:nvSpPr>
        <p:spPr/>
        <p:txBody>
          <a:bodyPr/>
          <a:lstStyle/>
          <a:p>
            <a:fld id="{410817AB-25CF-4F54-8CF1-1A2EC0AAE566}" type="slidenum">
              <a:rPr lang="en-US" smtClean="0"/>
              <a:t>‹#›</a:t>
            </a:fld>
            <a:endParaRPr lang="en-US"/>
          </a:p>
        </p:txBody>
      </p:sp>
    </p:spTree>
    <p:extLst>
      <p:ext uri="{BB962C8B-B14F-4D97-AF65-F5344CB8AC3E}">
        <p14:creationId xmlns:p14="http://schemas.microsoft.com/office/powerpoint/2010/main" val="40702807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ED3F1-49B9-4093-9EE4-63F53540E8F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6C4B258-3B1F-4A42-A0EE-09BC38986B4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4283336-9BF5-4DAE-B413-AAB564BBC482}"/>
              </a:ext>
            </a:extLst>
          </p:cNvPr>
          <p:cNvSpPr>
            <a:spLocks noGrp="1"/>
          </p:cNvSpPr>
          <p:nvPr>
            <p:ph type="dt" sz="half" idx="10"/>
          </p:nvPr>
        </p:nvSpPr>
        <p:spPr/>
        <p:txBody>
          <a:bodyPr/>
          <a:lstStyle/>
          <a:p>
            <a:fld id="{A437C653-7BBE-45EF-801E-B5A9F2DBAD80}" type="datetimeFigureOut">
              <a:rPr lang="en-US" smtClean="0"/>
              <a:t>1/25/2019</a:t>
            </a:fld>
            <a:endParaRPr lang="en-US"/>
          </a:p>
        </p:txBody>
      </p:sp>
      <p:sp>
        <p:nvSpPr>
          <p:cNvPr id="5" name="Footer Placeholder 4">
            <a:extLst>
              <a:ext uri="{FF2B5EF4-FFF2-40B4-BE49-F238E27FC236}">
                <a16:creationId xmlns:a16="http://schemas.microsoft.com/office/drawing/2014/main" id="{FCDCC49C-9C96-451E-AF01-B5E9A9C54C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00B956-C98C-4861-A114-1552BB1F51A0}"/>
              </a:ext>
            </a:extLst>
          </p:cNvPr>
          <p:cNvSpPr>
            <a:spLocks noGrp="1"/>
          </p:cNvSpPr>
          <p:nvPr>
            <p:ph type="sldNum" sz="quarter" idx="12"/>
          </p:nvPr>
        </p:nvSpPr>
        <p:spPr/>
        <p:txBody>
          <a:bodyPr/>
          <a:lstStyle/>
          <a:p>
            <a:fld id="{410817AB-25CF-4F54-8CF1-1A2EC0AAE566}" type="slidenum">
              <a:rPr lang="en-US" smtClean="0"/>
              <a:t>‹#›</a:t>
            </a:fld>
            <a:endParaRPr lang="en-US"/>
          </a:p>
        </p:txBody>
      </p:sp>
    </p:spTree>
    <p:extLst>
      <p:ext uri="{BB962C8B-B14F-4D97-AF65-F5344CB8AC3E}">
        <p14:creationId xmlns:p14="http://schemas.microsoft.com/office/powerpoint/2010/main" val="3575303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D3B3B-3FFD-447D-9323-4808E1E926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779D1D-5177-4414-9514-7EB77DC8D9C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60A9AC7-2A56-4131-82DA-58CA2C310CD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F3DF1CA-2798-441C-A6ED-74DEFA8D8D9E}"/>
              </a:ext>
            </a:extLst>
          </p:cNvPr>
          <p:cNvSpPr>
            <a:spLocks noGrp="1"/>
          </p:cNvSpPr>
          <p:nvPr>
            <p:ph type="dt" sz="half" idx="10"/>
          </p:nvPr>
        </p:nvSpPr>
        <p:spPr/>
        <p:txBody>
          <a:bodyPr/>
          <a:lstStyle/>
          <a:p>
            <a:fld id="{A437C653-7BBE-45EF-801E-B5A9F2DBAD80}" type="datetimeFigureOut">
              <a:rPr lang="en-US" smtClean="0"/>
              <a:t>1/25/2019</a:t>
            </a:fld>
            <a:endParaRPr lang="en-US"/>
          </a:p>
        </p:txBody>
      </p:sp>
      <p:sp>
        <p:nvSpPr>
          <p:cNvPr id="6" name="Footer Placeholder 5">
            <a:extLst>
              <a:ext uri="{FF2B5EF4-FFF2-40B4-BE49-F238E27FC236}">
                <a16:creationId xmlns:a16="http://schemas.microsoft.com/office/drawing/2014/main" id="{933D9AE2-78A0-43B7-B7B1-F9314EDA29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1947B7-783A-4D97-B49D-F6C60C611656}"/>
              </a:ext>
            </a:extLst>
          </p:cNvPr>
          <p:cNvSpPr>
            <a:spLocks noGrp="1"/>
          </p:cNvSpPr>
          <p:nvPr>
            <p:ph type="sldNum" sz="quarter" idx="12"/>
          </p:nvPr>
        </p:nvSpPr>
        <p:spPr/>
        <p:txBody>
          <a:bodyPr/>
          <a:lstStyle/>
          <a:p>
            <a:fld id="{410817AB-25CF-4F54-8CF1-1A2EC0AAE566}" type="slidenum">
              <a:rPr lang="en-US" smtClean="0"/>
              <a:t>‹#›</a:t>
            </a:fld>
            <a:endParaRPr lang="en-US"/>
          </a:p>
        </p:txBody>
      </p:sp>
    </p:spTree>
    <p:extLst>
      <p:ext uri="{BB962C8B-B14F-4D97-AF65-F5344CB8AC3E}">
        <p14:creationId xmlns:p14="http://schemas.microsoft.com/office/powerpoint/2010/main" val="13973732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BBBC6-D068-4F7D-9EB9-C6C8F97F98C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633BC2C-A2A4-4709-B80D-FB222BA89E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9754D9B-2DCD-4232-8991-ACACAC8DCE5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C8127C-9413-479C-A867-EE108EBB249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1BF4E8A-7614-4822-A25C-392AAF62364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4A7A728-2244-43CC-8C2A-CC8062C1D843}"/>
              </a:ext>
            </a:extLst>
          </p:cNvPr>
          <p:cNvSpPr>
            <a:spLocks noGrp="1"/>
          </p:cNvSpPr>
          <p:nvPr>
            <p:ph type="dt" sz="half" idx="10"/>
          </p:nvPr>
        </p:nvSpPr>
        <p:spPr/>
        <p:txBody>
          <a:bodyPr/>
          <a:lstStyle/>
          <a:p>
            <a:fld id="{A437C653-7BBE-45EF-801E-B5A9F2DBAD80}" type="datetimeFigureOut">
              <a:rPr lang="en-US" smtClean="0"/>
              <a:t>1/25/2019</a:t>
            </a:fld>
            <a:endParaRPr lang="en-US"/>
          </a:p>
        </p:txBody>
      </p:sp>
      <p:sp>
        <p:nvSpPr>
          <p:cNvPr id="8" name="Footer Placeholder 7">
            <a:extLst>
              <a:ext uri="{FF2B5EF4-FFF2-40B4-BE49-F238E27FC236}">
                <a16:creationId xmlns:a16="http://schemas.microsoft.com/office/drawing/2014/main" id="{14FB6F68-0CDA-4090-AE57-35E295EE68C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BB2BAF-EE64-4D7A-A86F-6FFEBC587117}"/>
              </a:ext>
            </a:extLst>
          </p:cNvPr>
          <p:cNvSpPr>
            <a:spLocks noGrp="1"/>
          </p:cNvSpPr>
          <p:nvPr>
            <p:ph type="sldNum" sz="quarter" idx="12"/>
          </p:nvPr>
        </p:nvSpPr>
        <p:spPr/>
        <p:txBody>
          <a:bodyPr/>
          <a:lstStyle/>
          <a:p>
            <a:fld id="{410817AB-25CF-4F54-8CF1-1A2EC0AAE566}" type="slidenum">
              <a:rPr lang="en-US" smtClean="0"/>
              <a:t>‹#›</a:t>
            </a:fld>
            <a:endParaRPr lang="en-US"/>
          </a:p>
        </p:txBody>
      </p:sp>
    </p:spTree>
    <p:extLst>
      <p:ext uri="{BB962C8B-B14F-4D97-AF65-F5344CB8AC3E}">
        <p14:creationId xmlns:p14="http://schemas.microsoft.com/office/powerpoint/2010/main" val="3312859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7D789-0500-42BD-9C69-8D8764A97F2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2C1F8BE-7E25-48EC-A34E-EDC0457E2D1C}"/>
              </a:ext>
            </a:extLst>
          </p:cNvPr>
          <p:cNvSpPr>
            <a:spLocks noGrp="1"/>
          </p:cNvSpPr>
          <p:nvPr>
            <p:ph type="dt" sz="half" idx="10"/>
          </p:nvPr>
        </p:nvSpPr>
        <p:spPr/>
        <p:txBody>
          <a:bodyPr/>
          <a:lstStyle/>
          <a:p>
            <a:fld id="{A437C653-7BBE-45EF-801E-B5A9F2DBAD80}" type="datetimeFigureOut">
              <a:rPr lang="en-US" smtClean="0"/>
              <a:t>1/25/2019</a:t>
            </a:fld>
            <a:endParaRPr lang="en-US"/>
          </a:p>
        </p:txBody>
      </p:sp>
      <p:sp>
        <p:nvSpPr>
          <p:cNvPr id="4" name="Footer Placeholder 3">
            <a:extLst>
              <a:ext uri="{FF2B5EF4-FFF2-40B4-BE49-F238E27FC236}">
                <a16:creationId xmlns:a16="http://schemas.microsoft.com/office/drawing/2014/main" id="{3CE3F27D-D20F-49BA-94E0-7E08462545D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8FA03A9-C2E5-4D76-8AE9-D35FD12B63F3}"/>
              </a:ext>
            </a:extLst>
          </p:cNvPr>
          <p:cNvSpPr>
            <a:spLocks noGrp="1"/>
          </p:cNvSpPr>
          <p:nvPr>
            <p:ph type="sldNum" sz="quarter" idx="12"/>
          </p:nvPr>
        </p:nvSpPr>
        <p:spPr/>
        <p:txBody>
          <a:bodyPr/>
          <a:lstStyle/>
          <a:p>
            <a:fld id="{410817AB-25CF-4F54-8CF1-1A2EC0AAE566}" type="slidenum">
              <a:rPr lang="en-US" smtClean="0"/>
              <a:t>‹#›</a:t>
            </a:fld>
            <a:endParaRPr lang="en-US"/>
          </a:p>
        </p:txBody>
      </p:sp>
    </p:spTree>
    <p:extLst>
      <p:ext uri="{BB962C8B-B14F-4D97-AF65-F5344CB8AC3E}">
        <p14:creationId xmlns:p14="http://schemas.microsoft.com/office/powerpoint/2010/main" val="15610531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7F579A-FC37-4D17-B72D-1950A4DEEE73}"/>
              </a:ext>
            </a:extLst>
          </p:cNvPr>
          <p:cNvSpPr>
            <a:spLocks noGrp="1"/>
          </p:cNvSpPr>
          <p:nvPr>
            <p:ph type="dt" sz="half" idx="10"/>
          </p:nvPr>
        </p:nvSpPr>
        <p:spPr/>
        <p:txBody>
          <a:bodyPr/>
          <a:lstStyle/>
          <a:p>
            <a:fld id="{A437C653-7BBE-45EF-801E-B5A9F2DBAD80}" type="datetimeFigureOut">
              <a:rPr lang="en-US" smtClean="0"/>
              <a:t>1/25/2019</a:t>
            </a:fld>
            <a:endParaRPr lang="en-US"/>
          </a:p>
        </p:txBody>
      </p:sp>
      <p:sp>
        <p:nvSpPr>
          <p:cNvPr id="3" name="Footer Placeholder 2">
            <a:extLst>
              <a:ext uri="{FF2B5EF4-FFF2-40B4-BE49-F238E27FC236}">
                <a16:creationId xmlns:a16="http://schemas.microsoft.com/office/drawing/2014/main" id="{713F62ED-3C12-4071-B63E-9453D0883B9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BC77AC2-957B-44DA-9D5A-15B2D5D1C23B}"/>
              </a:ext>
            </a:extLst>
          </p:cNvPr>
          <p:cNvSpPr>
            <a:spLocks noGrp="1"/>
          </p:cNvSpPr>
          <p:nvPr>
            <p:ph type="sldNum" sz="quarter" idx="12"/>
          </p:nvPr>
        </p:nvSpPr>
        <p:spPr/>
        <p:txBody>
          <a:bodyPr/>
          <a:lstStyle/>
          <a:p>
            <a:fld id="{410817AB-25CF-4F54-8CF1-1A2EC0AAE566}" type="slidenum">
              <a:rPr lang="en-US" smtClean="0"/>
              <a:t>‹#›</a:t>
            </a:fld>
            <a:endParaRPr lang="en-US"/>
          </a:p>
        </p:txBody>
      </p:sp>
    </p:spTree>
    <p:extLst>
      <p:ext uri="{BB962C8B-B14F-4D97-AF65-F5344CB8AC3E}">
        <p14:creationId xmlns:p14="http://schemas.microsoft.com/office/powerpoint/2010/main" val="28975380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C48A9-E0B1-43CC-8360-06F36F76FA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174DCC6-E59D-4E9D-B773-61EE73A6E5E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825B37-332C-48B3-B1A2-D175BE0F48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B29AD45-F32F-48C0-80C7-4B5FD5BF507D}"/>
              </a:ext>
            </a:extLst>
          </p:cNvPr>
          <p:cNvSpPr>
            <a:spLocks noGrp="1"/>
          </p:cNvSpPr>
          <p:nvPr>
            <p:ph type="dt" sz="half" idx="10"/>
          </p:nvPr>
        </p:nvSpPr>
        <p:spPr/>
        <p:txBody>
          <a:bodyPr/>
          <a:lstStyle/>
          <a:p>
            <a:fld id="{A437C653-7BBE-45EF-801E-B5A9F2DBAD80}" type="datetimeFigureOut">
              <a:rPr lang="en-US" smtClean="0"/>
              <a:t>1/25/2019</a:t>
            </a:fld>
            <a:endParaRPr lang="en-US"/>
          </a:p>
        </p:txBody>
      </p:sp>
      <p:sp>
        <p:nvSpPr>
          <p:cNvPr id="6" name="Footer Placeholder 5">
            <a:extLst>
              <a:ext uri="{FF2B5EF4-FFF2-40B4-BE49-F238E27FC236}">
                <a16:creationId xmlns:a16="http://schemas.microsoft.com/office/drawing/2014/main" id="{24CA7AAC-2CDC-4DD0-A393-81D829C63A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036293-DE2C-48E7-A477-35E5C8881BA4}"/>
              </a:ext>
            </a:extLst>
          </p:cNvPr>
          <p:cNvSpPr>
            <a:spLocks noGrp="1"/>
          </p:cNvSpPr>
          <p:nvPr>
            <p:ph type="sldNum" sz="quarter" idx="12"/>
          </p:nvPr>
        </p:nvSpPr>
        <p:spPr/>
        <p:txBody>
          <a:bodyPr/>
          <a:lstStyle/>
          <a:p>
            <a:fld id="{410817AB-25CF-4F54-8CF1-1A2EC0AAE566}" type="slidenum">
              <a:rPr lang="en-US" smtClean="0"/>
              <a:t>‹#›</a:t>
            </a:fld>
            <a:endParaRPr lang="en-US"/>
          </a:p>
        </p:txBody>
      </p:sp>
    </p:spTree>
    <p:extLst>
      <p:ext uri="{BB962C8B-B14F-4D97-AF65-F5344CB8AC3E}">
        <p14:creationId xmlns:p14="http://schemas.microsoft.com/office/powerpoint/2010/main" val="2474000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1C3DB-8500-4DEC-9231-09159B25EE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3EC190E-12D5-4C8F-9878-9F99B7BD2A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764C191-A2F1-45A3-9F68-160849D57C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207327C-D076-4518-B707-8BABD7E08996}"/>
              </a:ext>
            </a:extLst>
          </p:cNvPr>
          <p:cNvSpPr>
            <a:spLocks noGrp="1"/>
          </p:cNvSpPr>
          <p:nvPr>
            <p:ph type="dt" sz="half" idx="10"/>
          </p:nvPr>
        </p:nvSpPr>
        <p:spPr/>
        <p:txBody>
          <a:bodyPr/>
          <a:lstStyle/>
          <a:p>
            <a:fld id="{A437C653-7BBE-45EF-801E-B5A9F2DBAD80}" type="datetimeFigureOut">
              <a:rPr lang="en-US" smtClean="0"/>
              <a:t>1/25/2019</a:t>
            </a:fld>
            <a:endParaRPr lang="en-US"/>
          </a:p>
        </p:txBody>
      </p:sp>
      <p:sp>
        <p:nvSpPr>
          <p:cNvPr id="6" name="Footer Placeholder 5">
            <a:extLst>
              <a:ext uri="{FF2B5EF4-FFF2-40B4-BE49-F238E27FC236}">
                <a16:creationId xmlns:a16="http://schemas.microsoft.com/office/drawing/2014/main" id="{2A3602DE-3DF4-41BB-A5E3-11129DF0A3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5DA893-BF8A-4B81-8880-2E0A40C5A406}"/>
              </a:ext>
            </a:extLst>
          </p:cNvPr>
          <p:cNvSpPr>
            <a:spLocks noGrp="1"/>
          </p:cNvSpPr>
          <p:nvPr>
            <p:ph type="sldNum" sz="quarter" idx="12"/>
          </p:nvPr>
        </p:nvSpPr>
        <p:spPr/>
        <p:txBody>
          <a:bodyPr/>
          <a:lstStyle/>
          <a:p>
            <a:fld id="{410817AB-25CF-4F54-8CF1-1A2EC0AAE566}" type="slidenum">
              <a:rPr lang="en-US" smtClean="0"/>
              <a:t>‹#›</a:t>
            </a:fld>
            <a:endParaRPr lang="en-US"/>
          </a:p>
        </p:txBody>
      </p:sp>
    </p:spTree>
    <p:extLst>
      <p:ext uri="{BB962C8B-B14F-4D97-AF65-F5344CB8AC3E}">
        <p14:creationId xmlns:p14="http://schemas.microsoft.com/office/powerpoint/2010/main" val="37427710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EA9829-FB7A-4D49-9F03-599CBEFEFE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B60658-39BE-47EC-BC14-52D75B7A4B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3A146C-617F-4079-95EC-D197E9DAD7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37C653-7BBE-45EF-801E-B5A9F2DBAD80}" type="datetimeFigureOut">
              <a:rPr lang="en-US" smtClean="0"/>
              <a:t>1/25/2019</a:t>
            </a:fld>
            <a:endParaRPr lang="en-US"/>
          </a:p>
        </p:txBody>
      </p:sp>
      <p:sp>
        <p:nvSpPr>
          <p:cNvPr id="5" name="Footer Placeholder 4">
            <a:extLst>
              <a:ext uri="{FF2B5EF4-FFF2-40B4-BE49-F238E27FC236}">
                <a16:creationId xmlns:a16="http://schemas.microsoft.com/office/drawing/2014/main" id="{8DCEC45E-EE26-46A9-B611-87E22954A9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D4ACFC4-BC8C-40F5-BD23-0C371CEDA30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0817AB-25CF-4F54-8CF1-1A2EC0AAE566}" type="slidenum">
              <a:rPr lang="en-US" smtClean="0"/>
              <a:t>‹#›</a:t>
            </a:fld>
            <a:endParaRPr lang="en-US"/>
          </a:p>
        </p:txBody>
      </p:sp>
    </p:spTree>
    <p:extLst>
      <p:ext uri="{BB962C8B-B14F-4D97-AF65-F5344CB8AC3E}">
        <p14:creationId xmlns:p14="http://schemas.microsoft.com/office/powerpoint/2010/main" val="14049189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R_pvtEekcrk" TargetMode="External"/><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04A300-F577-409D-8A79-21F0C46CEE45}"/>
              </a:ext>
            </a:extLst>
          </p:cNvPr>
          <p:cNvSpPr>
            <a:spLocks noGrp="1"/>
          </p:cNvSpPr>
          <p:nvPr>
            <p:ph type="title"/>
          </p:nvPr>
        </p:nvSpPr>
        <p:spPr>
          <a:xfrm>
            <a:off x="839788" y="1858163"/>
            <a:ext cx="3932237" cy="1600200"/>
          </a:xfrm>
        </p:spPr>
        <p:txBody>
          <a:bodyPr anchor="ctr">
            <a:normAutofit fontScale="90000"/>
          </a:bodyPr>
          <a:lstStyle/>
          <a:p>
            <a:pPr algn="ctr"/>
            <a:r>
              <a:rPr lang="en-US" sz="6000" dirty="0"/>
              <a:t>Bosco </a:t>
            </a:r>
            <a:r>
              <a:rPr lang="en-US" sz="6000" dirty="0" err="1"/>
              <a:t>Sodi’s</a:t>
            </a:r>
            <a:r>
              <a:rPr lang="en-US" sz="6000" dirty="0"/>
              <a:t/>
            </a:r>
            <a:br>
              <a:rPr lang="en-US" sz="6000" dirty="0"/>
            </a:br>
            <a:r>
              <a:rPr lang="en-US" sz="6000" b="1" i="1" dirty="0" err="1"/>
              <a:t>Muro</a:t>
            </a:r>
            <a:endParaRPr lang="en-US" sz="6000" b="1" dirty="0"/>
          </a:p>
        </p:txBody>
      </p:sp>
      <p:pic>
        <p:nvPicPr>
          <p:cNvPr id="7" name="Content Placeholder 6">
            <a:extLst>
              <a:ext uri="{FF2B5EF4-FFF2-40B4-BE49-F238E27FC236}">
                <a16:creationId xmlns:a16="http://schemas.microsoft.com/office/drawing/2014/main" id="{F0B5483B-0DE8-446A-A718-C447A235FF17}"/>
              </a:ext>
            </a:extLst>
          </p:cNvPr>
          <p:cNvPicPr>
            <a:picLocks noGrp="1" noChangeAspect="1"/>
          </p:cNvPicPr>
          <p:nvPr>
            <p:ph idx="1"/>
          </p:nvPr>
        </p:nvPicPr>
        <p:blipFill>
          <a:blip r:embed="rId3"/>
          <a:stretch>
            <a:fillRect/>
          </a:stretch>
        </p:blipFill>
        <p:spPr>
          <a:xfrm>
            <a:off x="4966669" y="1300293"/>
            <a:ext cx="6980548" cy="431194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 name="TextBox 1">
            <a:extLst>
              <a:ext uri="{FF2B5EF4-FFF2-40B4-BE49-F238E27FC236}">
                <a16:creationId xmlns:a16="http://schemas.microsoft.com/office/drawing/2014/main" id="{564AD8C6-370C-42E8-AF89-BC5B4E09C37C}"/>
              </a:ext>
            </a:extLst>
          </p:cNvPr>
          <p:cNvSpPr txBox="1"/>
          <p:nvPr/>
        </p:nvSpPr>
        <p:spPr>
          <a:xfrm>
            <a:off x="671515" y="3571867"/>
            <a:ext cx="4071937" cy="1477328"/>
          </a:xfrm>
          <a:prstGeom prst="rect">
            <a:avLst/>
          </a:prstGeom>
          <a:noFill/>
        </p:spPr>
        <p:txBody>
          <a:bodyPr wrap="square" rtlCol="0">
            <a:spAutoFit/>
          </a:bodyPr>
          <a:lstStyle/>
          <a:p>
            <a:pPr algn="ctr"/>
            <a:r>
              <a:rPr lang="en-US" sz="3000" dirty="0"/>
              <a:t>A Look at Border Walls through Contemporary Art</a:t>
            </a:r>
          </a:p>
        </p:txBody>
      </p:sp>
    </p:spTree>
    <p:extLst>
      <p:ext uri="{BB962C8B-B14F-4D97-AF65-F5344CB8AC3E}">
        <p14:creationId xmlns:p14="http://schemas.microsoft.com/office/powerpoint/2010/main" val="24960264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367C3C-8DE9-4A55-96A5-A212D8B0B979}"/>
              </a:ext>
            </a:extLst>
          </p:cNvPr>
          <p:cNvPicPr>
            <a:picLocks noChangeAspect="1"/>
          </p:cNvPicPr>
          <p:nvPr/>
        </p:nvPicPr>
        <p:blipFill>
          <a:blip r:embed="rId3"/>
          <a:stretch>
            <a:fillRect/>
          </a:stretch>
        </p:blipFill>
        <p:spPr>
          <a:xfrm>
            <a:off x="132521" y="992913"/>
            <a:ext cx="7991061" cy="57376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7" name="TextBox 6">
            <a:extLst>
              <a:ext uri="{FF2B5EF4-FFF2-40B4-BE49-F238E27FC236}">
                <a16:creationId xmlns:a16="http://schemas.microsoft.com/office/drawing/2014/main" id="{9300E8C6-400C-425F-95E1-7B09AE1ED22E}"/>
              </a:ext>
            </a:extLst>
          </p:cNvPr>
          <p:cNvSpPr txBox="1"/>
          <p:nvPr/>
        </p:nvSpPr>
        <p:spPr>
          <a:xfrm>
            <a:off x="8229601" y="834886"/>
            <a:ext cx="3829878" cy="6001643"/>
          </a:xfrm>
          <a:prstGeom prst="rect">
            <a:avLst/>
          </a:prstGeom>
          <a:noFill/>
        </p:spPr>
        <p:txBody>
          <a:bodyPr wrap="square" rtlCol="0">
            <a:spAutoFit/>
          </a:bodyPr>
          <a:lstStyle/>
          <a:p>
            <a:r>
              <a:rPr lang="en-US" sz="3200" dirty="0"/>
              <a:t>Consider the following statements:  </a:t>
            </a:r>
          </a:p>
          <a:p>
            <a:pPr marL="457200" indent="-457200">
              <a:buFont typeface="Arial" panose="020B0604020202020204" pitchFamily="34" charset="0"/>
              <a:buChar char="•"/>
            </a:pPr>
            <a:r>
              <a:rPr lang="en-US" sz="3200" dirty="0"/>
              <a:t>Walls are meant to protect and defend.</a:t>
            </a:r>
          </a:p>
          <a:p>
            <a:pPr marL="457200" indent="-457200">
              <a:buFont typeface="Arial" panose="020B0604020202020204" pitchFamily="34" charset="0"/>
              <a:buChar char="•"/>
            </a:pPr>
            <a:r>
              <a:rPr lang="en-US" sz="3200" dirty="0"/>
              <a:t>Walls separate or divide.</a:t>
            </a:r>
          </a:p>
          <a:p>
            <a:pPr marL="457200" indent="-457200">
              <a:buFont typeface="Arial" panose="020B0604020202020204" pitchFamily="34" charset="0"/>
              <a:buChar char="•"/>
            </a:pPr>
            <a:endParaRPr lang="en-US" sz="3200" dirty="0"/>
          </a:p>
          <a:p>
            <a:r>
              <a:rPr lang="en-US" sz="3200" dirty="0"/>
              <a:t>Which statement do you agree with more?</a:t>
            </a:r>
          </a:p>
          <a:p>
            <a:r>
              <a:rPr lang="en-US" sz="3200" dirty="0"/>
              <a:t>Why?  </a:t>
            </a:r>
          </a:p>
          <a:p>
            <a:endParaRPr lang="en-US" sz="3200" dirty="0"/>
          </a:p>
        </p:txBody>
      </p:sp>
      <p:sp>
        <p:nvSpPr>
          <p:cNvPr id="8" name="TextBox 7">
            <a:extLst>
              <a:ext uri="{FF2B5EF4-FFF2-40B4-BE49-F238E27FC236}">
                <a16:creationId xmlns:a16="http://schemas.microsoft.com/office/drawing/2014/main" id="{9DF98AD5-91BF-4A2D-A465-BF3DE2D7E3F2}"/>
              </a:ext>
            </a:extLst>
          </p:cNvPr>
          <p:cNvSpPr txBox="1"/>
          <p:nvPr/>
        </p:nvSpPr>
        <p:spPr>
          <a:xfrm>
            <a:off x="3127511" y="70407"/>
            <a:ext cx="6453809" cy="584775"/>
          </a:xfrm>
          <a:prstGeom prst="rect">
            <a:avLst/>
          </a:prstGeom>
          <a:noFill/>
        </p:spPr>
        <p:txBody>
          <a:bodyPr wrap="square" rtlCol="0">
            <a:spAutoFit/>
          </a:bodyPr>
          <a:lstStyle/>
          <a:p>
            <a:pPr algn="ctr"/>
            <a:r>
              <a:rPr lang="en-US" sz="3200" dirty="0"/>
              <a:t>Think, Pair, Share</a:t>
            </a:r>
          </a:p>
        </p:txBody>
      </p:sp>
    </p:spTree>
    <p:extLst>
      <p:ext uri="{BB962C8B-B14F-4D97-AF65-F5344CB8AC3E}">
        <p14:creationId xmlns:p14="http://schemas.microsoft.com/office/powerpoint/2010/main" val="6940960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694F52-AC37-4523-BD11-9001AC726F21}"/>
              </a:ext>
            </a:extLst>
          </p:cNvPr>
          <p:cNvPicPr>
            <a:picLocks noChangeAspect="1"/>
          </p:cNvPicPr>
          <p:nvPr/>
        </p:nvPicPr>
        <p:blipFill>
          <a:blip r:embed="rId3"/>
          <a:stretch>
            <a:fillRect/>
          </a:stretch>
        </p:blipFill>
        <p:spPr>
          <a:xfrm>
            <a:off x="132322" y="137493"/>
            <a:ext cx="5147894" cy="341906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Picture 6">
            <a:extLst>
              <a:ext uri="{FF2B5EF4-FFF2-40B4-BE49-F238E27FC236}">
                <a16:creationId xmlns:a16="http://schemas.microsoft.com/office/drawing/2014/main" id="{4015C950-BCC7-48DB-AD14-125B9E8AB95E}"/>
              </a:ext>
            </a:extLst>
          </p:cNvPr>
          <p:cNvPicPr>
            <a:picLocks noChangeAspect="1"/>
          </p:cNvPicPr>
          <p:nvPr/>
        </p:nvPicPr>
        <p:blipFill>
          <a:blip r:embed="rId4"/>
          <a:stretch>
            <a:fillRect/>
          </a:stretch>
        </p:blipFill>
        <p:spPr>
          <a:xfrm>
            <a:off x="3531705" y="3429000"/>
            <a:ext cx="5128590" cy="341906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Picture 5">
            <a:extLst>
              <a:ext uri="{FF2B5EF4-FFF2-40B4-BE49-F238E27FC236}">
                <a16:creationId xmlns:a16="http://schemas.microsoft.com/office/drawing/2014/main" id="{18E6C034-F5A4-4322-BEE5-8E941BF0CF50}"/>
              </a:ext>
            </a:extLst>
          </p:cNvPr>
          <p:cNvPicPr>
            <a:picLocks noChangeAspect="1"/>
          </p:cNvPicPr>
          <p:nvPr/>
        </p:nvPicPr>
        <p:blipFill>
          <a:blip r:embed="rId5"/>
          <a:stretch>
            <a:fillRect/>
          </a:stretch>
        </p:blipFill>
        <p:spPr>
          <a:xfrm>
            <a:off x="6539172" y="265045"/>
            <a:ext cx="5380583" cy="357808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8" name="TextBox 7">
            <a:extLst>
              <a:ext uri="{FF2B5EF4-FFF2-40B4-BE49-F238E27FC236}">
                <a16:creationId xmlns:a16="http://schemas.microsoft.com/office/drawing/2014/main" id="{52FB1B43-F9C3-4515-8510-08C8F15AD161}"/>
              </a:ext>
            </a:extLst>
          </p:cNvPr>
          <p:cNvSpPr txBox="1"/>
          <p:nvPr/>
        </p:nvSpPr>
        <p:spPr>
          <a:xfrm>
            <a:off x="225287" y="3962400"/>
            <a:ext cx="2955235" cy="769441"/>
          </a:xfrm>
          <a:prstGeom prst="rect">
            <a:avLst/>
          </a:prstGeom>
          <a:noFill/>
        </p:spPr>
        <p:txBody>
          <a:bodyPr wrap="square" rtlCol="0">
            <a:spAutoFit/>
          </a:bodyPr>
          <a:lstStyle/>
          <a:p>
            <a:pPr algn="ctr"/>
            <a:r>
              <a:rPr lang="en-US" sz="2200" b="1" dirty="0"/>
              <a:t>The Great Wall of China</a:t>
            </a:r>
          </a:p>
          <a:p>
            <a:pPr algn="ctr"/>
            <a:r>
              <a:rPr lang="en-US" sz="2200" b="1" dirty="0"/>
              <a:t>(Above)</a:t>
            </a:r>
          </a:p>
        </p:txBody>
      </p:sp>
      <p:sp>
        <p:nvSpPr>
          <p:cNvPr id="9" name="TextBox 8">
            <a:extLst>
              <a:ext uri="{FF2B5EF4-FFF2-40B4-BE49-F238E27FC236}">
                <a16:creationId xmlns:a16="http://schemas.microsoft.com/office/drawing/2014/main" id="{8A476ACC-C5BB-4137-9F73-1E7181878BEC}"/>
              </a:ext>
            </a:extLst>
          </p:cNvPr>
          <p:cNvSpPr txBox="1"/>
          <p:nvPr/>
        </p:nvSpPr>
        <p:spPr>
          <a:xfrm>
            <a:off x="8839402" y="5886113"/>
            <a:ext cx="3220276" cy="769441"/>
          </a:xfrm>
          <a:prstGeom prst="rect">
            <a:avLst/>
          </a:prstGeom>
          <a:noFill/>
        </p:spPr>
        <p:txBody>
          <a:bodyPr wrap="square" rtlCol="0">
            <a:spAutoFit/>
          </a:bodyPr>
          <a:lstStyle/>
          <a:p>
            <a:pPr algn="ctr"/>
            <a:r>
              <a:rPr lang="en-US" sz="2200" b="1" dirty="0"/>
              <a:t>The Berlin Wall, Germany </a:t>
            </a:r>
          </a:p>
          <a:p>
            <a:pPr algn="ctr"/>
            <a:r>
              <a:rPr lang="en-US" sz="2200" b="1" dirty="0"/>
              <a:t>(Left)</a:t>
            </a:r>
          </a:p>
        </p:txBody>
      </p:sp>
      <p:sp>
        <p:nvSpPr>
          <p:cNvPr id="10" name="TextBox 9">
            <a:extLst>
              <a:ext uri="{FF2B5EF4-FFF2-40B4-BE49-F238E27FC236}">
                <a16:creationId xmlns:a16="http://schemas.microsoft.com/office/drawing/2014/main" id="{CB881A99-DA46-4509-ADD9-324BE94D4584}"/>
              </a:ext>
            </a:extLst>
          </p:cNvPr>
          <p:cNvSpPr txBox="1"/>
          <p:nvPr/>
        </p:nvSpPr>
        <p:spPr>
          <a:xfrm>
            <a:off x="9183757" y="4174435"/>
            <a:ext cx="2716694" cy="1107996"/>
          </a:xfrm>
          <a:prstGeom prst="rect">
            <a:avLst/>
          </a:prstGeom>
          <a:noFill/>
        </p:spPr>
        <p:txBody>
          <a:bodyPr wrap="square" rtlCol="0">
            <a:spAutoFit/>
          </a:bodyPr>
          <a:lstStyle/>
          <a:p>
            <a:pPr algn="ctr"/>
            <a:r>
              <a:rPr lang="en-US" sz="2200" b="1" dirty="0"/>
              <a:t>The West Bank Barrier, Israel</a:t>
            </a:r>
          </a:p>
          <a:p>
            <a:pPr algn="ctr"/>
            <a:r>
              <a:rPr lang="en-US" sz="2200" b="1" dirty="0"/>
              <a:t>(Above)</a:t>
            </a:r>
          </a:p>
        </p:txBody>
      </p:sp>
    </p:spTree>
    <p:extLst>
      <p:ext uri="{BB962C8B-B14F-4D97-AF65-F5344CB8AC3E}">
        <p14:creationId xmlns:p14="http://schemas.microsoft.com/office/powerpoint/2010/main" val="25973916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BB8D310-BFA0-4309-88AB-E1D15C5CD245}"/>
              </a:ext>
            </a:extLst>
          </p:cNvPr>
          <p:cNvPicPr>
            <a:picLocks noChangeAspect="1"/>
          </p:cNvPicPr>
          <p:nvPr/>
        </p:nvPicPr>
        <p:blipFill>
          <a:blip r:embed="rId3"/>
          <a:stretch>
            <a:fillRect/>
          </a:stretch>
        </p:blipFill>
        <p:spPr>
          <a:xfrm>
            <a:off x="3578087" y="3122543"/>
            <a:ext cx="4757530" cy="356814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 name="Title 1">
            <a:extLst>
              <a:ext uri="{FF2B5EF4-FFF2-40B4-BE49-F238E27FC236}">
                <a16:creationId xmlns:a16="http://schemas.microsoft.com/office/drawing/2014/main" id="{22B9FFBC-2336-494D-A41C-0189B74987E9}"/>
              </a:ext>
            </a:extLst>
          </p:cNvPr>
          <p:cNvSpPr>
            <a:spLocks noGrp="1"/>
          </p:cNvSpPr>
          <p:nvPr>
            <p:ph type="title"/>
          </p:nvPr>
        </p:nvSpPr>
        <p:spPr>
          <a:xfrm>
            <a:off x="839788" y="59635"/>
            <a:ext cx="10000490" cy="602974"/>
          </a:xfrm>
        </p:spPr>
        <p:txBody>
          <a:bodyPr>
            <a:normAutofit/>
          </a:bodyPr>
          <a:lstStyle/>
          <a:p>
            <a:pPr algn="ctr"/>
            <a:r>
              <a:rPr lang="en-US" sz="3600" b="1" dirty="0"/>
              <a:t>The Great Wall of China</a:t>
            </a:r>
          </a:p>
        </p:txBody>
      </p:sp>
      <p:pic>
        <p:nvPicPr>
          <p:cNvPr id="5" name="Picture 4">
            <a:extLst>
              <a:ext uri="{FF2B5EF4-FFF2-40B4-BE49-F238E27FC236}">
                <a16:creationId xmlns:a16="http://schemas.microsoft.com/office/drawing/2014/main" id="{E222771C-C42B-4BAC-80EE-BEE5CB0C5531}"/>
              </a:ext>
            </a:extLst>
          </p:cNvPr>
          <p:cNvPicPr>
            <a:picLocks noChangeAspect="1"/>
          </p:cNvPicPr>
          <p:nvPr/>
        </p:nvPicPr>
        <p:blipFill>
          <a:blip r:embed="rId4"/>
          <a:stretch>
            <a:fillRect/>
          </a:stretch>
        </p:blipFill>
        <p:spPr>
          <a:xfrm>
            <a:off x="6717389" y="675862"/>
            <a:ext cx="5474611" cy="308824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Picture 5">
            <a:extLst>
              <a:ext uri="{FF2B5EF4-FFF2-40B4-BE49-F238E27FC236}">
                <a16:creationId xmlns:a16="http://schemas.microsoft.com/office/drawing/2014/main" id="{87F81A32-06C8-49FF-8D5A-504DD7B15D15}"/>
              </a:ext>
            </a:extLst>
          </p:cNvPr>
          <p:cNvPicPr>
            <a:picLocks noChangeAspect="1"/>
          </p:cNvPicPr>
          <p:nvPr/>
        </p:nvPicPr>
        <p:blipFill>
          <a:blip r:embed="rId5"/>
          <a:stretch>
            <a:fillRect/>
          </a:stretch>
        </p:blipFill>
        <p:spPr>
          <a:xfrm>
            <a:off x="7527235" y="3871778"/>
            <a:ext cx="4512365" cy="281891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0" name="TextBox 9">
            <a:extLst>
              <a:ext uri="{FF2B5EF4-FFF2-40B4-BE49-F238E27FC236}">
                <a16:creationId xmlns:a16="http://schemas.microsoft.com/office/drawing/2014/main" id="{D99B85E8-FF30-4A67-9E55-B56E7776E945}"/>
              </a:ext>
            </a:extLst>
          </p:cNvPr>
          <p:cNvSpPr txBox="1"/>
          <p:nvPr/>
        </p:nvSpPr>
        <p:spPr>
          <a:xfrm>
            <a:off x="13251" y="725556"/>
            <a:ext cx="3472071" cy="3539430"/>
          </a:xfrm>
          <a:prstGeom prst="rect">
            <a:avLst/>
          </a:prstGeom>
          <a:noFill/>
        </p:spPr>
        <p:txBody>
          <a:bodyPr wrap="square" rtlCol="0">
            <a:spAutoFit/>
          </a:bodyPr>
          <a:lstStyle/>
          <a:p>
            <a:pPr marL="457200" indent="-457200">
              <a:buFont typeface="Arial" panose="020B0604020202020204" pitchFamily="34" charset="0"/>
              <a:buChar char="•"/>
            </a:pPr>
            <a:r>
              <a:rPr lang="en-US" sz="3200" dirty="0"/>
              <a:t>Intent to defend China </a:t>
            </a:r>
          </a:p>
          <a:p>
            <a:pPr marL="457200" indent="-457200">
              <a:buFont typeface="Arial" panose="020B0604020202020204" pitchFamily="34" charset="0"/>
              <a:buChar char="•"/>
            </a:pPr>
            <a:r>
              <a:rPr lang="en-US" sz="3200" dirty="0"/>
              <a:t>Failure of the wall was marked by Genghis Khan’s successful invasion of China </a:t>
            </a:r>
          </a:p>
        </p:txBody>
      </p:sp>
    </p:spTree>
    <p:extLst>
      <p:ext uri="{BB962C8B-B14F-4D97-AF65-F5344CB8AC3E}">
        <p14:creationId xmlns:p14="http://schemas.microsoft.com/office/powerpoint/2010/main" val="2531361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D3E3F-9F9E-4127-A149-0B064C4D3D77}"/>
              </a:ext>
            </a:extLst>
          </p:cNvPr>
          <p:cNvSpPr>
            <a:spLocks noGrp="1"/>
          </p:cNvSpPr>
          <p:nvPr>
            <p:ph type="title"/>
          </p:nvPr>
        </p:nvSpPr>
        <p:spPr>
          <a:xfrm>
            <a:off x="238540" y="33136"/>
            <a:ext cx="11688418" cy="539750"/>
          </a:xfrm>
        </p:spPr>
        <p:txBody>
          <a:bodyPr>
            <a:noAutofit/>
          </a:bodyPr>
          <a:lstStyle/>
          <a:p>
            <a:pPr algn="ctr"/>
            <a:r>
              <a:rPr lang="en-US" sz="3600" b="1" dirty="0"/>
              <a:t>The Berlin Wall</a:t>
            </a:r>
          </a:p>
        </p:txBody>
      </p:sp>
      <p:pic>
        <p:nvPicPr>
          <p:cNvPr id="9" name="Picture 8">
            <a:extLst>
              <a:ext uri="{FF2B5EF4-FFF2-40B4-BE49-F238E27FC236}">
                <a16:creationId xmlns:a16="http://schemas.microsoft.com/office/drawing/2014/main" id="{D26EE10E-33B3-488A-86C5-078DD1B74634}"/>
              </a:ext>
            </a:extLst>
          </p:cNvPr>
          <p:cNvPicPr>
            <a:picLocks noChangeAspect="1"/>
          </p:cNvPicPr>
          <p:nvPr/>
        </p:nvPicPr>
        <p:blipFill>
          <a:blip r:embed="rId3"/>
          <a:stretch>
            <a:fillRect/>
          </a:stretch>
        </p:blipFill>
        <p:spPr>
          <a:xfrm>
            <a:off x="238540" y="792135"/>
            <a:ext cx="6474387" cy="297842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Picture 7">
            <a:extLst>
              <a:ext uri="{FF2B5EF4-FFF2-40B4-BE49-F238E27FC236}">
                <a16:creationId xmlns:a16="http://schemas.microsoft.com/office/drawing/2014/main" id="{4FD03933-9B64-40F7-9369-AB9C21199375}"/>
              </a:ext>
            </a:extLst>
          </p:cNvPr>
          <p:cNvPicPr>
            <a:picLocks noChangeAspect="1"/>
          </p:cNvPicPr>
          <p:nvPr/>
        </p:nvPicPr>
        <p:blipFill>
          <a:blip r:embed="rId4"/>
          <a:stretch>
            <a:fillRect/>
          </a:stretch>
        </p:blipFill>
        <p:spPr>
          <a:xfrm>
            <a:off x="1524000" y="3770561"/>
            <a:ext cx="5711687" cy="283505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1" name="TextBox 10">
            <a:extLst>
              <a:ext uri="{FF2B5EF4-FFF2-40B4-BE49-F238E27FC236}">
                <a16:creationId xmlns:a16="http://schemas.microsoft.com/office/drawing/2014/main" id="{17664C0D-C98F-4308-BE21-72B281111FFE}"/>
              </a:ext>
            </a:extLst>
          </p:cNvPr>
          <p:cNvSpPr txBox="1"/>
          <p:nvPr/>
        </p:nvSpPr>
        <p:spPr>
          <a:xfrm>
            <a:off x="7235686" y="1192696"/>
            <a:ext cx="4956314" cy="2477601"/>
          </a:xfrm>
          <a:prstGeom prst="rect">
            <a:avLst/>
          </a:prstGeom>
          <a:noFill/>
        </p:spPr>
        <p:txBody>
          <a:bodyPr wrap="square" rtlCol="0">
            <a:spAutoFit/>
          </a:bodyPr>
          <a:lstStyle/>
          <a:p>
            <a:pPr marL="457200" indent="-457200">
              <a:buFont typeface="Arial" panose="020B0604020202020204" pitchFamily="34" charset="0"/>
              <a:buChar char="•"/>
            </a:pPr>
            <a:r>
              <a:rPr lang="en-US" sz="3100" dirty="0"/>
              <a:t>Stop emigration from East to West Germany</a:t>
            </a:r>
          </a:p>
          <a:p>
            <a:pPr marL="457200" indent="-457200">
              <a:buFont typeface="Arial" panose="020B0604020202020204" pitchFamily="34" charset="0"/>
              <a:buChar char="•"/>
            </a:pPr>
            <a:r>
              <a:rPr lang="en-US" sz="3100" dirty="0"/>
              <a:t>Symbol of the Cold War divide (Communism/Democracy)</a:t>
            </a:r>
          </a:p>
        </p:txBody>
      </p:sp>
    </p:spTree>
    <p:extLst>
      <p:ext uri="{BB962C8B-B14F-4D97-AF65-F5344CB8AC3E}">
        <p14:creationId xmlns:p14="http://schemas.microsoft.com/office/powerpoint/2010/main" val="39083139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6C15-D52E-488A-BD77-7ECC9B20B33C}"/>
              </a:ext>
            </a:extLst>
          </p:cNvPr>
          <p:cNvSpPr>
            <a:spLocks noGrp="1"/>
          </p:cNvSpPr>
          <p:nvPr>
            <p:ph type="title"/>
          </p:nvPr>
        </p:nvSpPr>
        <p:spPr>
          <a:xfrm>
            <a:off x="251793" y="6632"/>
            <a:ext cx="11423374" cy="722243"/>
          </a:xfrm>
        </p:spPr>
        <p:txBody>
          <a:bodyPr>
            <a:normAutofit/>
          </a:bodyPr>
          <a:lstStyle/>
          <a:p>
            <a:pPr algn="ctr"/>
            <a:r>
              <a:rPr lang="en-US" sz="3600" b="1" dirty="0"/>
              <a:t>The West Bank Barrier</a:t>
            </a:r>
          </a:p>
        </p:txBody>
      </p:sp>
      <p:pic>
        <p:nvPicPr>
          <p:cNvPr id="5" name="Picture 4">
            <a:extLst>
              <a:ext uri="{FF2B5EF4-FFF2-40B4-BE49-F238E27FC236}">
                <a16:creationId xmlns:a16="http://schemas.microsoft.com/office/drawing/2014/main" id="{28D723E0-90F2-4FC8-982A-3D7EA83488FC}"/>
              </a:ext>
            </a:extLst>
          </p:cNvPr>
          <p:cNvPicPr>
            <a:picLocks noChangeAspect="1"/>
          </p:cNvPicPr>
          <p:nvPr/>
        </p:nvPicPr>
        <p:blipFill>
          <a:blip r:embed="rId3"/>
          <a:stretch>
            <a:fillRect/>
          </a:stretch>
        </p:blipFill>
        <p:spPr>
          <a:xfrm>
            <a:off x="3969241" y="1087504"/>
            <a:ext cx="4587624" cy="305069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Picture 6">
            <a:extLst>
              <a:ext uri="{FF2B5EF4-FFF2-40B4-BE49-F238E27FC236}">
                <a16:creationId xmlns:a16="http://schemas.microsoft.com/office/drawing/2014/main" id="{F10D6F19-EE20-48C1-8412-355DB5DB52C9}"/>
              </a:ext>
            </a:extLst>
          </p:cNvPr>
          <p:cNvPicPr>
            <a:picLocks noChangeAspect="1"/>
          </p:cNvPicPr>
          <p:nvPr/>
        </p:nvPicPr>
        <p:blipFill>
          <a:blip r:embed="rId4"/>
          <a:stretch>
            <a:fillRect/>
          </a:stretch>
        </p:blipFill>
        <p:spPr>
          <a:xfrm>
            <a:off x="6421094" y="3041368"/>
            <a:ext cx="5715000" cy="3810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Picture 5">
            <a:extLst>
              <a:ext uri="{FF2B5EF4-FFF2-40B4-BE49-F238E27FC236}">
                <a16:creationId xmlns:a16="http://schemas.microsoft.com/office/drawing/2014/main" id="{9017204F-4760-416A-A1C5-CC06CBC4EE88}"/>
              </a:ext>
            </a:extLst>
          </p:cNvPr>
          <p:cNvPicPr>
            <a:picLocks noChangeAspect="1"/>
          </p:cNvPicPr>
          <p:nvPr/>
        </p:nvPicPr>
        <p:blipFill>
          <a:blip r:embed="rId5"/>
          <a:stretch>
            <a:fillRect/>
          </a:stretch>
        </p:blipFill>
        <p:spPr>
          <a:xfrm>
            <a:off x="8660742" y="192983"/>
            <a:ext cx="3279465" cy="342486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9" name="TextBox 8">
            <a:extLst>
              <a:ext uri="{FF2B5EF4-FFF2-40B4-BE49-F238E27FC236}">
                <a16:creationId xmlns:a16="http://schemas.microsoft.com/office/drawing/2014/main" id="{CD291BAF-7247-4428-ABE2-8A1F03E655F0}"/>
              </a:ext>
            </a:extLst>
          </p:cNvPr>
          <p:cNvSpPr txBox="1"/>
          <p:nvPr/>
        </p:nvSpPr>
        <p:spPr>
          <a:xfrm>
            <a:off x="251793" y="993913"/>
            <a:ext cx="3521561" cy="5016758"/>
          </a:xfrm>
          <a:prstGeom prst="rect">
            <a:avLst/>
          </a:prstGeom>
          <a:noFill/>
        </p:spPr>
        <p:txBody>
          <a:bodyPr wrap="square" rtlCol="0">
            <a:spAutoFit/>
          </a:bodyPr>
          <a:lstStyle/>
          <a:p>
            <a:pPr marL="285750" indent="-285750">
              <a:buFont typeface="Arial" panose="020B0604020202020204" pitchFamily="34" charset="0"/>
              <a:buChar char="•"/>
            </a:pPr>
            <a:r>
              <a:rPr lang="en-US" sz="3200" dirty="0"/>
              <a:t>Israeli government claims barrier is to protect citizens against terrorism</a:t>
            </a:r>
          </a:p>
          <a:p>
            <a:pPr marL="285750" indent="-285750">
              <a:buFont typeface="Arial" panose="020B0604020202020204" pitchFamily="34" charset="0"/>
              <a:buChar char="•"/>
            </a:pPr>
            <a:r>
              <a:rPr lang="en-US" sz="3200" dirty="0"/>
              <a:t>Israeli critics argue its an attempt to seize more Palestinian territories</a:t>
            </a:r>
          </a:p>
        </p:txBody>
      </p:sp>
    </p:spTree>
    <p:extLst>
      <p:ext uri="{BB962C8B-B14F-4D97-AF65-F5344CB8AC3E}">
        <p14:creationId xmlns:p14="http://schemas.microsoft.com/office/powerpoint/2010/main" val="34626512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FB03EBE-FBE4-48AB-A33F-9924447CFE21}"/>
              </a:ext>
            </a:extLst>
          </p:cNvPr>
          <p:cNvSpPr txBox="1"/>
          <p:nvPr/>
        </p:nvSpPr>
        <p:spPr>
          <a:xfrm>
            <a:off x="365760" y="1046481"/>
            <a:ext cx="4155440" cy="5847755"/>
          </a:xfrm>
          <a:prstGeom prst="rect">
            <a:avLst/>
          </a:prstGeom>
          <a:noFill/>
        </p:spPr>
        <p:txBody>
          <a:bodyPr wrap="square" rtlCol="0">
            <a:spAutoFit/>
          </a:bodyPr>
          <a:lstStyle/>
          <a:p>
            <a:pPr marL="571500" indent="-571500">
              <a:buFont typeface="Arial" panose="020B0604020202020204" pitchFamily="34" charset="0"/>
              <a:buChar char="•"/>
            </a:pPr>
            <a:r>
              <a:rPr lang="en-US" sz="3400" dirty="0"/>
              <a:t>Born in Mexico City</a:t>
            </a:r>
          </a:p>
          <a:p>
            <a:pPr marL="571500" indent="-571500">
              <a:buFont typeface="Arial" panose="020B0604020202020204" pitchFamily="34" charset="0"/>
              <a:buChar char="•"/>
            </a:pPr>
            <a:r>
              <a:rPr lang="en-US" sz="3400" i="1" dirty="0" err="1"/>
              <a:t>Muro</a:t>
            </a:r>
            <a:r>
              <a:rPr lang="en-US" sz="3400" dirty="0"/>
              <a:t> (“wall” in English) was first built in NY on Sept 8, 2017</a:t>
            </a:r>
          </a:p>
          <a:p>
            <a:pPr marL="571500" indent="-571500">
              <a:buFont typeface="Arial" panose="020B0604020202020204" pitchFamily="34" charset="0"/>
              <a:buChar char="•"/>
            </a:pPr>
            <a:r>
              <a:rPr lang="en-US" sz="3400" dirty="0"/>
              <a:t>1600 clay bricks made in Mexico by local craftsman</a:t>
            </a:r>
          </a:p>
          <a:p>
            <a:pPr marL="571500" indent="-571500">
              <a:buFont typeface="Arial" panose="020B0604020202020204" pitchFamily="34" charset="0"/>
              <a:buChar char="•"/>
            </a:pPr>
            <a:r>
              <a:rPr lang="en-US" sz="3400" dirty="0"/>
              <a:t>Response to Trump’s border wall</a:t>
            </a:r>
          </a:p>
        </p:txBody>
      </p:sp>
      <p:pic>
        <p:nvPicPr>
          <p:cNvPr id="9" name="Content Placeholder 8">
            <a:extLst>
              <a:ext uri="{FF2B5EF4-FFF2-40B4-BE49-F238E27FC236}">
                <a16:creationId xmlns:a16="http://schemas.microsoft.com/office/drawing/2014/main" id="{0EAC4930-373E-4081-9900-583A86A118B7}"/>
              </a:ext>
            </a:extLst>
          </p:cNvPr>
          <p:cNvPicPr>
            <a:picLocks noGrp="1" noChangeAspect="1"/>
          </p:cNvPicPr>
          <p:nvPr>
            <p:ph idx="1"/>
          </p:nvPr>
        </p:nvPicPr>
        <p:blipFill>
          <a:blip r:embed="rId3"/>
          <a:stretch>
            <a:fillRect/>
          </a:stretch>
        </p:blipFill>
        <p:spPr>
          <a:xfrm>
            <a:off x="6019800" y="2653062"/>
            <a:ext cx="6172200" cy="411479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Picture 5">
            <a:extLst>
              <a:ext uri="{FF2B5EF4-FFF2-40B4-BE49-F238E27FC236}">
                <a16:creationId xmlns:a16="http://schemas.microsoft.com/office/drawing/2014/main" id="{7A8D0865-8783-43AC-981E-FC06230076C8}"/>
              </a:ext>
            </a:extLst>
          </p:cNvPr>
          <p:cNvPicPr>
            <a:picLocks noChangeAspect="1"/>
          </p:cNvPicPr>
          <p:nvPr/>
        </p:nvPicPr>
        <p:blipFill>
          <a:blip r:embed="rId4"/>
          <a:stretch>
            <a:fillRect/>
          </a:stretch>
        </p:blipFill>
        <p:spPr>
          <a:xfrm>
            <a:off x="4738177" y="90139"/>
            <a:ext cx="5281553" cy="352329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 name="TextBox 1"/>
          <p:cNvSpPr txBox="1"/>
          <p:nvPr/>
        </p:nvSpPr>
        <p:spPr>
          <a:xfrm>
            <a:off x="890338" y="90139"/>
            <a:ext cx="3224462" cy="784830"/>
          </a:xfrm>
          <a:prstGeom prst="rect">
            <a:avLst/>
          </a:prstGeom>
          <a:noFill/>
        </p:spPr>
        <p:txBody>
          <a:bodyPr wrap="square" rtlCol="0">
            <a:spAutoFit/>
          </a:bodyPr>
          <a:lstStyle/>
          <a:p>
            <a:r>
              <a:rPr lang="en-US" sz="4500" dirty="0"/>
              <a:t>Bosco </a:t>
            </a:r>
            <a:r>
              <a:rPr lang="en-US" sz="4500" dirty="0" err="1"/>
              <a:t>Sodi</a:t>
            </a:r>
            <a:endParaRPr lang="en-US" sz="4500" dirty="0"/>
          </a:p>
        </p:txBody>
      </p:sp>
    </p:spTree>
    <p:extLst>
      <p:ext uri="{BB962C8B-B14F-4D97-AF65-F5344CB8AC3E}">
        <p14:creationId xmlns:p14="http://schemas.microsoft.com/office/powerpoint/2010/main" val="19610163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4E596C4-37E1-4DFC-9D97-94C385913171}"/>
              </a:ext>
            </a:extLst>
          </p:cNvPr>
          <p:cNvSpPr txBox="1"/>
          <p:nvPr/>
        </p:nvSpPr>
        <p:spPr>
          <a:xfrm>
            <a:off x="272291" y="25328"/>
            <a:ext cx="11601657" cy="677108"/>
          </a:xfrm>
          <a:prstGeom prst="rect">
            <a:avLst/>
          </a:prstGeom>
          <a:noFill/>
        </p:spPr>
        <p:txBody>
          <a:bodyPr wrap="square" rtlCol="0">
            <a:spAutoFit/>
          </a:bodyPr>
          <a:lstStyle/>
          <a:p>
            <a:pPr algn="ctr"/>
            <a:r>
              <a:rPr lang="en-US" sz="3800" dirty="0" err="1"/>
              <a:t>Sodi’s</a:t>
            </a:r>
            <a:r>
              <a:rPr lang="en-US" sz="3800" dirty="0"/>
              <a:t> </a:t>
            </a:r>
            <a:r>
              <a:rPr lang="en-US" sz="3800" i="1" dirty="0" err="1"/>
              <a:t>Muro</a:t>
            </a:r>
            <a:endParaRPr lang="en-US" sz="3800" dirty="0"/>
          </a:p>
        </p:txBody>
      </p:sp>
      <p:sp>
        <p:nvSpPr>
          <p:cNvPr id="7" name="TextBox 6">
            <a:extLst>
              <a:ext uri="{FF2B5EF4-FFF2-40B4-BE49-F238E27FC236}">
                <a16:creationId xmlns:a16="http://schemas.microsoft.com/office/drawing/2014/main" id="{785333BC-ED49-496E-9489-3CBB77B7E04A}"/>
              </a:ext>
            </a:extLst>
          </p:cNvPr>
          <p:cNvSpPr txBox="1"/>
          <p:nvPr/>
        </p:nvSpPr>
        <p:spPr>
          <a:xfrm>
            <a:off x="444224" y="1166842"/>
            <a:ext cx="3915396" cy="4939814"/>
          </a:xfrm>
          <a:prstGeom prst="rect">
            <a:avLst/>
          </a:prstGeom>
          <a:noFill/>
        </p:spPr>
        <p:txBody>
          <a:bodyPr wrap="square" rtlCol="0">
            <a:spAutoFit/>
          </a:bodyPr>
          <a:lstStyle/>
          <a:p>
            <a:pPr marL="285750" indent="-285750">
              <a:buFont typeface="Arial" panose="020B0604020202020204" pitchFamily="34" charset="0"/>
              <a:buChar char="•"/>
            </a:pPr>
            <a:r>
              <a:rPr lang="en-US" sz="3500" dirty="0"/>
              <a:t>Viewers are then allowed to take bricks, effectively tearing down the wall</a:t>
            </a:r>
          </a:p>
          <a:p>
            <a:endParaRPr lang="en-US" sz="3500" dirty="0"/>
          </a:p>
          <a:p>
            <a:pPr marL="285750" indent="-285750">
              <a:buFont typeface="Arial" panose="020B0604020202020204" pitchFamily="34" charset="0"/>
              <a:buChar char="•"/>
            </a:pPr>
            <a:r>
              <a:rPr lang="en-US" sz="3500" dirty="0"/>
              <a:t>Civic action and social justice</a:t>
            </a:r>
          </a:p>
          <a:p>
            <a:pPr marL="285750" indent="-285750">
              <a:buFont typeface="Arial" panose="020B0604020202020204" pitchFamily="34" charset="0"/>
              <a:buChar char="•"/>
            </a:pPr>
            <a:endParaRPr lang="en-US" sz="3500" dirty="0"/>
          </a:p>
        </p:txBody>
      </p:sp>
      <p:pic>
        <p:nvPicPr>
          <p:cNvPr id="8" name="Picture 7">
            <a:extLst>
              <a:ext uri="{FF2B5EF4-FFF2-40B4-BE49-F238E27FC236}">
                <a16:creationId xmlns:a16="http://schemas.microsoft.com/office/drawing/2014/main" id="{CF266390-F4A0-4B9E-8626-820F9664BB06}"/>
              </a:ext>
            </a:extLst>
          </p:cNvPr>
          <p:cNvPicPr>
            <a:picLocks noChangeAspect="1"/>
          </p:cNvPicPr>
          <p:nvPr/>
        </p:nvPicPr>
        <p:blipFill>
          <a:blip r:embed="rId3"/>
          <a:stretch>
            <a:fillRect/>
          </a:stretch>
        </p:blipFill>
        <p:spPr>
          <a:xfrm>
            <a:off x="6629497" y="671659"/>
            <a:ext cx="5290212" cy="353181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9" name="Picture 8">
            <a:extLst>
              <a:ext uri="{FF2B5EF4-FFF2-40B4-BE49-F238E27FC236}">
                <a16:creationId xmlns:a16="http://schemas.microsoft.com/office/drawing/2014/main" id="{C4BF627A-7840-4465-B3C2-28685338DCBF}"/>
              </a:ext>
            </a:extLst>
          </p:cNvPr>
          <p:cNvPicPr>
            <a:picLocks noChangeAspect="1"/>
          </p:cNvPicPr>
          <p:nvPr/>
        </p:nvPicPr>
        <p:blipFill>
          <a:blip r:embed="rId4"/>
          <a:stretch>
            <a:fillRect/>
          </a:stretch>
        </p:blipFill>
        <p:spPr>
          <a:xfrm>
            <a:off x="3893995" y="3491948"/>
            <a:ext cx="5735926" cy="321597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5652608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7514A11-FF26-4E86-8098-342777FC9CF6}"/>
              </a:ext>
            </a:extLst>
          </p:cNvPr>
          <p:cNvSpPr>
            <a:spLocks noGrp="1"/>
          </p:cNvSpPr>
          <p:nvPr>
            <p:ph type="body" sz="half" idx="2"/>
          </p:nvPr>
        </p:nvSpPr>
        <p:spPr>
          <a:xfrm>
            <a:off x="792300" y="748619"/>
            <a:ext cx="10561637" cy="677108"/>
          </a:xfrm>
        </p:spPr>
        <p:txBody>
          <a:bodyPr>
            <a:normAutofit/>
          </a:bodyPr>
          <a:lstStyle/>
          <a:p>
            <a:pPr algn="ctr"/>
            <a:r>
              <a:rPr lang="en-US" sz="3600" dirty="0">
                <a:hlinkClick r:id="rId3"/>
              </a:rPr>
              <a:t>https://www.youtube.com/watch?v=R_pvtEekcrk</a:t>
            </a:r>
            <a:r>
              <a:rPr lang="en-US" sz="3600" dirty="0"/>
              <a:t> </a:t>
            </a:r>
          </a:p>
        </p:txBody>
      </p:sp>
      <p:sp>
        <p:nvSpPr>
          <p:cNvPr id="5" name="TextBox 4">
            <a:extLst>
              <a:ext uri="{FF2B5EF4-FFF2-40B4-BE49-F238E27FC236}">
                <a16:creationId xmlns:a16="http://schemas.microsoft.com/office/drawing/2014/main" id="{7D32CB80-0AA4-47AE-9196-4EFF79ABBD00}"/>
              </a:ext>
            </a:extLst>
          </p:cNvPr>
          <p:cNvSpPr txBox="1"/>
          <p:nvPr/>
        </p:nvSpPr>
        <p:spPr>
          <a:xfrm>
            <a:off x="272291" y="25328"/>
            <a:ext cx="11601657" cy="677108"/>
          </a:xfrm>
          <a:prstGeom prst="rect">
            <a:avLst/>
          </a:prstGeom>
          <a:noFill/>
        </p:spPr>
        <p:txBody>
          <a:bodyPr wrap="square" rtlCol="0">
            <a:spAutoFit/>
          </a:bodyPr>
          <a:lstStyle/>
          <a:p>
            <a:pPr algn="ctr"/>
            <a:r>
              <a:rPr lang="en-US" sz="3800" dirty="0" err="1"/>
              <a:t>Sodi’s</a:t>
            </a:r>
            <a:r>
              <a:rPr lang="en-US" sz="3800" dirty="0"/>
              <a:t> </a:t>
            </a:r>
            <a:r>
              <a:rPr lang="en-US" sz="3800" i="1" dirty="0" err="1"/>
              <a:t>Muro</a:t>
            </a:r>
            <a:endParaRPr lang="en-US" sz="3800" dirty="0"/>
          </a:p>
        </p:txBody>
      </p:sp>
      <p:sp>
        <p:nvSpPr>
          <p:cNvPr id="2" name="TextBox 1">
            <a:extLst>
              <a:ext uri="{FF2B5EF4-FFF2-40B4-BE49-F238E27FC236}">
                <a16:creationId xmlns:a16="http://schemas.microsoft.com/office/drawing/2014/main" id="{B41870D8-E7B7-4BE1-91D5-BA5928666882}"/>
              </a:ext>
            </a:extLst>
          </p:cNvPr>
          <p:cNvSpPr txBox="1"/>
          <p:nvPr/>
        </p:nvSpPr>
        <p:spPr>
          <a:xfrm>
            <a:off x="5342021" y="1512128"/>
            <a:ext cx="6849979" cy="5109091"/>
          </a:xfrm>
          <a:prstGeom prst="rect">
            <a:avLst/>
          </a:prstGeom>
          <a:noFill/>
        </p:spPr>
        <p:txBody>
          <a:bodyPr wrap="square" rtlCol="0">
            <a:spAutoFit/>
          </a:bodyPr>
          <a:lstStyle/>
          <a:p>
            <a:r>
              <a:rPr lang="en-US" sz="3000" dirty="0"/>
              <a:t>“This is not just a political wall… Any human being confronts hundreds of walls during his life.  I took those ideas to show a social exercise… to show how easy it is to build a wall, but how easy also it is to dismantle a wall… when society gets together and wants to change something, it can change it very easily even if it’s brick by brick or small part by small part</a:t>
            </a:r>
            <a:r>
              <a:rPr lang="en-US" sz="3000" dirty="0" smtClean="0"/>
              <a:t>.”</a:t>
            </a:r>
          </a:p>
          <a:p>
            <a:r>
              <a:rPr lang="en-US" sz="2800" i="1" dirty="0" smtClean="0"/>
              <a:t>- Bosco </a:t>
            </a:r>
            <a:r>
              <a:rPr lang="en-US" sz="2800" i="1" dirty="0" err="1"/>
              <a:t>Sodi</a:t>
            </a:r>
            <a:r>
              <a:rPr lang="en-US" sz="2800" i="1" dirty="0"/>
              <a:t>, Public Installation </a:t>
            </a:r>
            <a:r>
              <a:rPr lang="en-US" sz="2800" i="1" dirty="0" smtClean="0"/>
              <a:t>and Performance; January </a:t>
            </a:r>
            <a:r>
              <a:rPr lang="en-US" sz="2800" i="1" dirty="0"/>
              <a:t>24, 2019, USFCAM  </a:t>
            </a:r>
          </a:p>
        </p:txBody>
      </p:sp>
      <p:pic>
        <p:nvPicPr>
          <p:cNvPr id="3" name="Picture 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72291" y="2237874"/>
            <a:ext cx="4876799" cy="3657600"/>
          </a:xfrm>
          <a:prstGeom prst="rect">
            <a:avLst/>
          </a:prstGeom>
        </p:spPr>
      </p:pic>
    </p:spTree>
    <p:extLst>
      <p:ext uri="{BB962C8B-B14F-4D97-AF65-F5344CB8AC3E}">
        <p14:creationId xmlns:p14="http://schemas.microsoft.com/office/powerpoint/2010/main" val="19835309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1354</TotalTime>
  <Words>948</Words>
  <Application>Microsoft Office PowerPoint</Application>
  <PresentationFormat>Widescreen</PresentationFormat>
  <Paragraphs>114</Paragraphs>
  <Slides>9</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Calibri Light</vt:lpstr>
      <vt:lpstr>Office Theme</vt:lpstr>
      <vt:lpstr>Bosco Sodi’s Muro</vt:lpstr>
      <vt:lpstr>PowerPoint Presentation</vt:lpstr>
      <vt:lpstr>PowerPoint Presentation</vt:lpstr>
      <vt:lpstr>The Great Wall of China</vt:lpstr>
      <vt:lpstr>The Berlin Wall</vt:lpstr>
      <vt:lpstr>The West Bank Barrier</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Bosco Sodi</dc:title>
  <dc:creator>Cristi Viera</dc:creator>
  <cp:lastModifiedBy>Cruz, Barbara</cp:lastModifiedBy>
  <cp:revision>53</cp:revision>
  <dcterms:created xsi:type="dcterms:W3CDTF">2019-01-20T21:32:22Z</dcterms:created>
  <dcterms:modified xsi:type="dcterms:W3CDTF">2019-01-25T14:10:10Z</dcterms:modified>
</cp:coreProperties>
</file>