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57" r:id="rId3"/>
    <p:sldId id="258" r:id="rId4"/>
    <p:sldId id="259" r:id="rId5"/>
    <p:sldId id="260" r:id="rId6"/>
    <p:sldId id="261" r:id="rId7"/>
    <p:sldId id="262" r:id="rId8"/>
    <p:sldId id="275" r:id="rId9"/>
    <p:sldId id="276" r:id="rId10"/>
    <p:sldId id="277" r:id="rId11"/>
    <p:sldId id="267"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Bartle" initials="SB" lastIdx="1" clrIdx="0">
    <p:extLst>
      <p:ext uri="{19B8F6BF-5375-455C-9EA6-DF929625EA0E}">
        <p15:presenceInfo xmlns:p15="http://schemas.microsoft.com/office/powerpoint/2012/main" userId="dfb19cf9ff3d38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8/23/2020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79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90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132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8939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646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8/23/2020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8375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8/23/2020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6766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4500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8/23/2020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123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8/23/2020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4162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8/23/2020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6296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8/23/2020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89210502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15" r:id="rId6"/>
    <p:sldLayoutId id="2147483811" r:id="rId7"/>
    <p:sldLayoutId id="2147483812" r:id="rId8"/>
    <p:sldLayoutId id="2147483813" r:id="rId9"/>
    <p:sldLayoutId id="2147483814"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mxmo3gs0ogo?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1">
            <a:extLst>
              <a:ext uri="{FF2B5EF4-FFF2-40B4-BE49-F238E27FC236}">
                <a16:creationId xmlns:a16="http://schemas.microsoft.com/office/drawing/2014/main" id="{83664B93-A6DF-44B5-87E8-8854132E765B}"/>
              </a:ext>
            </a:extLst>
          </p:cNvPr>
          <p:cNvPicPr/>
          <p:nvPr/>
        </p:nvPicPr>
        <p:blipFill rotWithShape="1">
          <a:blip r:embed="rId2" cstate="print"/>
          <a:srcRect t="13086" r="9089" b="-2"/>
          <a:stretch/>
        </p:blipFill>
        <p:spPr>
          <a:xfrm>
            <a:off x="3523488" y="10"/>
            <a:ext cx="8668512" cy="6857990"/>
          </a:xfrm>
          <a:prstGeom prst="rect">
            <a:avLst/>
          </a:prstGeom>
        </p:spPr>
      </p:pic>
      <p:sp>
        <p:nvSpPr>
          <p:cNvPr id="39" name="Rectangle 2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B27A60-CE94-4031-9814-90AFBB4A04DC}"/>
              </a:ext>
            </a:extLst>
          </p:cNvPr>
          <p:cNvSpPr>
            <a:spLocks noGrp="1"/>
          </p:cNvSpPr>
          <p:nvPr>
            <p:ph type="ctrTitle"/>
          </p:nvPr>
        </p:nvSpPr>
        <p:spPr>
          <a:xfrm>
            <a:off x="477981" y="1122363"/>
            <a:ext cx="4023360" cy="3204134"/>
          </a:xfrm>
        </p:spPr>
        <p:txBody>
          <a:bodyPr anchor="b">
            <a:normAutofit/>
          </a:bodyPr>
          <a:lstStyle/>
          <a:p>
            <a:r>
              <a:rPr lang="en-US" sz="3700">
                <a:effectLst/>
                <a:latin typeface="Calibri Light" panose="020F0302020204030204" pitchFamily="34" charset="0"/>
                <a:ea typeface="Times New Roman" panose="02020603050405020304" pitchFamily="18" charset="0"/>
                <a:cs typeface="Times New Roman" panose="02020603050405020304" pitchFamily="18" charset="0"/>
              </a:rPr>
              <a:t>Little Haiti: Exploring Haitian American Community and Identity Through Art</a:t>
            </a:r>
            <a:br>
              <a:rPr lang="en-US" sz="3700">
                <a:effectLst/>
                <a:latin typeface="Calibri Light" panose="020F0302020204030204" pitchFamily="34" charset="0"/>
                <a:ea typeface="Times New Roman" panose="02020603050405020304" pitchFamily="18" charset="0"/>
                <a:cs typeface="Times New Roman" panose="02020603050405020304" pitchFamily="18" charset="0"/>
              </a:rPr>
            </a:br>
            <a:endParaRPr lang="en-US" sz="3700"/>
          </a:p>
        </p:txBody>
      </p:sp>
      <p:sp>
        <p:nvSpPr>
          <p:cNvPr id="40"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435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person, baseball, grass&#10;&#10;Description automatically generated">
            <a:extLst>
              <a:ext uri="{FF2B5EF4-FFF2-40B4-BE49-F238E27FC236}">
                <a16:creationId xmlns:a16="http://schemas.microsoft.com/office/drawing/2014/main" id="{C107ADCF-7C42-451C-932D-5962F8BF6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814" y="25947"/>
            <a:ext cx="5444884" cy="6806105"/>
          </a:xfrm>
          <a:prstGeom prst="rect">
            <a:avLst/>
          </a:prstGeom>
        </p:spPr>
      </p:pic>
    </p:spTree>
    <p:extLst>
      <p:ext uri="{BB962C8B-B14F-4D97-AF65-F5344CB8AC3E}">
        <p14:creationId xmlns:p14="http://schemas.microsoft.com/office/powerpoint/2010/main" val="13011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9">
            <a:extLst>
              <a:ext uri="{FF2B5EF4-FFF2-40B4-BE49-F238E27FC236}">
                <a16:creationId xmlns:a16="http://schemas.microsoft.com/office/drawing/2014/main" id="{429B41E4-3FF5-4407-A15E-3A4C19BD70EC}"/>
              </a:ext>
            </a:extLst>
          </p:cNvPr>
          <p:cNvPicPr>
            <a:picLocks/>
          </p:cNvPicPr>
          <p:nvPr/>
        </p:nvPicPr>
        <p:blipFill rotWithShape="1">
          <a:blip r:embed="rId2" cstate="print"/>
          <a:srcRect t="11404" r="1" b="18415"/>
          <a:stretch/>
        </p:blipFill>
        <p:spPr>
          <a:xfrm>
            <a:off x="5074882" y="1213954"/>
            <a:ext cx="7117118" cy="4663431"/>
          </a:xfrm>
          <a:prstGeom prst="rect">
            <a:avLst/>
          </a:prstGeom>
        </p:spPr>
      </p:pic>
      <p:sp>
        <p:nvSpPr>
          <p:cNvPr id="35" name="Rectangle 34">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standing next to a tree&#10;&#10;Description automatically generated">
            <a:extLst>
              <a:ext uri="{FF2B5EF4-FFF2-40B4-BE49-F238E27FC236}">
                <a16:creationId xmlns:a16="http://schemas.microsoft.com/office/drawing/2014/main" id="{9869CC9F-1ABA-497A-AA18-5B134DC54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366590" cy="6846964"/>
          </a:xfrm>
          <a:prstGeom prst="rect">
            <a:avLst/>
          </a:prstGeom>
        </p:spPr>
      </p:pic>
    </p:spTree>
    <p:extLst>
      <p:ext uri="{BB962C8B-B14F-4D97-AF65-F5344CB8AC3E}">
        <p14:creationId xmlns:p14="http://schemas.microsoft.com/office/powerpoint/2010/main" val="22755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11" descr="A group of people sitting in front of a building&#10;&#10;Description automatically generated">
            <a:extLst>
              <a:ext uri="{FF2B5EF4-FFF2-40B4-BE49-F238E27FC236}">
                <a16:creationId xmlns:a16="http://schemas.microsoft.com/office/drawing/2014/main" id="{124A7751-F6B3-426A-9AEB-B047C91AFE17}"/>
              </a:ext>
            </a:extLst>
          </p:cNvPr>
          <p:cNvPicPr/>
          <p:nvPr/>
        </p:nvPicPr>
        <p:blipFill rotWithShape="1">
          <a:blip r:embed="rId2" cstate="print"/>
          <a:srcRect l="5134"/>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6FA7EC-A67D-44DC-B898-750632E11CF7}"/>
              </a:ext>
            </a:extLst>
          </p:cNvPr>
          <p:cNvSpPr>
            <a:spLocks noGrp="1"/>
          </p:cNvSpPr>
          <p:nvPr>
            <p:ph type="ctrTitle"/>
          </p:nvPr>
        </p:nvSpPr>
        <p:spPr>
          <a:xfrm>
            <a:off x="477981" y="1122363"/>
            <a:ext cx="4023360" cy="3204134"/>
          </a:xfrm>
        </p:spPr>
        <p:txBody>
          <a:bodyPr anchor="b">
            <a:normAutofit/>
          </a:bodyPr>
          <a:lstStyle/>
          <a:p>
            <a:br>
              <a:rPr lang="en-US" sz="4800">
                <a:effectLst/>
                <a:latin typeface="Calibri Light" panose="020F0302020204030204" pitchFamily="34" charset="0"/>
                <a:ea typeface="Times New Roman" panose="02020603050405020304" pitchFamily="18" charset="0"/>
                <a:cs typeface="Times New Roman" panose="02020603050405020304" pitchFamily="18" charset="0"/>
              </a:rPr>
            </a:br>
            <a:endParaRPr lang="en-US" sz="4800"/>
          </a:p>
        </p:txBody>
      </p:sp>
      <p:sp>
        <p:nvSpPr>
          <p:cNvPr id="3" name="Subtitle 2">
            <a:extLst>
              <a:ext uri="{FF2B5EF4-FFF2-40B4-BE49-F238E27FC236}">
                <a16:creationId xmlns:a16="http://schemas.microsoft.com/office/drawing/2014/main" id="{E638A504-A9FA-4E1A-A5E4-DB1FF2B97B97}"/>
              </a:ext>
            </a:extLst>
          </p:cNvPr>
          <p:cNvSpPr>
            <a:spLocks noGrp="1"/>
          </p:cNvSpPr>
          <p:nvPr>
            <p:ph type="subTitle" idx="1"/>
          </p:nvPr>
        </p:nvSpPr>
        <p:spPr>
          <a:xfrm>
            <a:off x="477981" y="4872922"/>
            <a:ext cx="3933306" cy="1208141"/>
          </a:xfrm>
        </p:spPr>
        <p:txBody>
          <a:bodyPr>
            <a:normAutofit fontScale="92500"/>
          </a:bodyPr>
          <a:lstStyle/>
          <a:p>
            <a:r>
              <a:rPr lang="en-US" sz="36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Murals: The artistic souls of communities</a:t>
            </a:r>
          </a:p>
          <a:p>
            <a:endParaRPr lang="en-US" sz="2000"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28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A027D-6CE6-484C-A8D9-9014FFB30A0E}"/>
              </a:ext>
            </a:extLst>
          </p:cNvPr>
          <p:cNvSpPr>
            <a:spLocks noGrp="1"/>
          </p:cNvSpPr>
          <p:nvPr>
            <p:ph idx="1"/>
          </p:nvPr>
        </p:nvSpPr>
        <p:spPr>
          <a:xfrm>
            <a:off x="1115568" y="87549"/>
            <a:ext cx="10168128" cy="6084651"/>
          </a:xfrm>
        </p:spPr>
        <p:txBody>
          <a:bodyPr>
            <a:normAutofit fontScale="25000" lnSpcReduction="20000"/>
          </a:bodyPr>
          <a:lstStyle/>
          <a:p>
            <a:pPr marL="0" marR="0" indent="0" algn="ctr">
              <a:lnSpc>
                <a:spcPct val="107000"/>
              </a:lnSpc>
              <a:spcBef>
                <a:spcPts val="1800"/>
              </a:spcBef>
              <a:spcAft>
                <a:spcPts val="1800"/>
              </a:spcAft>
              <a:buNone/>
            </a:pPr>
            <a:r>
              <a:rPr lang="en-US" sz="11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Murals are large artistic installations often found on the side of public buildings.  They are often used to express the identities of the communities  they represents. Sometimes murals are created by professional artists. Often murals are created by local community members. </a:t>
            </a:r>
          </a:p>
          <a:p>
            <a:pPr marL="0" marR="0" indent="0" algn="ctr">
              <a:lnSpc>
                <a:spcPct val="107000"/>
              </a:lnSpc>
              <a:spcBef>
                <a:spcPts val="1800"/>
              </a:spcBef>
              <a:spcAft>
                <a:spcPts val="1800"/>
              </a:spcAft>
              <a:buNone/>
            </a:pPr>
            <a:r>
              <a:rPr lang="en-US" sz="11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Below are some murals found in Little Haiti. </a:t>
            </a:r>
            <a:r>
              <a:rPr lang="en-US" sz="11200" b="1"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Let's connect </a:t>
            </a:r>
            <a:r>
              <a:rPr lang="en-US" sz="11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200" i="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what do you see expressed in the murals below and throughout this presentation that connect with the </a:t>
            </a:r>
            <a:r>
              <a:rPr lang="en-US" sz="11200" b="1" i="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visual language</a:t>
            </a:r>
            <a:r>
              <a:rPr lang="en-US" sz="11200" i="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in photographs by </a:t>
            </a:r>
            <a:r>
              <a:rPr lang="en-US" sz="11200" i="0" dirty="0" err="1">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Widline</a:t>
            </a:r>
            <a:r>
              <a:rPr lang="en-US" sz="11200" i="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Cadet? Are there any similarities in the stories of </a:t>
            </a:r>
            <a:r>
              <a:rPr lang="en-US" sz="11200" i="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identity?</a:t>
            </a:r>
            <a:endParaRPr lang="en-US" sz="11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lnSpc>
                <a:spcPct val="107000"/>
              </a:lnSpc>
              <a:spcBef>
                <a:spcPts val="1800"/>
              </a:spcBef>
              <a:spcAft>
                <a:spcPts val="1800"/>
              </a:spcAft>
              <a:buNone/>
            </a:pPr>
            <a:r>
              <a:rPr lang="en-US" sz="11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Remember- visual language is another way of saying "what is the image trying to say?"</a:t>
            </a:r>
          </a:p>
          <a:p>
            <a:endParaRPr lang="en-US" dirty="0"/>
          </a:p>
        </p:txBody>
      </p:sp>
    </p:spTree>
    <p:extLst>
      <p:ext uri="{BB962C8B-B14F-4D97-AF65-F5344CB8AC3E}">
        <p14:creationId xmlns:p14="http://schemas.microsoft.com/office/powerpoint/2010/main" val="161232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12">
            <a:extLst>
              <a:ext uri="{FF2B5EF4-FFF2-40B4-BE49-F238E27FC236}">
                <a16:creationId xmlns:a16="http://schemas.microsoft.com/office/drawing/2014/main" id="{886F0A42-7777-4AFD-A725-1DBD047019D9}"/>
              </a:ext>
            </a:extLst>
          </p:cNvPr>
          <p:cNvPicPr>
            <a:picLocks noGrp="1"/>
          </p:cNvPicPr>
          <p:nvPr>
            <p:ph idx="1"/>
          </p:nvPr>
        </p:nvPicPr>
        <p:blipFill>
          <a:blip r:embed="rId2" cstate="print"/>
          <a:stretch>
            <a:fillRect/>
          </a:stretch>
        </p:blipFill>
        <p:spPr>
          <a:xfrm>
            <a:off x="778212" y="0"/>
            <a:ext cx="11413787" cy="6857999"/>
          </a:xfrm>
          <a:prstGeom prst="rect">
            <a:avLst/>
          </a:prstGeom>
        </p:spPr>
      </p:pic>
    </p:spTree>
    <p:extLst>
      <p:ext uri="{BB962C8B-B14F-4D97-AF65-F5344CB8AC3E}">
        <p14:creationId xmlns:p14="http://schemas.microsoft.com/office/powerpoint/2010/main" val="2552983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13">
            <a:extLst>
              <a:ext uri="{FF2B5EF4-FFF2-40B4-BE49-F238E27FC236}">
                <a16:creationId xmlns:a16="http://schemas.microsoft.com/office/drawing/2014/main" id="{0658DF64-1188-47D3-A171-70EE98313322}"/>
              </a:ext>
            </a:extLst>
          </p:cNvPr>
          <p:cNvPicPr>
            <a:picLocks noGrp="1"/>
          </p:cNvPicPr>
          <p:nvPr>
            <p:ph idx="1"/>
          </p:nvPr>
        </p:nvPicPr>
        <p:blipFill>
          <a:blip r:embed="rId2" cstate="print"/>
          <a:stretch>
            <a:fillRect/>
          </a:stretch>
        </p:blipFill>
        <p:spPr>
          <a:xfrm>
            <a:off x="797668" y="0"/>
            <a:ext cx="11394332" cy="6858000"/>
          </a:xfrm>
          <a:prstGeom prst="rect">
            <a:avLst/>
          </a:prstGeom>
        </p:spPr>
      </p:pic>
    </p:spTree>
    <p:extLst>
      <p:ext uri="{BB962C8B-B14F-4D97-AF65-F5344CB8AC3E}">
        <p14:creationId xmlns:p14="http://schemas.microsoft.com/office/powerpoint/2010/main" val="159514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14">
            <a:extLst>
              <a:ext uri="{FF2B5EF4-FFF2-40B4-BE49-F238E27FC236}">
                <a16:creationId xmlns:a16="http://schemas.microsoft.com/office/drawing/2014/main" id="{5014EA00-98A0-40BF-8889-3983B7804321}"/>
              </a:ext>
            </a:extLst>
          </p:cNvPr>
          <p:cNvPicPr>
            <a:picLocks noGrp="1"/>
          </p:cNvPicPr>
          <p:nvPr>
            <p:ph idx="1"/>
          </p:nvPr>
        </p:nvPicPr>
        <p:blipFill>
          <a:blip r:embed="rId2" cstate="print"/>
          <a:stretch>
            <a:fillRect/>
          </a:stretch>
        </p:blipFill>
        <p:spPr>
          <a:xfrm>
            <a:off x="933855" y="0"/>
            <a:ext cx="11258145" cy="6858000"/>
          </a:xfrm>
          <a:prstGeom prst="rect">
            <a:avLst/>
          </a:prstGeom>
        </p:spPr>
      </p:pic>
    </p:spTree>
    <p:extLst>
      <p:ext uri="{BB962C8B-B14F-4D97-AF65-F5344CB8AC3E}">
        <p14:creationId xmlns:p14="http://schemas.microsoft.com/office/powerpoint/2010/main" val="311619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4569-5B79-487E-BAFB-C65870359AEF}"/>
              </a:ext>
            </a:extLst>
          </p:cNvPr>
          <p:cNvSpPr>
            <a:spLocks noGrp="1"/>
          </p:cNvSpPr>
          <p:nvPr>
            <p:ph type="title"/>
          </p:nvPr>
        </p:nvSpPr>
        <p:spPr/>
        <p:txBody>
          <a:bodyPr>
            <a:normAutofit fontScale="90000"/>
          </a:bodyPr>
          <a:lstStyle/>
          <a:p>
            <a:r>
              <a:rPr lang="en-US" b="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Your story of identity and community</a:t>
            </a:r>
            <a:br>
              <a:rPr lang="en-US" sz="18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AE945A7-D1F4-4A65-8486-76A826219B66}"/>
              </a:ext>
            </a:extLst>
          </p:cNvPr>
          <p:cNvSpPr>
            <a:spLocks noGrp="1"/>
          </p:cNvSpPr>
          <p:nvPr>
            <p:ph idx="1"/>
          </p:nvPr>
        </p:nvSpPr>
        <p:spPr>
          <a:xfrm>
            <a:off x="1115567" y="2069461"/>
            <a:ext cx="10518713" cy="4642623"/>
          </a:xfrm>
        </p:spPr>
        <p:txBody>
          <a:bodyPr>
            <a:normAutofit lnSpcReduction="10000"/>
          </a:bodyPr>
          <a:lstStyle/>
          <a:p>
            <a:pPr marL="0" marR="0" indent="0">
              <a:lnSpc>
                <a:spcPct val="107000"/>
              </a:lnSpc>
              <a:spcBef>
                <a:spcPts val="200"/>
              </a:spcBef>
              <a:spcAft>
                <a:spcPts val="0"/>
              </a:spcAft>
              <a:buNone/>
            </a:pPr>
            <a:r>
              <a:rPr lang="en-US" sz="32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Your task:</a:t>
            </a:r>
          </a:p>
          <a:p>
            <a:pPr marL="0" marR="0" indent="0" algn="ctr">
              <a:lnSpc>
                <a:spcPct val="107000"/>
              </a:lnSpc>
              <a:spcBef>
                <a:spcPts val="1800"/>
              </a:spcBef>
              <a:spcAft>
                <a:spcPts val="1800"/>
              </a:spcAft>
              <a:buNone/>
            </a:pPr>
            <a:r>
              <a:rPr lang="en-US" sz="3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Think about your self identity and community identity. Remember - your identities probably interact with each other and your community. </a:t>
            </a:r>
            <a:r>
              <a:rPr lang="en-US" sz="3200" b="1"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Take a moment to brainstorm!</a:t>
            </a:r>
            <a:endParaRPr lang="en-US" sz="3200" b="1" i="1" dirty="0">
              <a:solidFill>
                <a:srgbClr val="4472C4"/>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lgn="ctr">
              <a:lnSpc>
                <a:spcPct val="107000"/>
              </a:lnSpc>
              <a:spcBef>
                <a:spcPts val="1800"/>
              </a:spcBef>
              <a:spcAft>
                <a:spcPts val="1800"/>
              </a:spcAft>
              <a:buNone/>
            </a:pPr>
            <a:r>
              <a:rPr lang="en-US" sz="3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Now it is your turn to express your identities through art! Create a mural that tells your story (visual language) of self identity and your community.</a:t>
            </a:r>
          </a:p>
          <a:p>
            <a:pPr marL="0" indent="0">
              <a:buNone/>
            </a:pPr>
            <a:endParaRPr lang="en-US" dirty="0"/>
          </a:p>
        </p:txBody>
      </p:sp>
    </p:spTree>
    <p:extLst>
      <p:ext uri="{BB962C8B-B14F-4D97-AF65-F5344CB8AC3E}">
        <p14:creationId xmlns:p14="http://schemas.microsoft.com/office/powerpoint/2010/main" val="59393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10CB-9DD1-4B12-9AB8-08DE84585A03}"/>
              </a:ext>
            </a:extLst>
          </p:cNvPr>
          <p:cNvSpPr>
            <a:spLocks noGrp="1"/>
          </p:cNvSpPr>
          <p:nvPr>
            <p:ph type="title"/>
          </p:nvPr>
        </p:nvSpPr>
        <p:spPr/>
        <p:txBody>
          <a:bodyPr>
            <a:normAutofit fontScale="90000"/>
          </a:bodyPr>
          <a:lstStyle/>
          <a:p>
            <a:pPr marL="0" marR="0">
              <a:lnSpc>
                <a:spcPct val="107000"/>
              </a:lnSpc>
              <a:spcBef>
                <a:spcPts val="2400"/>
              </a:spcBef>
              <a:spcAft>
                <a:spcPts val="600"/>
              </a:spcAft>
            </a:pPr>
            <a:r>
              <a:rPr lang="en-US" sz="54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Learning Objectives:</a:t>
            </a:r>
            <a:br>
              <a:rPr lang="en-US" sz="18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3F0DA08-B293-4129-B118-C733D3576788}"/>
              </a:ext>
            </a:extLst>
          </p:cNvPr>
          <p:cNvSpPr>
            <a:spLocks noGrp="1"/>
          </p:cNvSpPr>
          <p:nvPr>
            <p:ph idx="1"/>
          </p:nvPr>
        </p:nvSpPr>
        <p:spPr/>
        <p:txBody>
          <a:bodyPr>
            <a:normAutofit lnSpcReduction="10000"/>
          </a:bodyPr>
          <a:lstStyle/>
          <a:p>
            <a:pPr marL="0" indent="0">
              <a:buNone/>
            </a:pPr>
            <a:r>
              <a:rPr lang="en-US" sz="2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1. Students will be able to explore the concept of enclave communities.</a:t>
            </a:r>
            <a:br>
              <a:rPr lang="en-US" sz="2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2.  Students will be able to relate immigrant communities to identities.</a:t>
            </a:r>
            <a:br>
              <a:rPr lang="en-US" sz="2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 Students will be able to evaluate self identity and community expression through art.</a:t>
            </a:r>
            <a:br>
              <a:rPr lang="en-US" sz="2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4. Students will be able to create murals representing their self identity and community.</a:t>
            </a:r>
            <a:endParaRPr lang="en-US" dirty="0">
              <a:solidFill>
                <a:srgbClr val="0070C0"/>
              </a:solidFill>
            </a:endParaRPr>
          </a:p>
        </p:txBody>
      </p:sp>
    </p:spTree>
    <p:extLst>
      <p:ext uri="{BB962C8B-B14F-4D97-AF65-F5344CB8AC3E}">
        <p14:creationId xmlns:p14="http://schemas.microsoft.com/office/powerpoint/2010/main" val="405605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2">
            <a:extLst>
              <a:ext uri="{FF2B5EF4-FFF2-40B4-BE49-F238E27FC236}">
                <a16:creationId xmlns:a16="http://schemas.microsoft.com/office/drawing/2014/main" id="{B0EC8100-ECFF-4DE2-B710-1742D64972AC}"/>
              </a:ext>
            </a:extLst>
          </p:cNvPr>
          <p:cNvPicPr>
            <a:picLocks noGrp="1"/>
          </p:cNvPicPr>
          <p:nvPr>
            <p:ph idx="1"/>
          </p:nvPr>
        </p:nvPicPr>
        <p:blipFill rotWithShape="1">
          <a:blip r:embed="rId2" cstate="print"/>
          <a:srcRect r="1" b="242"/>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5" name="TextBox 4">
            <a:extLst>
              <a:ext uri="{FF2B5EF4-FFF2-40B4-BE49-F238E27FC236}">
                <a16:creationId xmlns:a16="http://schemas.microsoft.com/office/drawing/2014/main" id="{D2C31DC1-6DC4-459E-843E-A59575436F28}"/>
              </a:ext>
            </a:extLst>
          </p:cNvPr>
          <p:cNvSpPr txBox="1"/>
          <p:nvPr/>
        </p:nvSpPr>
        <p:spPr>
          <a:xfrm>
            <a:off x="444500" y="190500"/>
            <a:ext cx="11239500" cy="769441"/>
          </a:xfrm>
          <a:prstGeom prst="rect">
            <a:avLst/>
          </a:prstGeom>
          <a:noFill/>
        </p:spPr>
        <p:txBody>
          <a:bodyPr wrap="square" rtlCol="0">
            <a:spAutoFit/>
          </a:bodyPr>
          <a:lstStyle/>
          <a:p>
            <a:pPr algn="ctr"/>
            <a:r>
              <a:rPr lang="en-US" sz="4400" dirty="0"/>
              <a:t>What Makes a Community?</a:t>
            </a:r>
          </a:p>
        </p:txBody>
      </p:sp>
    </p:spTree>
    <p:extLst>
      <p:ext uri="{BB962C8B-B14F-4D97-AF65-F5344CB8AC3E}">
        <p14:creationId xmlns:p14="http://schemas.microsoft.com/office/powerpoint/2010/main" val="251699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C5C5E9-1861-41E0-B46E-35E3C4CCCCC0}"/>
              </a:ext>
            </a:extLst>
          </p:cNvPr>
          <p:cNvSpPr txBox="1"/>
          <p:nvPr/>
        </p:nvSpPr>
        <p:spPr>
          <a:xfrm>
            <a:off x="786581" y="1956620"/>
            <a:ext cx="10618838" cy="4414991"/>
          </a:xfrm>
          <a:prstGeom prst="rect">
            <a:avLst/>
          </a:prstGeom>
          <a:noFill/>
        </p:spPr>
        <p:txBody>
          <a:bodyPr wrap="square">
            <a:spAutoFit/>
          </a:bodyPr>
          <a:lstStyle/>
          <a:p>
            <a:pPr marL="0" marR="0" algn="ctr">
              <a:lnSpc>
                <a:spcPct val="107000"/>
              </a:lnSpc>
              <a:spcBef>
                <a:spcPts val="1800"/>
              </a:spcBef>
              <a:spcAft>
                <a:spcPts val="1800"/>
              </a:spcAft>
            </a:pPr>
            <a:r>
              <a:rPr lang="en-US" sz="36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What does it mean to be a member of a community?</a:t>
            </a:r>
          </a:p>
          <a:p>
            <a:pPr marL="0" marR="0" algn="ctr">
              <a:lnSpc>
                <a:spcPct val="107000"/>
              </a:lnSpc>
              <a:spcBef>
                <a:spcPts val="1800"/>
              </a:spcBef>
              <a:spcAft>
                <a:spcPts val="1800"/>
              </a:spcAft>
            </a:pPr>
            <a:r>
              <a:rPr lang="en-US" sz="36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Who makes up the membership of a community?</a:t>
            </a:r>
          </a:p>
          <a:p>
            <a:pPr marL="0" marR="0" algn="ctr">
              <a:lnSpc>
                <a:spcPct val="107000"/>
              </a:lnSpc>
              <a:spcBef>
                <a:spcPts val="1800"/>
              </a:spcBef>
              <a:spcAft>
                <a:spcPts val="1800"/>
              </a:spcAft>
            </a:pPr>
            <a:r>
              <a:rPr lang="en-US" sz="36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How can you identify members of a community?</a:t>
            </a:r>
          </a:p>
          <a:p>
            <a:pPr marL="0" marR="0" algn="ctr">
              <a:lnSpc>
                <a:spcPct val="107000"/>
              </a:lnSpc>
              <a:spcBef>
                <a:spcPts val="1800"/>
              </a:spcBef>
              <a:spcAft>
                <a:spcPts val="1800"/>
              </a:spcAft>
            </a:pPr>
            <a:r>
              <a:rPr lang="en-US" sz="36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What types of objects or images help identify communities?</a:t>
            </a:r>
          </a:p>
        </p:txBody>
      </p:sp>
    </p:spTree>
    <p:extLst>
      <p:ext uri="{BB962C8B-B14F-4D97-AF65-F5344CB8AC3E}">
        <p14:creationId xmlns:p14="http://schemas.microsoft.com/office/powerpoint/2010/main" val="212658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87DD9-BD06-45CC-A3A9-31116D8C8979}"/>
              </a:ext>
            </a:extLst>
          </p:cNvPr>
          <p:cNvSpPr>
            <a:spLocks noGrp="1"/>
          </p:cNvSpPr>
          <p:nvPr>
            <p:ph type="title"/>
          </p:nvPr>
        </p:nvSpPr>
        <p:spPr>
          <a:xfrm>
            <a:off x="411480" y="987552"/>
            <a:ext cx="4485861" cy="1088136"/>
          </a:xfrm>
        </p:spPr>
        <p:txBody>
          <a:bodyPr anchor="b">
            <a:normAutofit/>
          </a:bodyPr>
          <a:lstStyle/>
          <a:p>
            <a:r>
              <a:rPr lang="en-US" sz="32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t>Little Haiti, Miami, Florida</a:t>
            </a:r>
            <a:br>
              <a:rPr lang="en-US" sz="18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3400" dirty="0"/>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0548987D-C704-493D-9E1F-E4F1742318AF}"/>
              </a:ext>
            </a:extLst>
          </p:cNvPr>
          <p:cNvSpPr>
            <a:spLocks noGrp="1"/>
          </p:cNvSpPr>
          <p:nvPr>
            <p:ph idx="1"/>
          </p:nvPr>
        </p:nvSpPr>
        <p:spPr>
          <a:xfrm>
            <a:off x="411478" y="2688336"/>
            <a:ext cx="4896573" cy="3705384"/>
          </a:xfrm>
        </p:spPr>
        <p:txBody>
          <a:bodyPr anchor="t">
            <a:normAutofit fontScale="92500" lnSpcReduction="20000"/>
          </a:bodyPr>
          <a:lstStyle/>
          <a:p>
            <a:pPr marL="0" marR="0">
              <a:lnSpc>
                <a:spcPct val="107000"/>
              </a:lnSpc>
              <a:spcBef>
                <a:spcPts val="0"/>
              </a:spcBef>
              <a:spcAft>
                <a:spcPts val="800"/>
              </a:spcAft>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Let's think: What is an </a:t>
            </a: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enclave community</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800"/>
              </a:spcAft>
            </a:pP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Enclave communities</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are small communities that share cultural traits that unite individuals into a community. These shared traits can be language, religion, ethnicity, etc. Many times these communities develop as groups of people immigrate to a new country.</a:t>
            </a:r>
          </a:p>
          <a:p>
            <a:pPr marL="0" marR="0">
              <a:lnSpc>
                <a:spcPct val="107000"/>
              </a:lnSpc>
              <a:spcBef>
                <a:spcPts val="0"/>
              </a:spcBef>
              <a:spcAft>
                <a:spcPts val="800"/>
              </a:spcAft>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What </a:t>
            </a: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enclave communities</a:t>
            </a: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 can you think of that might exist in your community? In your state? In your country?</a:t>
            </a:r>
          </a:p>
          <a:p>
            <a:pPr marL="0" indent="0">
              <a:buNone/>
            </a:pPr>
            <a:endParaRPr lang="en-US" sz="1700" dirty="0"/>
          </a:p>
        </p:txBody>
      </p:sp>
      <p:pic>
        <p:nvPicPr>
          <p:cNvPr id="4" name="Picture3" descr="A close up of text on a white background&#10;&#10;Description automatically generated">
            <a:extLst>
              <a:ext uri="{FF2B5EF4-FFF2-40B4-BE49-F238E27FC236}">
                <a16:creationId xmlns:a16="http://schemas.microsoft.com/office/drawing/2014/main" id="{4EBFA0A7-2935-4496-A6B0-A7EFB713DB3B}"/>
              </a:ext>
            </a:extLst>
          </p:cNvPr>
          <p:cNvPicPr>
            <a:picLocks/>
          </p:cNvPicPr>
          <p:nvPr/>
        </p:nvPicPr>
        <p:blipFill rotWithShape="1">
          <a:blip r:embed="rId2" cstate="print"/>
          <a:srcRect r="1" b="37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9399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6613-D316-420E-A2C3-858AA3BB0C03}"/>
              </a:ext>
            </a:extLst>
          </p:cNvPr>
          <p:cNvSpPr>
            <a:spLocks noGrp="1"/>
          </p:cNvSpPr>
          <p:nvPr>
            <p:ph type="title"/>
          </p:nvPr>
        </p:nvSpPr>
        <p:spPr/>
        <p:txBody>
          <a:bodyPr>
            <a:normAutofit fontScale="90000"/>
          </a:bodyPr>
          <a:lstStyle/>
          <a:p>
            <a:r>
              <a:rPr lang="en-US" b="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Identity, the self, and community</a:t>
            </a:r>
            <a:br>
              <a:rPr lang="en-US" sz="1800" dirty="0">
                <a:solidFill>
                  <a:srgbClr val="4472C4"/>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50C95CD-F159-438B-A887-4CD1C7B43D7A}"/>
              </a:ext>
            </a:extLst>
          </p:cNvPr>
          <p:cNvSpPr>
            <a:spLocks noGrp="1"/>
          </p:cNvSpPr>
          <p:nvPr>
            <p:ph idx="1"/>
          </p:nvPr>
        </p:nvSpPr>
        <p:spPr/>
        <p:txBody>
          <a:bodyPr>
            <a:normAutofit fontScale="92500" lnSpcReduction="20000"/>
          </a:bodyPr>
          <a:lstStyle/>
          <a:p>
            <a:pPr marL="0" marR="0" algn="ctr">
              <a:lnSpc>
                <a:spcPct val="107000"/>
              </a:lnSpc>
              <a:spcBef>
                <a:spcPts val="1800"/>
              </a:spcBef>
              <a:spcAft>
                <a:spcPts val="1800"/>
              </a:spcAft>
            </a:pPr>
            <a:r>
              <a:rPr lang="en-US" sz="3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Sometimes individuals can belong to multiple communities forming complex identities. These communities could include family, school, or community groups. </a:t>
            </a:r>
            <a:r>
              <a:rPr lang="en-US" sz="3200" b="1"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Brainstorm</a:t>
            </a:r>
            <a:r>
              <a:rPr lang="en-US" sz="3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can you identify different communities that you belong to?</a:t>
            </a:r>
          </a:p>
          <a:p>
            <a:pPr marL="0" marR="0" algn="ctr">
              <a:lnSpc>
                <a:spcPct val="107000"/>
              </a:lnSpc>
              <a:spcBef>
                <a:spcPts val="1800"/>
              </a:spcBef>
              <a:spcAft>
                <a:spcPts val="1800"/>
              </a:spcAft>
            </a:pPr>
            <a:r>
              <a:rPr lang="en-US" sz="3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Art can help individuals express their own identity and their community identity. Photographs and murals are two ways artists try to express identity.</a:t>
            </a:r>
          </a:p>
          <a:p>
            <a:endParaRPr lang="en-US" dirty="0"/>
          </a:p>
        </p:txBody>
      </p:sp>
    </p:spTree>
    <p:extLst>
      <p:ext uri="{BB962C8B-B14F-4D97-AF65-F5344CB8AC3E}">
        <p14:creationId xmlns:p14="http://schemas.microsoft.com/office/powerpoint/2010/main" val="234317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7D8F-A6F8-45BF-AF67-1AD0A37A6B3D}"/>
              </a:ext>
            </a:extLst>
          </p:cNvPr>
          <p:cNvSpPr>
            <a:spLocks noGrp="1"/>
          </p:cNvSpPr>
          <p:nvPr>
            <p:ph type="title"/>
          </p:nvPr>
        </p:nvSpPr>
        <p:spPr/>
        <p:txBody>
          <a:bodyPr>
            <a:noAutofit/>
          </a:bodyPr>
          <a:lstStyle/>
          <a:p>
            <a:pPr marL="0" marR="0">
              <a:lnSpc>
                <a:spcPct val="107000"/>
              </a:lnSpc>
              <a:spcBef>
                <a:spcPts val="1800"/>
              </a:spcBef>
              <a:spcAft>
                <a:spcPts val="1800"/>
              </a:spcAft>
            </a:pPr>
            <a:br>
              <a:rPr lang="en-US" sz="3200" b="1"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b="1"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As you watch record:</a:t>
            </a:r>
            <a:br>
              <a:rPr lang="en-US" sz="3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i="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What do I see?</a:t>
            </a:r>
            <a:br>
              <a:rPr lang="en-US" sz="3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i="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What do I hear?</a:t>
            </a:r>
            <a:br>
              <a:rPr lang="en-US" sz="3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3200" i="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What is unique about the community identity of Little Haiti?</a:t>
            </a:r>
            <a:br>
              <a:rPr lang="en-US" sz="32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sz="3200" dirty="0"/>
          </a:p>
        </p:txBody>
      </p:sp>
      <p:pic>
        <p:nvPicPr>
          <p:cNvPr id="5" name="Online Media 4" title="Welcome to Little Haiti (USA)">
            <a:hlinkClick r:id="" action="ppaction://media"/>
            <a:extLst>
              <a:ext uri="{FF2B5EF4-FFF2-40B4-BE49-F238E27FC236}">
                <a16:creationId xmlns:a16="http://schemas.microsoft.com/office/drawing/2014/main" id="{72F0BAD7-D8C1-411A-85F4-3F80875F9B3C}"/>
              </a:ext>
            </a:extLst>
          </p:cNvPr>
          <p:cNvPicPr>
            <a:picLocks noRot="1" noChangeAspect="1"/>
          </p:cNvPicPr>
          <p:nvPr>
            <a:videoFile r:link="rId1"/>
          </p:nvPr>
        </p:nvPicPr>
        <p:blipFill>
          <a:blip r:embed="rId3"/>
          <a:stretch>
            <a:fillRect/>
          </a:stretch>
        </p:blipFill>
        <p:spPr>
          <a:xfrm>
            <a:off x="1999510" y="2172929"/>
            <a:ext cx="8192980" cy="4608551"/>
          </a:xfrm>
          <a:prstGeom prst="rect">
            <a:avLst/>
          </a:prstGeom>
        </p:spPr>
      </p:pic>
    </p:spTree>
    <p:extLst>
      <p:ext uri="{BB962C8B-B14F-4D97-AF65-F5344CB8AC3E}">
        <p14:creationId xmlns:p14="http://schemas.microsoft.com/office/powerpoint/2010/main" val="265893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BF48A9-2E2D-4F5C-8AAD-92EE96F11C67}"/>
              </a:ext>
            </a:extLst>
          </p:cNvPr>
          <p:cNvSpPr txBox="1"/>
          <p:nvPr/>
        </p:nvSpPr>
        <p:spPr>
          <a:xfrm>
            <a:off x="551792" y="315311"/>
            <a:ext cx="11083159" cy="2050690"/>
          </a:xfrm>
          <a:prstGeom prst="rect">
            <a:avLst/>
          </a:prstGeom>
          <a:noFill/>
        </p:spPr>
        <p:txBody>
          <a:bodyPr wrap="square">
            <a:spAutoFit/>
          </a:bodyPr>
          <a:lstStyle/>
          <a:p>
            <a:pPr marL="0" marR="0" indent="0">
              <a:lnSpc>
                <a:spcPct val="107000"/>
              </a:lnSpc>
              <a:spcBef>
                <a:spcPts val="1800"/>
              </a:spcBef>
              <a:spcAft>
                <a:spcPts val="1800"/>
              </a:spcAft>
              <a:buNone/>
            </a:pPr>
            <a:r>
              <a:rPr lang="en-US" sz="2400" i="1" dirty="0" err="1">
                <a:effectLst/>
                <a:latin typeface="Calibri" panose="020F0502020204030204" pitchFamily="34" charset="0"/>
                <a:ea typeface="Times New Roman" panose="02020603050405020304" pitchFamily="18" charset="0"/>
                <a:cs typeface="Times New Roman" panose="02020603050405020304" pitchFamily="18" charset="0"/>
              </a:rPr>
              <a:t>Widline</a:t>
            </a:r>
            <a:r>
              <a:rPr lang="en-US" sz="2400" i="1" dirty="0">
                <a:effectLst/>
                <a:latin typeface="Calibri" panose="020F0502020204030204" pitchFamily="34" charset="0"/>
                <a:ea typeface="Times New Roman" panose="02020603050405020304" pitchFamily="18" charset="0"/>
                <a:cs typeface="Times New Roman" panose="02020603050405020304" pitchFamily="18" charset="0"/>
              </a:rPr>
              <a:t> Cadet is a Haitian-born artist. Her practice draws from personal  history and examines race, memory, erasure, migration, immigration, and  Haitian cultural identity from within the United States. She uses  photography, video, and installations to construct a </a:t>
            </a:r>
            <a:r>
              <a:rPr lang="en-US" sz="2400" b="1" i="1" dirty="0">
                <a:effectLst/>
                <a:latin typeface="Calibri" panose="020F0502020204030204" pitchFamily="34" charset="0"/>
                <a:ea typeface="Times New Roman" panose="02020603050405020304" pitchFamily="18" charset="0"/>
                <a:cs typeface="Times New Roman" panose="02020603050405020304" pitchFamily="18" charset="0"/>
              </a:rPr>
              <a:t>visual language</a:t>
            </a:r>
            <a:r>
              <a:rPr lang="en-US" sz="2400" i="1" dirty="0">
                <a:effectLst/>
                <a:latin typeface="Calibri" panose="020F0502020204030204" pitchFamily="34" charset="0"/>
                <a:ea typeface="Times New Roman" panose="02020603050405020304" pitchFamily="18" charset="0"/>
                <a:cs typeface="Times New Roman" panose="02020603050405020304" pitchFamily="18" charset="0"/>
              </a:rPr>
              <a:t>  that explores notions of </a:t>
            </a:r>
            <a:r>
              <a:rPr lang="en-US" sz="2400" b="1" i="1" dirty="0">
                <a:effectLst/>
                <a:latin typeface="Calibri" panose="020F0502020204030204" pitchFamily="34" charset="0"/>
                <a:ea typeface="Times New Roman" panose="02020603050405020304" pitchFamily="18" charset="0"/>
                <a:cs typeface="Times New Roman" panose="02020603050405020304" pitchFamily="18" charset="0"/>
              </a:rPr>
              <a:t>visibility and hyper visibility, black feminine  interiority, and selfhood. </a:t>
            </a:r>
            <a:endParaRPr lang="en-US" sz="2400" b="1" i="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descr="A person standing next to a window&#10;&#10;Description automatically generated">
            <a:extLst>
              <a:ext uri="{FF2B5EF4-FFF2-40B4-BE49-F238E27FC236}">
                <a16:creationId xmlns:a16="http://schemas.microsoft.com/office/drawing/2014/main" id="{D343CA18-0170-4FFD-8263-3F8202895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724" y="2366001"/>
            <a:ext cx="5498224" cy="4398579"/>
          </a:xfrm>
          <a:prstGeom prst="rect">
            <a:avLst/>
          </a:prstGeom>
        </p:spPr>
      </p:pic>
      <p:sp>
        <p:nvSpPr>
          <p:cNvPr id="8" name="TextBox 7">
            <a:extLst>
              <a:ext uri="{FF2B5EF4-FFF2-40B4-BE49-F238E27FC236}">
                <a16:creationId xmlns:a16="http://schemas.microsoft.com/office/drawing/2014/main" id="{3A6D1C04-8C4C-4F4D-AFC0-84B4430DDAA3}"/>
              </a:ext>
            </a:extLst>
          </p:cNvPr>
          <p:cNvSpPr txBox="1"/>
          <p:nvPr/>
        </p:nvSpPr>
        <p:spPr>
          <a:xfrm>
            <a:off x="8702565" y="2601311"/>
            <a:ext cx="3231932" cy="3622787"/>
          </a:xfrm>
          <a:prstGeom prst="rect">
            <a:avLst/>
          </a:prstGeom>
          <a:noFill/>
        </p:spPr>
        <p:txBody>
          <a:bodyPr wrap="square">
            <a:spAutoFit/>
          </a:bodyPr>
          <a:lstStyle/>
          <a:p>
            <a:pPr marL="0" marR="0" algn="ctr">
              <a:lnSpc>
                <a:spcPct val="107000"/>
              </a:lnSpc>
              <a:spcBef>
                <a:spcPts val="1800"/>
              </a:spcBef>
              <a:spcAft>
                <a:spcPts val="1800"/>
              </a:spcAft>
            </a:pPr>
            <a:r>
              <a:rPr lang="en-US" sz="3600" b="1" i="1"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rPr>
              <a:t>What might </a:t>
            </a:r>
            <a:r>
              <a:rPr lang="en-US" sz="3600" b="1" i="1" dirty="0" err="1">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rPr>
              <a:t>Widline</a:t>
            </a:r>
            <a:r>
              <a:rPr lang="en-US" sz="3600" b="1" i="1" dirty="0">
                <a:solidFill>
                  <a:schemeClr val="tx1">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rPr>
              <a:t> Cadet mean when she argues she uses art as a visual language?</a:t>
            </a:r>
          </a:p>
        </p:txBody>
      </p:sp>
    </p:spTree>
    <p:extLst>
      <p:ext uri="{BB962C8B-B14F-4D97-AF65-F5344CB8AC3E}">
        <p14:creationId xmlns:p14="http://schemas.microsoft.com/office/powerpoint/2010/main" val="389434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BB7348-C905-42E5-B340-600E7A9CC7B4}"/>
              </a:ext>
            </a:extLst>
          </p:cNvPr>
          <p:cNvSpPr txBox="1"/>
          <p:nvPr/>
        </p:nvSpPr>
        <p:spPr>
          <a:xfrm>
            <a:off x="260131" y="346841"/>
            <a:ext cx="11698014" cy="1723549"/>
          </a:xfrm>
          <a:prstGeom prst="rect">
            <a:avLst/>
          </a:prstGeom>
          <a:noFill/>
        </p:spPr>
        <p:txBody>
          <a:bodyPr wrap="square">
            <a:spAutoFit/>
          </a:bodyPr>
          <a:lstStyle/>
          <a:p>
            <a:r>
              <a:rPr lang="en-US" sz="4400" b="1" i="0" dirty="0">
                <a:effectLst/>
              </a:rPr>
              <a:t>Brainstorm: </a:t>
            </a:r>
            <a:r>
              <a:rPr lang="en-US" sz="4400" i="0" dirty="0">
                <a:effectLst/>
              </a:rPr>
              <a:t>What is the artist trying to say about identity in the photographs below?</a:t>
            </a:r>
            <a:br>
              <a:rPr lang="en-US" sz="1800" i="1" dirty="0">
                <a:effectLst/>
              </a:rPr>
            </a:br>
            <a:endParaRPr lang="en-US" dirty="0"/>
          </a:p>
        </p:txBody>
      </p:sp>
      <p:pic>
        <p:nvPicPr>
          <p:cNvPr id="5" name="Picture 4" descr="A person swimming in a body of water&#10;&#10;Description automatically generated">
            <a:extLst>
              <a:ext uri="{FF2B5EF4-FFF2-40B4-BE49-F238E27FC236}">
                <a16:creationId xmlns:a16="http://schemas.microsoft.com/office/drawing/2014/main" id="{E40C4F28-3664-4B05-9D47-2BA065963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59" y="2233449"/>
            <a:ext cx="5347138" cy="4277710"/>
          </a:xfrm>
          <a:prstGeom prst="rect">
            <a:avLst/>
          </a:prstGeom>
        </p:spPr>
      </p:pic>
      <p:pic>
        <p:nvPicPr>
          <p:cNvPr id="7" name="Picture 6" descr="A person standing in front of water&#10;&#10;Description automatically generated">
            <a:extLst>
              <a:ext uri="{FF2B5EF4-FFF2-40B4-BE49-F238E27FC236}">
                <a16:creationId xmlns:a16="http://schemas.microsoft.com/office/drawing/2014/main" id="{E8B5A4FC-CE86-49EF-A91C-4B60BBABF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67709"/>
            <a:ext cx="3996558" cy="4995697"/>
          </a:xfrm>
          <a:prstGeom prst="rect">
            <a:avLst/>
          </a:prstGeom>
        </p:spPr>
      </p:pic>
    </p:spTree>
    <p:extLst>
      <p:ext uri="{BB962C8B-B14F-4D97-AF65-F5344CB8AC3E}">
        <p14:creationId xmlns:p14="http://schemas.microsoft.com/office/powerpoint/2010/main" val="2001740382"/>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24</TotalTime>
  <Words>586</Words>
  <Application>Microsoft Office PowerPoint</Application>
  <PresentationFormat>Widescreen</PresentationFormat>
  <Paragraphs>28</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Calibri Light</vt:lpstr>
      <vt:lpstr>AccentBoxVTI</vt:lpstr>
      <vt:lpstr>Little Haiti: Exploring Haitian American Community and Identity Through Art </vt:lpstr>
      <vt:lpstr>Learning Objectives: </vt:lpstr>
      <vt:lpstr>PowerPoint Presentation</vt:lpstr>
      <vt:lpstr>PowerPoint Presentation</vt:lpstr>
      <vt:lpstr>Little Haiti, Miami, Florida </vt:lpstr>
      <vt:lpstr>Identity, the self, and community </vt:lpstr>
      <vt:lpstr> As you watch record: What do I see? What do I hear? What is unique about the community identity of Little Haiti?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Your story of identity and 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Haiti: Exploring Haitian American Community and Identity Through Art</dc:title>
  <dc:creator>Shannon Bartle</dc:creator>
  <cp:lastModifiedBy>Cruz, Barbara</cp:lastModifiedBy>
  <cp:revision>7</cp:revision>
  <dcterms:created xsi:type="dcterms:W3CDTF">2020-07-21T01:29:43Z</dcterms:created>
  <dcterms:modified xsi:type="dcterms:W3CDTF">2020-08-23T19:16:24Z</dcterms:modified>
</cp:coreProperties>
</file>