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71" r:id="rId3"/>
    <p:sldId id="256" r:id="rId4"/>
    <p:sldId id="272" r:id="rId5"/>
    <p:sldId id="264" r:id="rId6"/>
    <p:sldId id="265" r:id="rId7"/>
    <p:sldId id="266" r:id="rId8"/>
    <p:sldId id="261" r:id="rId9"/>
    <p:sldId id="262" r:id="rId10"/>
    <p:sldId id="263" r:id="rId11"/>
    <p:sldId id="259" r:id="rId12"/>
    <p:sldId id="258" r:id="rId13"/>
    <p:sldId id="267" r:id="rId14"/>
    <p:sldId id="273" r:id="rId15"/>
    <p:sldId id="257" r:id="rId16"/>
    <p:sldId id="260"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p:restoredTop sz="41750" autoAdjust="0"/>
  </p:normalViewPr>
  <p:slideViewPr>
    <p:cSldViewPr snapToGrid="0" snapToObjects="1" showGuides="1">
      <p:cViewPr varScale="1">
        <p:scale>
          <a:sx n="77" d="100"/>
          <a:sy n="77" d="100"/>
        </p:scale>
        <p:origin x="3488" y="184"/>
      </p:cViewPr>
      <p:guideLst>
        <p:guide orient="horz" pos="12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10334-5F88-B34C-97B4-2B2592C3ACF7}" type="datetimeFigureOut">
              <a:rPr lang="en-US" smtClean="0"/>
              <a:t>8/23/18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D7E3C-4174-F846-A155-4D8B3A78825A}" type="slidenum">
              <a:rPr lang="en-US" smtClean="0"/>
              <a:t>‹#›</a:t>
            </a:fld>
            <a:endParaRPr lang="en-US"/>
          </a:p>
        </p:txBody>
      </p:sp>
    </p:spTree>
    <p:extLst>
      <p:ext uri="{BB962C8B-B14F-4D97-AF65-F5344CB8AC3E}">
        <p14:creationId xmlns:p14="http://schemas.microsoft.com/office/powerpoint/2010/main" val="22843924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kratsman.people.i.met/?fref=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a:t>
            </a:r>
            <a:r>
              <a:rPr lang="en-US" baseline="0" dirty="0"/>
              <a:t> from Pew Center (2018) http://</a:t>
            </a:r>
            <a:r>
              <a:rPr lang="en-US" baseline="0" dirty="0" err="1"/>
              <a:t>www.pewinternet.org</a:t>
            </a:r>
            <a:r>
              <a:rPr lang="en-US" baseline="0" dirty="0"/>
              <a:t>/2018/07/11/activism-in-the-social-media-age/</a:t>
            </a: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a:t>
            </a:fld>
            <a:endParaRPr lang="en-US"/>
          </a:p>
        </p:txBody>
      </p:sp>
    </p:spTree>
    <p:extLst>
      <p:ext uri="{BB962C8B-B14F-4D97-AF65-F5344CB8AC3E}">
        <p14:creationId xmlns:p14="http://schemas.microsoft.com/office/powerpoint/2010/main" val="285516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10</a:t>
            </a:fld>
            <a:endParaRPr lang="en-US"/>
          </a:p>
        </p:txBody>
      </p:sp>
    </p:spTree>
    <p:extLst>
      <p:ext uri="{BB962C8B-B14F-4D97-AF65-F5344CB8AC3E}">
        <p14:creationId xmlns:p14="http://schemas.microsoft.com/office/powerpoint/2010/main" val="41201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2011,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has uploaded thousands of images of Palestinians he has met and photographed to Facebook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https://www.facebook.com/kratsman.people.i.met/?fref=ts</a:t>
            </a:r>
            <a:r>
              <a:rPr lang="en-US" sz="1200" kern="1200" dirty="0">
                <a:solidFill>
                  <a:schemeClr val="tx1"/>
                </a:solidFill>
                <a:effectLst/>
                <a:latin typeface="+mn-lt"/>
                <a:ea typeface="+mn-ea"/>
                <a:cs typeface="+mn-cs"/>
              </a:rPr>
              <a:t>). The site includes photos, comments, etc.</a:t>
            </a: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11</a:t>
            </a:fld>
            <a:endParaRPr lang="en-US"/>
          </a:p>
        </p:txBody>
      </p:sp>
    </p:spTree>
    <p:extLst>
      <p:ext uri="{BB962C8B-B14F-4D97-AF65-F5344CB8AC3E}">
        <p14:creationId xmlns:p14="http://schemas.microsoft.com/office/powerpoint/2010/main" val="107876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Above each picture, </a:t>
            </a:r>
            <a:r>
              <a:rPr lang="en-US" sz="1200" kern="1200" baseline="0" dirty="0" err="1">
                <a:solidFill>
                  <a:schemeClr val="tx1"/>
                </a:solidFill>
                <a:effectLst/>
                <a:latin typeface="+mn-lt"/>
                <a:ea typeface="+mn-ea"/>
                <a:cs typeface="+mn-cs"/>
              </a:rPr>
              <a:t>Kratman</a:t>
            </a:r>
            <a:r>
              <a:rPr lang="en-US" sz="1200" kern="1200" baseline="0" dirty="0">
                <a:solidFill>
                  <a:schemeClr val="tx1"/>
                </a:solidFill>
                <a:effectLst/>
                <a:latin typeface="+mn-lt"/>
                <a:ea typeface="+mn-ea"/>
                <a:cs typeface="+mn-cs"/>
              </a:rPr>
              <a:t> asks, “What happened to the people in the photograph?”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12</a:t>
            </a:fld>
            <a:endParaRPr lang="en-US"/>
          </a:p>
        </p:txBody>
      </p:sp>
    </p:spTree>
    <p:extLst>
      <p:ext uri="{BB962C8B-B14F-4D97-AF65-F5344CB8AC3E}">
        <p14:creationId xmlns:p14="http://schemas.microsoft.com/office/powerpoint/2010/main" val="405346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on Facebook</a:t>
            </a:r>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13</a:t>
            </a:fld>
            <a:endParaRPr lang="en-US"/>
          </a:p>
        </p:txBody>
      </p:sp>
    </p:spTree>
    <p:extLst>
      <p:ext uri="{BB962C8B-B14F-4D97-AF65-F5344CB8AC3E}">
        <p14:creationId xmlns:p14="http://schemas.microsoft.com/office/powerpoint/2010/main" val="117382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on Facebook</a:t>
            </a:r>
            <a:endParaRPr lang="en-US" dirty="0"/>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14</a:t>
            </a:fld>
            <a:endParaRPr lang="en-US"/>
          </a:p>
        </p:txBody>
      </p:sp>
    </p:spTree>
    <p:extLst>
      <p:ext uri="{BB962C8B-B14F-4D97-AF65-F5344CB8AC3E}">
        <p14:creationId xmlns:p14="http://schemas.microsoft.com/office/powerpoint/2010/main" val="237140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People I Met Project-</a:t>
            </a:r>
            <a:r>
              <a:rPr lang="en-US" sz="1200" b="1" u="sng" kern="1200" dirty="0">
                <a:solidFill>
                  <a:schemeClr val="tx1"/>
                </a:solidFill>
                <a:effectLst/>
                <a:latin typeface="+mn-lt"/>
                <a:ea typeface="+mn-ea"/>
                <a:cs typeface="+mn-cs"/>
              </a:rPr>
              <a:t>Miki </a:t>
            </a:r>
            <a:r>
              <a:rPr lang="en-US" sz="1200" b="1" u="sng" kern="1200" dirty="0" err="1">
                <a:solidFill>
                  <a:schemeClr val="tx1"/>
                </a:solidFill>
                <a:effectLst/>
                <a:latin typeface="+mn-lt"/>
                <a:ea typeface="+mn-ea"/>
                <a:cs typeface="+mn-cs"/>
              </a:rPr>
              <a:t>Kratsman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Notes for Teacher:</a:t>
            </a:r>
          </a:p>
          <a:p>
            <a:r>
              <a:rPr lang="en-US" sz="1200" i="1" kern="1200" dirty="0">
                <a:solidFill>
                  <a:schemeClr val="tx1"/>
                </a:solidFill>
                <a:effectLst/>
                <a:latin typeface="+mn-lt"/>
                <a:ea typeface="+mn-ea"/>
                <a:cs typeface="+mn-cs"/>
              </a:rPr>
              <a:t>People I Met</a:t>
            </a:r>
            <a:r>
              <a:rPr lang="en-US" sz="1200" kern="1200" dirty="0">
                <a:solidFill>
                  <a:schemeClr val="tx1"/>
                </a:solidFill>
                <a:effectLst/>
                <a:latin typeface="+mn-lt"/>
                <a:ea typeface="+mn-ea"/>
                <a:cs typeface="+mn-cs"/>
              </a:rPr>
              <a:t> is a series of images that show the lives of Palestinians in the occupied territories, captured over Miki </a:t>
            </a:r>
            <a:r>
              <a:rPr lang="en-US" sz="1200" kern="1200" dirty="0" err="1">
                <a:solidFill>
                  <a:schemeClr val="tx1"/>
                </a:solidFill>
                <a:effectLst/>
                <a:latin typeface="+mn-lt"/>
                <a:ea typeface="+mn-ea"/>
                <a:cs typeface="+mn-cs"/>
              </a:rPr>
              <a:t>Kratsman’s</a:t>
            </a:r>
            <a:r>
              <a:rPr lang="en-US" sz="1200" kern="1200" dirty="0">
                <a:solidFill>
                  <a:schemeClr val="tx1"/>
                </a:solidFill>
                <a:effectLst/>
                <a:latin typeface="+mn-lt"/>
                <a:ea typeface="+mn-ea"/>
                <a:cs typeface="+mn-cs"/>
              </a:rPr>
              <a:t> decades-long photography career working in Gaza and the West Bank.  The images, which exist as cropped portraits on a Facebook page, are isolated from their original frame and context. The faces are uploaded with just the date, location and </a:t>
            </a:r>
            <a:r>
              <a:rPr lang="en-US" sz="1200" kern="1200" dirty="0" err="1">
                <a:solidFill>
                  <a:schemeClr val="tx1"/>
                </a:solidFill>
                <a:effectLst/>
                <a:latin typeface="+mn-lt"/>
                <a:ea typeface="+mn-ea"/>
                <a:cs typeface="+mn-cs"/>
              </a:rPr>
              <a:t>Kratsman’s</a:t>
            </a:r>
            <a:r>
              <a:rPr lang="en-US" sz="1200" kern="1200" dirty="0">
                <a:solidFill>
                  <a:schemeClr val="tx1"/>
                </a:solidFill>
                <a:effectLst/>
                <a:latin typeface="+mn-lt"/>
                <a:ea typeface="+mn-ea"/>
                <a:cs typeface="+mn-cs"/>
              </a:rPr>
              <a:t> simple question is asked on Facebook: “What happened to the people in the photographs?” The answers vary; some of these non-combatants have already died: wanted, by-passers, shot with precision (target killings) by employing some of the most advanced military technology that differentiates between one and the other, or in any other conflict-related situation.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photographs are 'bad', 'cutout', 'taken by', and 'pasted on'. They are kind of an insult to the sharp and bright fetishism of photography as we know it.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points out to a fictitious subjectivity. These are classic 'missing persons' photographs; those that are pointed at a partially erased inventory list. The portraits, of people living or dead, are individually a world of its own for their relatives, yet nothing to those who want them dead. </a:t>
            </a:r>
            <a:r>
              <a:rPr lang="en-US" sz="1200" kern="1200" dirty="0" err="1">
                <a:solidFill>
                  <a:schemeClr val="tx1"/>
                </a:solidFill>
                <a:effectLst/>
                <a:latin typeface="+mn-lt"/>
                <a:ea typeface="+mn-ea"/>
                <a:cs typeface="+mn-cs"/>
              </a:rPr>
              <a:t>Kratsman</a:t>
            </a:r>
            <a:r>
              <a:rPr lang="en-US" sz="1200" kern="1200" dirty="0">
                <a:solidFill>
                  <a:schemeClr val="tx1"/>
                </a:solidFill>
                <a:effectLst/>
                <a:latin typeface="+mn-lt"/>
                <a:ea typeface="+mn-ea"/>
                <a:cs typeface="+mn-cs"/>
              </a:rPr>
              <a:t> brings this dissonance to his Facebook page. Facebook, if you will, is the tool-box, the workshop. They are precisely what they are: questions that arise from representation, regarding the culture of representation and the ever-growing distance between 'life' and 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Except above taken from:</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Chelouche</a:t>
            </a:r>
            <a:r>
              <a:rPr lang="en-US" sz="1200" kern="1200" baseline="0" dirty="0">
                <a:solidFill>
                  <a:schemeClr val="tx1"/>
                </a:solidFill>
                <a:effectLst/>
                <a:latin typeface="+mn-lt"/>
                <a:ea typeface="+mn-ea"/>
                <a:cs typeface="+mn-cs"/>
              </a:rPr>
              <a:t> Gallery for Contemporary Art, Tel Aviv, Israel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15</a:t>
            </a:fld>
            <a:endParaRPr lang="en-US"/>
          </a:p>
        </p:txBody>
      </p:sp>
    </p:spTree>
    <p:extLst>
      <p:ext uri="{BB962C8B-B14F-4D97-AF65-F5344CB8AC3E}">
        <p14:creationId xmlns:p14="http://schemas.microsoft.com/office/powerpoint/2010/main" val="410167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retrieved</a:t>
            </a:r>
            <a:r>
              <a:rPr lang="en-US" baseline="0" dirty="0"/>
              <a:t> from Pew Center (2018) http://</a:t>
            </a:r>
            <a:r>
              <a:rPr lang="en-US" baseline="0" dirty="0" err="1"/>
              <a:t>www.pewinternet.org</a:t>
            </a:r>
            <a:r>
              <a:rPr lang="en-US" baseline="0" dirty="0"/>
              <a:t>/2018/07/11/activism-in-the-social-media-age/</a:t>
            </a:r>
          </a:p>
          <a:p>
            <a:endParaRPr lang="en-US" dirty="0"/>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2</a:t>
            </a:fld>
            <a:endParaRPr lang="en-US"/>
          </a:p>
        </p:txBody>
      </p:sp>
    </p:spTree>
    <p:extLst>
      <p:ext uri="{BB962C8B-B14F-4D97-AF65-F5344CB8AC3E}">
        <p14:creationId xmlns:p14="http://schemas.microsoft.com/office/powerpoint/2010/main" val="106186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3</a:t>
            </a:fld>
            <a:endParaRPr lang="en-US"/>
          </a:p>
        </p:txBody>
      </p:sp>
    </p:spTree>
    <p:extLst>
      <p:ext uri="{BB962C8B-B14F-4D97-AF65-F5344CB8AC3E}">
        <p14:creationId xmlns:p14="http://schemas.microsoft.com/office/powerpoint/2010/main" val="56986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Tell students you will show them a series of images and ask them if the image is social activism and if the image is artwork. They are to put their thumb up if “yes”, down if “no”, and sideways if “unsure”.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Proceed through slides 4-9 allowing students a moment to study the photograph and text or just the text then ask both questions and take note of their responses. </a:t>
            </a: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4</a:t>
            </a:fld>
            <a:endParaRPr lang="en-US"/>
          </a:p>
        </p:txBody>
      </p:sp>
    </p:spTree>
    <p:extLst>
      <p:ext uri="{BB962C8B-B14F-4D97-AF65-F5344CB8AC3E}">
        <p14:creationId xmlns:p14="http://schemas.microsoft.com/office/powerpoint/2010/main" val="199833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Above each picture, </a:t>
            </a:r>
            <a:r>
              <a:rPr lang="en-US" sz="1200" kern="1200" baseline="0" dirty="0" err="1">
                <a:solidFill>
                  <a:schemeClr val="tx1"/>
                </a:solidFill>
                <a:effectLst/>
                <a:latin typeface="+mn-lt"/>
                <a:ea typeface="+mn-ea"/>
                <a:cs typeface="+mn-cs"/>
              </a:rPr>
              <a:t>Kratman</a:t>
            </a:r>
            <a:r>
              <a:rPr lang="en-US" sz="1200" kern="1200" baseline="0" dirty="0">
                <a:solidFill>
                  <a:schemeClr val="tx1"/>
                </a:solidFill>
                <a:effectLst/>
                <a:latin typeface="+mn-lt"/>
                <a:ea typeface="+mn-ea"/>
                <a:cs typeface="+mn-cs"/>
              </a:rPr>
              <a:t> asks, “What happened to the people in the photograph?”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5</a:t>
            </a:fld>
            <a:endParaRPr lang="en-US"/>
          </a:p>
        </p:txBody>
      </p:sp>
    </p:spTree>
    <p:extLst>
      <p:ext uri="{BB962C8B-B14F-4D97-AF65-F5344CB8AC3E}">
        <p14:creationId xmlns:p14="http://schemas.microsoft.com/office/powerpoint/2010/main" val="278503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Above each picture, </a:t>
            </a:r>
            <a:r>
              <a:rPr lang="en-US" sz="1200" kern="1200" baseline="0" dirty="0" err="1">
                <a:solidFill>
                  <a:schemeClr val="tx1"/>
                </a:solidFill>
                <a:effectLst/>
                <a:latin typeface="+mn-lt"/>
                <a:ea typeface="+mn-ea"/>
                <a:cs typeface="+mn-cs"/>
              </a:rPr>
              <a:t>Kratman</a:t>
            </a:r>
            <a:r>
              <a:rPr lang="en-US" sz="1200" kern="1200" baseline="0" dirty="0">
                <a:solidFill>
                  <a:schemeClr val="tx1"/>
                </a:solidFill>
                <a:effectLst/>
                <a:latin typeface="+mn-lt"/>
                <a:ea typeface="+mn-ea"/>
                <a:cs typeface="+mn-cs"/>
              </a:rPr>
              <a:t> asks, “What happened to the people in the photograph?”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6</a:t>
            </a:fld>
            <a:endParaRPr lang="en-US"/>
          </a:p>
        </p:txBody>
      </p:sp>
    </p:spTree>
    <p:extLst>
      <p:ext uri="{BB962C8B-B14F-4D97-AF65-F5344CB8AC3E}">
        <p14:creationId xmlns:p14="http://schemas.microsoft.com/office/powerpoint/2010/main" val="242663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Screenshot of one</a:t>
            </a:r>
            <a:r>
              <a:rPr lang="en-US" sz="1200" kern="1200" baseline="0" dirty="0">
                <a:solidFill>
                  <a:schemeClr val="tx1"/>
                </a:solidFill>
                <a:effectLst/>
                <a:latin typeface="+mn-lt"/>
                <a:ea typeface="+mn-ea"/>
                <a:cs typeface="+mn-cs"/>
              </a:rPr>
              <a:t> of the pictures. Above each picture, </a:t>
            </a:r>
            <a:r>
              <a:rPr lang="en-US" sz="1200" kern="1200" baseline="0" dirty="0" err="1">
                <a:solidFill>
                  <a:schemeClr val="tx1"/>
                </a:solidFill>
                <a:effectLst/>
                <a:latin typeface="+mn-lt"/>
                <a:ea typeface="+mn-ea"/>
                <a:cs typeface="+mn-cs"/>
              </a:rPr>
              <a:t>Kratman</a:t>
            </a:r>
            <a:r>
              <a:rPr lang="en-US" sz="1200" kern="1200" baseline="0" dirty="0">
                <a:solidFill>
                  <a:schemeClr val="tx1"/>
                </a:solidFill>
                <a:effectLst/>
                <a:latin typeface="+mn-lt"/>
                <a:ea typeface="+mn-ea"/>
                <a:cs typeface="+mn-cs"/>
              </a:rPr>
              <a:t> asks, “What happened to the people in the photograph?”</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7</a:t>
            </a:fld>
            <a:endParaRPr lang="en-US"/>
          </a:p>
        </p:txBody>
      </p:sp>
    </p:spTree>
    <p:extLst>
      <p:ext uri="{BB962C8B-B14F-4D97-AF65-F5344CB8AC3E}">
        <p14:creationId xmlns:p14="http://schemas.microsoft.com/office/powerpoint/2010/main" val="232838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Comment on Text</a:t>
            </a:r>
            <a:r>
              <a:rPr lang="en-US" baseline="0"/>
              <a:t> Wall at an art exhibition of this work. </a:t>
            </a:r>
            <a:endParaRPr lang="en-US"/>
          </a:p>
          <a:p>
            <a:endParaRPr lang="en-US"/>
          </a:p>
        </p:txBody>
      </p:sp>
      <p:sp>
        <p:nvSpPr>
          <p:cNvPr id="4" name="Slide Number Placeholder 3"/>
          <p:cNvSpPr>
            <a:spLocks noGrp="1"/>
          </p:cNvSpPr>
          <p:nvPr>
            <p:ph type="sldNum" sz="quarter" idx="10"/>
          </p:nvPr>
        </p:nvSpPr>
        <p:spPr/>
        <p:txBody>
          <a:bodyPr/>
          <a:lstStyle/>
          <a:p>
            <a:fld id="{04DD7E3C-4174-F846-A155-4D8B3A78825A}" type="slidenum">
              <a:rPr lang="en-US" smtClean="0"/>
              <a:t>8</a:t>
            </a:fld>
            <a:endParaRPr lang="en-US"/>
          </a:p>
        </p:txBody>
      </p:sp>
    </p:spTree>
    <p:extLst>
      <p:ext uri="{BB962C8B-B14F-4D97-AF65-F5344CB8AC3E}">
        <p14:creationId xmlns:p14="http://schemas.microsoft.com/office/powerpoint/2010/main" val="943629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Text</a:t>
            </a:r>
            <a:r>
              <a:rPr lang="en-US" baseline="0" dirty="0"/>
              <a:t> Wall at an art exhibition of this work. </a:t>
            </a:r>
            <a:endParaRPr lang="en-US" dirty="0"/>
          </a:p>
        </p:txBody>
      </p:sp>
      <p:sp>
        <p:nvSpPr>
          <p:cNvPr id="4" name="Slide Number Placeholder 3"/>
          <p:cNvSpPr>
            <a:spLocks noGrp="1"/>
          </p:cNvSpPr>
          <p:nvPr>
            <p:ph type="sldNum" sz="quarter" idx="10"/>
          </p:nvPr>
        </p:nvSpPr>
        <p:spPr/>
        <p:txBody>
          <a:bodyPr/>
          <a:lstStyle/>
          <a:p>
            <a:fld id="{04DD7E3C-4174-F846-A155-4D8B3A78825A}" type="slidenum">
              <a:rPr lang="en-US" smtClean="0"/>
              <a:t>9</a:t>
            </a:fld>
            <a:endParaRPr lang="en-US"/>
          </a:p>
        </p:txBody>
      </p:sp>
    </p:spTree>
    <p:extLst>
      <p:ext uri="{BB962C8B-B14F-4D97-AF65-F5344CB8AC3E}">
        <p14:creationId xmlns:p14="http://schemas.microsoft.com/office/powerpoint/2010/main" val="231408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8/23/18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8/23/18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_18.05.24_HastagActivism_featured-1.png"/>
          <p:cNvPicPr>
            <a:picLocks noGrp="1" noChangeAspect="1"/>
          </p:cNvPicPr>
          <p:nvPr>
            <p:ph idx="1"/>
          </p:nvPr>
        </p:nvPicPr>
        <p:blipFill>
          <a:blip r:embed="rId3">
            <a:extLst>
              <a:ext uri="{28A0092B-C50C-407E-A947-70E740481C1C}">
                <a14:useLocalDpi xmlns:a14="http://schemas.microsoft.com/office/drawing/2010/main" val="0"/>
              </a:ext>
            </a:extLst>
          </a:blip>
          <a:srcRect l="4542" r="4542"/>
          <a:stretch>
            <a:fillRect/>
          </a:stretch>
        </p:blipFill>
        <p:spPr>
          <a:xfrm>
            <a:off x="94598" y="680937"/>
            <a:ext cx="8914696" cy="4902739"/>
          </a:xfrm>
        </p:spPr>
      </p:pic>
      <p:sp>
        <p:nvSpPr>
          <p:cNvPr id="5" name="TextBox 4"/>
          <p:cNvSpPr txBox="1"/>
          <p:nvPr/>
        </p:nvSpPr>
        <p:spPr>
          <a:xfrm>
            <a:off x="282102" y="5842338"/>
            <a:ext cx="2223681" cy="430887"/>
          </a:xfrm>
          <a:prstGeom prst="rect">
            <a:avLst/>
          </a:prstGeom>
          <a:noFill/>
        </p:spPr>
        <p:txBody>
          <a:bodyPr wrap="square" rtlCol="0">
            <a:spAutoFit/>
          </a:bodyPr>
          <a:lstStyle/>
          <a:p>
            <a:r>
              <a:rPr lang="en-US" sz="2200" dirty="0"/>
              <a:t>Pew Center, 2018</a:t>
            </a:r>
          </a:p>
        </p:txBody>
      </p:sp>
    </p:spTree>
    <p:extLst>
      <p:ext uri="{BB962C8B-B14F-4D97-AF65-F5344CB8AC3E}">
        <p14:creationId xmlns:p14="http://schemas.microsoft.com/office/powerpoint/2010/main" val="185742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x-none" sz="5000" dirty="0">
                <a:solidFill>
                  <a:srgbClr val="FFFFFF"/>
                </a:solidFill>
              </a:rPr>
              <a:t>ميكي كراتسمان: ناس قابلتهم</a:t>
            </a:r>
            <a:endParaRPr lang="en-US" sz="5000" dirty="0">
              <a:solidFill>
                <a:srgbClr val="FFFFFF"/>
              </a:solidFill>
            </a:endParaRPr>
          </a:p>
        </p:txBody>
      </p:sp>
      <p:sp>
        <p:nvSpPr>
          <p:cNvPr id="3" name="Subtitle 2"/>
          <p:cNvSpPr>
            <a:spLocks noGrp="1"/>
          </p:cNvSpPr>
          <p:nvPr>
            <p:ph type="subTitle" idx="1"/>
          </p:nvPr>
        </p:nvSpPr>
        <p:spPr/>
        <p:txBody>
          <a:bodyPr>
            <a:normAutofit/>
          </a:bodyPr>
          <a:lstStyle/>
          <a:p>
            <a:r>
              <a:rPr lang="en-US" sz="4000" dirty="0">
                <a:solidFill>
                  <a:schemeClr val="tx1"/>
                </a:solidFill>
              </a:rPr>
              <a:t>“People I Met”</a:t>
            </a:r>
            <a:br>
              <a:rPr lang="en-US" sz="4000" dirty="0">
                <a:solidFill>
                  <a:schemeClr val="tx1"/>
                </a:solidFill>
              </a:rPr>
            </a:br>
            <a:r>
              <a:rPr lang="en-US" sz="4000" i="1" dirty="0">
                <a:solidFill>
                  <a:schemeClr val="tx1"/>
                </a:solidFill>
              </a:rPr>
              <a:t>Miki </a:t>
            </a:r>
            <a:r>
              <a:rPr lang="en-US" sz="4000" i="1" dirty="0" err="1">
                <a:solidFill>
                  <a:schemeClr val="tx1"/>
                </a:solidFill>
              </a:rPr>
              <a:t>Kratsman</a:t>
            </a:r>
            <a:endParaRPr lang="en-US" sz="4000" i="1" dirty="0">
              <a:solidFill>
                <a:schemeClr val="tx1"/>
              </a:solidFill>
            </a:endParaRPr>
          </a:p>
          <a:p>
            <a:endParaRPr lang="en-US" sz="4000" dirty="0">
              <a:solidFill>
                <a:srgbClr val="FF0000"/>
              </a:solidFill>
            </a:endParaRPr>
          </a:p>
        </p:txBody>
      </p:sp>
    </p:spTree>
    <p:extLst>
      <p:ext uri="{BB962C8B-B14F-4D97-AF65-F5344CB8AC3E}">
        <p14:creationId xmlns:p14="http://schemas.microsoft.com/office/powerpoint/2010/main" val="19801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34" y="185502"/>
            <a:ext cx="8229600" cy="1143000"/>
          </a:xfrm>
        </p:spPr>
        <p:txBody>
          <a:bodyPr/>
          <a:lstStyle/>
          <a:p>
            <a:r>
              <a:rPr lang="en-US" dirty="0"/>
              <a:t>Facebook Site</a:t>
            </a:r>
          </a:p>
        </p:txBody>
      </p:sp>
      <p:pic>
        <p:nvPicPr>
          <p:cNvPr id="4" name="Content Placeholder 3" descr="Cheryl Work Pic2.JPG"/>
          <p:cNvPicPr>
            <a:picLocks noGrp="1" noChangeAspect="1"/>
          </p:cNvPicPr>
          <p:nvPr>
            <p:ph idx="1"/>
          </p:nvPr>
        </p:nvPicPr>
        <p:blipFill>
          <a:blip r:embed="rId3">
            <a:extLst>
              <a:ext uri="{28A0092B-C50C-407E-A947-70E740481C1C}">
                <a14:useLocalDpi xmlns:a14="http://schemas.microsoft.com/office/drawing/2010/main" val="0"/>
              </a:ext>
            </a:extLst>
          </a:blip>
          <a:srcRect t="21197" b="21197"/>
          <a:stretch>
            <a:fillRect/>
          </a:stretch>
        </p:blipFill>
        <p:spPr>
          <a:xfrm>
            <a:off x="-1" y="1097315"/>
            <a:ext cx="11943185" cy="6568292"/>
          </a:xfrm>
        </p:spPr>
      </p:pic>
    </p:spTree>
    <p:extLst>
      <p:ext uri="{BB962C8B-B14F-4D97-AF65-F5344CB8AC3E}">
        <p14:creationId xmlns:p14="http://schemas.microsoft.com/office/powerpoint/2010/main" val="86285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happened to the people </a:t>
            </a:r>
            <a:br>
              <a:rPr lang="en-US" dirty="0"/>
            </a:br>
            <a:r>
              <a:rPr lang="en-US" dirty="0"/>
              <a:t>in the photograph?”</a:t>
            </a:r>
          </a:p>
        </p:txBody>
      </p:sp>
      <p:pic>
        <p:nvPicPr>
          <p:cNvPr id="4" name="Content Placeholder 3" descr="Cheryl Work Pic3.JPG"/>
          <p:cNvPicPr>
            <a:picLocks noGrp="1" noChangeAspect="1"/>
          </p:cNvPicPr>
          <p:nvPr>
            <p:ph idx="1"/>
          </p:nvPr>
        </p:nvPicPr>
        <p:blipFill>
          <a:blip r:embed="rId3">
            <a:extLst>
              <a:ext uri="{28A0092B-C50C-407E-A947-70E740481C1C}">
                <a14:useLocalDpi xmlns:a14="http://schemas.microsoft.com/office/drawing/2010/main" val="0"/>
              </a:ext>
            </a:extLst>
          </a:blip>
          <a:srcRect t="2598" b="2598"/>
          <a:stretch>
            <a:fillRect/>
          </a:stretch>
        </p:blipFill>
        <p:spPr/>
      </p:pic>
    </p:spTree>
    <p:extLst>
      <p:ext uri="{BB962C8B-B14F-4D97-AF65-F5344CB8AC3E}">
        <p14:creationId xmlns:p14="http://schemas.microsoft.com/office/powerpoint/2010/main" val="44725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ryl Work Pic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026" y="274638"/>
            <a:ext cx="5458152" cy="6471005"/>
          </a:xfrm>
          <a:prstGeom prst="rect">
            <a:avLst/>
          </a:prstGeom>
        </p:spPr>
      </p:pic>
    </p:spTree>
    <p:extLst>
      <p:ext uri="{BB962C8B-B14F-4D97-AF65-F5344CB8AC3E}">
        <p14:creationId xmlns:p14="http://schemas.microsoft.com/office/powerpoint/2010/main" val="302198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ryl Work Pic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699" y="306523"/>
            <a:ext cx="4709009" cy="6353613"/>
          </a:xfrm>
          <a:prstGeom prst="rect">
            <a:avLst/>
          </a:prstGeom>
        </p:spPr>
      </p:pic>
    </p:spTree>
    <p:extLst>
      <p:ext uri="{BB962C8B-B14F-4D97-AF65-F5344CB8AC3E}">
        <p14:creationId xmlns:p14="http://schemas.microsoft.com/office/powerpoint/2010/main" val="321474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17" b="117"/>
          <a:stretch>
            <a:fillRect/>
          </a:stretch>
        </p:blipFill>
        <p:spPr>
          <a:xfrm>
            <a:off x="457199" y="763621"/>
            <a:ext cx="8229600" cy="4525963"/>
          </a:xfrm>
        </p:spPr>
      </p:pic>
      <p:sp>
        <p:nvSpPr>
          <p:cNvPr id="5" name="Rectangle 4"/>
          <p:cNvSpPr/>
          <p:nvPr/>
        </p:nvSpPr>
        <p:spPr>
          <a:xfrm>
            <a:off x="457199" y="5802997"/>
            <a:ext cx="8083686" cy="830997"/>
          </a:xfrm>
          <a:prstGeom prst="rect">
            <a:avLst/>
          </a:prstGeom>
        </p:spPr>
        <p:txBody>
          <a:bodyPr wrap="square">
            <a:spAutoFit/>
          </a:bodyPr>
          <a:lstStyle/>
          <a:p>
            <a:r>
              <a:rPr lang="en-US" sz="2400" dirty="0"/>
              <a:t>Miki </a:t>
            </a:r>
            <a:r>
              <a:rPr lang="en-US" sz="2400" dirty="0" err="1"/>
              <a:t>Kratsman</a:t>
            </a:r>
            <a:r>
              <a:rPr lang="en-US" sz="2400" dirty="0"/>
              <a:t>,</a:t>
            </a:r>
            <a:r>
              <a:rPr lang="en-US" sz="2400" i="1" dirty="0"/>
              <a:t> People I Met</a:t>
            </a:r>
            <a:r>
              <a:rPr lang="en-US" sz="2400" dirty="0"/>
              <a:t> (installation view), </a:t>
            </a:r>
            <a:r>
              <a:rPr lang="en-US" sz="2400" dirty="0" err="1"/>
              <a:t>Museo</a:t>
            </a:r>
            <a:r>
              <a:rPr lang="en-US" sz="2400" dirty="0"/>
              <a:t> de Arte </a:t>
            </a:r>
            <a:r>
              <a:rPr lang="en-US" sz="2400" dirty="0" err="1"/>
              <a:t>Contemporaneo</a:t>
            </a:r>
            <a:r>
              <a:rPr lang="en-US" sz="2400" dirty="0"/>
              <a:t>, Santiago, Chile. Photo: MAC Quinta Normal.</a:t>
            </a:r>
          </a:p>
        </p:txBody>
      </p:sp>
    </p:spTree>
    <p:extLst>
      <p:ext uri="{BB962C8B-B14F-4D97-AF65-F5344CB8AC3E}">
        <p14:creationId xmlns:p14="http://schemas.microsoft.com/office/powerpoint/2010/main" val="308019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6060" b="6060"/>
          <a:stretch>
            <a:fillRect/>
          </a:stretch>
        </p:blipFill>
        <p:spPr>
          <a:xfrm>
            <a:off x="311285" y="1396906"/>
            <a:ext cx="8599251" cy="4729257"/>
          </a:xfrm>
        </p:spPr>
      </p:pic>
    </p:spTree>
    <p:extLst>
      <p:ext uri="{BB962C8B-B14F-4D97-AF65-F5344CB8AC3E}">
        <p14:creationId xmlns:p14="http://schemas.microsoft.com/office/powerpoint/2010/main" val="3237669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idx="1"/>
          </p:nvPr>
        </p:nvSpPr>
        <p:spPr/>
        <p:txBody>
          <a:bodyPr/>
          <a:lstStyle/>
          <a:p>
            <a:pPr lvl="0"/>
            <a:r>
              <a:rPr lang="en-US" dirty="0"/>
              <a:t>Is there a socio-political </a:t>
            </a:r>
            <a:r>
              <a:rPr lang="en-US"/>
              <a:t>issue Kratsman </a:t>
            </a:r>
            <a:r>
              <a:rPr lang="en-US" dirty="0"/>
              <a:t>is trying to convey?  If yes, what is the socio-political issue? How do you know?</a:t>
            </a:r>
          </a:p>
          <a:p>
            <a:pPr lvl="0"/>
            <a:r>
              <a:rPr lang="en-US" dirty="0"/>
              <a:t>Is this social activism? Why? Why not?</a:t>
            </a:r>
          </a:p>
          <a:p>
            <a:pPr lvl="0"/>
            <a:r>
              <a:rPr lang="en-US" dirty="0"/>
              <a:t>Why do you think </a:t>
            </a:r>
            <a:r>
              <a:rPr lang="en-US" dirty="0" err="1"/>
              <a:t>Kratsman</a:t>
            </a:r>
            <a:r>
              <a:rPr lang="en-US" dirty="0"/>
              <a:t> uses a social media platform such as Facebook to post pictures of Palestinians living in occupied territories?</a:t>
            </a:r>
          </a:p>
          <a:p>
            <a:endParaRPr lang="en-US" dirty="0"/>
          </a:p>
        </p:txBody>
      </p:sp>
    </p:spTree>
    <p:extLst>
      <p:ext uri="{BB962C8B-B14F-4D97-AF65-F5344CB8AC3E}">
        <p14:creationId xmlns:p14="http://schemas.microsoft.com/office/powerpoint/2010/main" val="47287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6" name="Picture 5" descr="PI_2018.07.10_social-activism_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636" y="0"/>
            <a:ext cx="6636268" cy="7002298"/>
          </a:xfrm>
          <a:prstGeom prst="rect">
            <a:avLst/>
          </a:prstGeom>
        </p:spPr>
      </p:pic>
    </p:spTree>
    <p:extLst>
      <p:ext uri="{BB962C8B-B14F-4D97-AF65-F5344CB8AC3E}">
        <p14:creationId xmlns:p14="http://schemas.microsoft.com/office/powerpoint/2010/main" val="20722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957" y="3105835"/>
            <a:ext cx="7939843" cy="2308324"/>
          </a:xfrm>
          <a:prstGeom prst="rect">
            <a:avLst/>
          </a:prstGeom>
        </p:spPr>
        <p:txBody>
          <a:bodyPr wrap="square">
            <a:spAutoFit/>
          </a:bodyPr>
          <a:lstStyle/>
          <a:p>
            <a:pPr marL="457200" lvl="0" indent="-457200">
              <a:buFont typeface="Arial"/>
              <a:buChar char="•"/>
            </a:pPr>
            <a:r>
              <a:rPr lang="en-US" sz="3600" dirty="0"/>
              <a:t>How can artwork be used on social media platforms to educate others on socio-political issues and support    social activism?</a:t>
            </a: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a:t>Question</a:t>
            </a:r>
          </a:p>
        </p:txBody>
      </p:sp>
    </p:spTree>
    <p:extLst>
      <p:ext uri="{BB962C8B-B14F-4D97-AF65-F5344CB8AC3E}">
        <p14:creationId xmlns:p14="http://schemas.microsoft.com/office/powerpoint/2010/main" val="14584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3105835"/>
            <a:ext cx="5321030" cy="1754326"/>
          </a:xfrm>
          <a:prstGeom prst="rect">
            <a:avLst/>
          </a:prstGeom>
        </p:spPr>
        <p:txBody>
          <a:bodyPr wrap="square">
            <a:spAutoFit/>
          </a:bodyPr>
          <a:lstStyle/>
          <a:p>
            <a:pPr marL="457200" lvl="0" indent="-457200">
              <a:buFont typeface="Arial"/>
              <a:buChar char="•"/>
            </a:pPr>
            <a:r>
              <a:rPr lang="en-US" sz="3600" dirty="0"/>
              <a:t>Is this social activism?</a:t>
            </a:r>
            <a:br>
              <a:rPr lang="en-US" sz="3600" dirty="0"/>
            </a:br>
            <a:endParaRPr lang="en-US" sz="3600" dirty="0"/>
          </a:p>
          <a:p>
            <a:pPr marL="457200" lvl="0" indent="-457200">
              <a:buFont typeface="Arial"/>
              <a:buChar char="•"/>
            </a:pPr>
            <a:r>
              <a:rPr lang="en-US" sz="3600" dirty="0"/>
              <a:t>Is this artwork?</a:t>
            </a:r>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a:t>Questions</a:t>
            </a:r>
          </a:p>
        </p:txBody>
      </p:sp>
    </p:spTree>
    <p:extLst>
      <p:ext uri="{BB962C8B-B14F-4D97-AF65-F5344CB8AC3E}">
        <p14:creationId xmlns:p14="http://schemas.microsoft.com/office/powerpoint/2010/main" val="24093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descr="Cheryl Work Pic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22" y="274638"/>
            <a:ext cx="8547598" cy="4980153"/>
          </a:xfrm>
          <a:prstGeom prst="rect">
            <a:avLst/>
          </a:prstGeom>
        </p:spPr>
      </p:pic>
    </p:spTree>
    <p:extLst>
      <p:ext uri="{BB962C8B-B14F-4D97-AF65-F5344CB8AC3E}">
        <p14:creationId xmlns:p14="http://schemas.microsoft.com/office/powerpoint/2010/main" val="403114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ryl Work Pic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3" y="274638"/>
            <a:ext cx="7960306" cy="6344175"/>
          </a:xfrm>
          <a:prstGeom prst="rect">
            <a:avLst/>
          </a:prstGeom>
        </p:spPr>
      </p:pic>
    </p:spTree>
    <p:extLst>
      <p:ext uri="{BB962C8B-B14F-4D97-AF65-F5344CB8AC3E}">
        <p14:creationId xmlns:p14="http://schemas.microsoft.com/office/powerpoint/2010/main" val="334823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heryl Work Pic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75" y="274638"/>
            <a:ext cx="8767420" cy="6120298"/>
          </a:xfrm>
          <a:prstGeom prst="rect">
            <a:avLst/>
          </a:prstGeom>
        </p:spPr>
      </p:pic>
    </p:spTree>
    <p:extLst>
      <p:ext uri="{BB962C8B-B14F-4D97-AF65-F5344CB8AC3E}">
        <p14:creationId xmlns:p14="http://schemas.microsoft.com/office/powerpoint/2010/main" val="21521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714500"/>
            <a:ext cx="9144000" cy="3405188"/>
          </a:xfrm>
          <a:prstGeom prst="rect">
            <a:avLst/>
          </a:prstGeom>
        </p:spPr>
      </p:pic>
    </p:spTree>
    <p:extLst>
      <p:ext uri="{BB962C8B-B14F-4D97-AF65-F5344CB8AC3E}">
        <p14:creationId xmlns:p14="http://schemas.microsoft.com/office/powerpoint/2010/main" val="278417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460500"/>
            <a:ext cx="9144000" cy="3918857"/>
          </a:xfrm>
          <a:prstGeom prst="rect">
            <a:avLst/>
          </a:prstGeom>
        </p:spPr>
      </p:pic>
    </p:spTree>
    <p:extLst>
      <p:ext uri="{BB962C8B-B14F-4D97-AF65-F5344CB8AC3E}">
        <p14:creationId xmlns:p14="http://schemas.microsoft.com/office/powerpoint/2010/main" val="2773607086"/>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2326</TotalTime>
  <Words>619</Words>
  <Application>Microsoft Macintosh PowerPoint</Application>
  <PresentationFormat>On-screen Show (4:3)</PresentationFormat>
  <Paragraphs>60</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 Black </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ميكي كراتسمان: ناس قابلتهم</vt:lpstr>
      <vt:lpstr>Facebook Site</vt:lpstr>
      <vt:lpstr>“What happened to the people  in the photograph?”</vt:lpstr>
      <vt:lpstr>PowerPoint Presentation</vt:lpstr>
      <vt:lpstr>PowerPoint Presentation</vt:lpstr>
      <vt:lpstr>PowerPoint Presentation</vt:lpstr>
      <vt:lpstr>PowerPoint Presentation</vt:lpstr>
      <vt:lpstr>Think-Pair-Share</vt:lpstr>
    </vt:vector>
  </TitlesOfParts>
  <Company>University of South Florida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ميكي كراتسمان: ناس قابلتهم</dc:title>
  <dc:creator>Cheryl Ellerbrock</dc:creator>
  <cp:lastModifiedBy>Fuller, Don</cp:lastModifiedBy>
  <cp:revision>18</cp:revision>
  <dcterms:created xsi:type="dcterms:W3CDTF">2018-08-09T04:27:30Z</dcterms:created>
  <dcterms:modified xsi:type="dcterms:W3CDTF">2018-08-23T14:12:43Z</dcterms:modified>
</cp:coreProperties>
</file>