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0"/>
  </p:notesMasterIdLst>
  <p:handoutMasterIdLst>
    <p:handoutMasterId r:id="rId41"/>
  </p:handoutMasterIdLst>
  <p:sldIdLst>
    <p:sldId id="320" r:id="rId5"/>
    <p:sldId id="335" r:id="rId6"/>
    <p:sldId id="347" r:id="rId7"/>
    <p:sldId id="346" r:id="rId8"/>
    <p:sldId id="348" r:id="rId9"/>
    <p:sldId id="349" r:id="rId10"/>
    <p:sldId id="350" r:id="rId11"/>
    <p:sldId id="351" r:id="rId12"/>
    <p:sldId id="352" r:id="rId13"/>
    <p:sldId id="353" r:id="rId14"/>
    <p:sldId id="355" r:id="rId15"/>
    <p:sldId id="354" r:id="rId16"/>
    <p:sldId id="356" r:id="rId17"/>
    <p:sldId id="357" r:id="rId18"/>
    <p:sldId id="358" r:id="rId19"/>
    <p:sldId id="359" r:id="rId20"/>
    <p:sldId id="360" r:id="rId21"/>
    <p:sldId id="362" r:id="rId22"/>
    <p:sldId id="361" r:id="rId23"/>
    <p:sldId id="363" r:id="rId24"/>
    <p:sldId id="364" r:id="rId25"/>
    <p:sldId id="365" r:id="rId26"/>
    <p:sldId id="366" r:id="rId27"/>
    <p:sldId id="367" r:id="rId28"/>
    <p:sldId id="368" r:id="rId29"/>
    <p:sldId id="379" r:id="rId30"/>
    <p:sldId id="369" r:id="rId31"/>
    <p:sldId id="370" r:id="rId32"/>
    <p:sldId id="371" r:id="rId33"/>
    <p:sldId id="372" r:id="rId34"/>
    <p:sldId id="373" r:id="rId35"/>
    <p:sldId id="374" r:id="rId36"/>
    <p:sldId id="375" r:id="rId37"/>
    <p:sldId id="377" r:id="rId38"/>
    <p:sldId id="37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1" autoAdjust="0"/>
    <p:restoredTop sz="79250" autoAdjust="0"/>
  </p:normalViewPr>
  <p:slideViewPr>
    <p:cSldViewPr snapToGrid="0">
      <p:cViewPr varScale="1">
        <p:scale>
          <a:sx n="53" d="100"/>
          <a:sy n="53" d="100"/>
        </p:scale>
        <p:origin x="1148" y="44"/>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1/25/2021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1/25/2021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ineartamerica.com/featured/bwa-kayiman-haiti-1791-nicole-jean-loui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3</a:t>
            </a:fld>
            <a:endParaRPr lang="en-US" noProof="0" dirty="0"/>
          </a:p>
        </p:txBody>
      </p:sp>
    </p:spTree>
    <p:extLst>
      <p:ext uri="{BB962C8B-B14F-4D97-AF65-F5344CB8AC3E}">
        <p14:creationId xmlns:p14="http://schemas.microsoft.com/office/powerpoint/2010/main" val="124972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19</a:t>
            </a:fld>
            <a:endParaRPr lang="en-US" noProof="0" dirty="0"/>
          </a:p>
        </p:txBody>
      </p:sp>
    </p:spTree>
    <p:extLst>
      <p:ext uri="{BB962C8B-B14F-4D97-AF65-F5344CB8AC3E}">
        <p14:creationId xmlns:p14="http://schemas.microsoft.com/office/powerpoint/2010/main" val="235740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0" dirty="0" err="1">
                <a:solidFill>
                  <a:srgbClr val="2B2B2B"/>
                </a:solidFill>
                <a:effectLst/>
                <a:latin typeface="Lato"/>
              </a:rPr>
              <a:t>Artist</a:t>
            </a:r>
            <a:r>
              <a:rPr lang="fr-FR" b="1" i="0" dirty="0">
                <a:solidFill>
                  <a:srgbClr val="2B2B2B"/>
                </a:solidFill>
                <a:effectLst/>
                <a:latin typeface="Lato"/>
              </a:rPr>
              <a:t>: Nicole Jean-Louis </a:t>
            </a:r>
            <a:r>
              <a:rPr lang="fr-FR" b="0" i="1" u="sng" dirty="0">
                <a:solidFill>
                  <a:srgbClr val="24890D"/>
                </a:solidFill>
                <a:effectLst/>
                <a:latin typeface="inherit"/>
                <a:hlinkClick r:id="rId3"/>
              </a:rPr>
              <a:t>Bwa </a:t>
            </a:r>
            <a:r>
              <a:rPr lang="fr-FR" b="0" i="1" u="sng" dirty="0" err="1">
                <a:solidFill>
                  <a:srgbClr val="24890D"/>
                </a:solidFill>
                <a:effectLst/>
                <a:latin typeface="inherit"/>
                <a:hlinkClick r:id="rId3"/>
              </a:rPr>
              <a:t>Kayiman</a:t>
            </a:r>
            <a:r>
              <a:rPr lang="fr-FR" b="0" i="1" u="sng" dirty="0">
                <a:solidFill>
                  <a:srgbClr val="24890D"/>
                </a:solidFill>
                <a:effectLst/>
                <a:latin typeface="inherit"/>
                <a:hlinkClick r:id="rId3"/>
              </a:rPr>
              <a:t> </a:t>
            </a:r>
            <a:r>
              <a:rPr lang="fr-FR" b="0" i="1" u="sng" dirty="0" err="1">
                <a:solidFill>
                  <a:srgbClr val="24890D"/>
                </a:solidFill>
                <a:effectLst/>
                <a:latin typeface="inherit"/>
                <a:hlinkClick r:id="rId3"/>
              </a:rPr>
              <a:t>Haiti</a:t>
            </a:r>
            <a:r>
              <a:rPr lang="fr-FR" b="0" i="1" u="sng" dirty="0">
                <a:solidFill>
                  <a:srgbClr val="24890D"/>
                </a:solidFill>
                <a:effectLst/>
                <a:latin typeface="inherit"/>
                <a:hlinkClick r:id="rId3"/>
              </a:rPr>
              <a:t> 1791</a:t>
            </a:r>
            <a:endParaRPr lang="fr-FR" b="0" i="1" u="sng" dirty="0">
              <a:solidFill>
                <a:srgbClr val="24890D"/>
              </a:solidFill>
              <a:effectLst/>
              <a:latin typeface="inheri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Even though the religions were often outlawed, enslaved Africans continued to practice their traditional religious </a:t>
            </a:r>
            <a:r>
              <a:rPr lang="en-US" dirty="0"/>
              <a:t>ceremonies.</a:t>
            </a:r>
          </a:p>
        </p:txBody>
      </p:sp>
      <p:sp>
        <p:nvSpPr>
          <p:cNvPr id="4" name="Slide Number Placeholder 3"/>
          <p:cNvSpPr>
            <a:spLocks noGrp="1"/>
          </p:cNvSpPr>
          <p:nvPr>
            <p:ph type="sldNum" sz="quarter" idx="10"/>
          </p:nvPr>
        </p:nvSpPr>
        <p:spPr/>
        <p:txBody>
          <a:bodyPr/>
          <a:lstStyle/>
          <a:p>
            <a:fld id="{B8649DAF-093F-4482-AA38-346E9A2DEE94}" type="slidenum">
              <a:rPr lang="en-US" noProof="0" smtClean="0"/>
              <a:t>20</a:t>
            </a:fld>
            <a:endParaRPr lang="en-US" noProof="0" dirty="0"/>
          </a:p>
        </p:txBody>
      </p:sp>
    </p:spTree>
    <p:extLst>
      <p:ext uri="{BB962C8B-B14F-4D97-AF65-F5344CB8AC3E}">
        <p14:creationId xmlns:p14="http://schemas.microsoft.com/office/powerpoint/2010/main" val="114345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21</a:t>
            </a:fld>
            <a:endParaRPr lang="en-US" noProof="0" dirty="0"/>
          </a:p>
        </p:txBody>
      </p:sp>
    </p:spTree>
    <p:extLst>
      <p:ext uri="{BB962C8B-B14F-4D97-AF65-F5344CB8AC3E}">
        <p14:creationId xmlns:p14="http://schemas.microsoft.com/office/powerpoint/2010/main" val="354895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http://news.bbc.co.uk/2/shared/spl/hi/pop_ups/07/americas_enl_1174490555/html/1.stm</a:t>
            </a:r>
          </a:p>
          <a:p>
            <a:endParaRPr lang="en-US" dirty="0"/>
          </a:p>
          <a:p>
            <a:r>
              <a:rPr lang="en-US" b="0" i="0" dirty="0">
                <a:solidFill>
                  <a:srgbClr val="000000"/>
                </a:solidFill>
                <a:effectLst/>
                <a:latin typeface="Verdana" panose="020B0604030504040204" pitchFamily="34" charset="0"/>
              </a:rPr>
              <a:t>Jamaican Maroons wait to ambush an approaching British military column circa 1795by J. Bourgoin</a:t>
            </a:r>
          </a:p>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22</a:t>
            </a:fld>
            <a:endParaRPr lang="en-US" noProof="0" dirty="0"/>
          </a:p>
        </p:txBody>
      </p:sp>
    </p:spTree>
    <p:extLst>
      <p:ext uri="{BB962C8B-B14F-4D97-AF65-F5344CB8AC3E}">
        <p14:creationId xmlns:p14="http://schemas.microsoft.com/office/powerpoint/2010/main" val="2658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23</a:t>
            </a:fld>
            <a:endParaRPr lang="en-US" noProof="0" dirty="0"/>
          </a:p>
        </p:txBody>
      </p:sp>
    </p:spTree>
    <p:extLst>
      <p:ext uri="{BB962C8B-B14F-4D97-AF65-F5344CB8AC3E}">
        <p14:creationId xmlns:p14="http://schemas.microsoft.com/office/powerpoint/2010/main" val="125247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Leonard Parkinson, Maroon Leader, Jamaica, 1796</a:t>
            </a:r>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24</a:t>
            </a:fld>
            <a:endParaRPr lang="en-US" noProof="0" dirty="0"/>
          </a:p>
        </p:txBody>
      </p:sp>
    </p:spTree>
    <p:extLst>
      <p:ext uri="{BB962C8B-B14F-4D97-AF65-F5344CB8AC3E}">
        <p14:creationId xmlns:p14="http://schemas.microsoft.com/office/powerpoint/2010/main" val="3801079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25</a:t>
            </a:fld>
            <a:endParaRPr lang="en-US" noProof="0" dirty="0"/>
          </a:p>
        </p:txBody>
      </p:sp>
    </p:spTree>
    <p:extLst>
      <p:ext uri="{BB962C8B-B14F-4D97-AF65-F5344CB8AC3E}">
        <p14:creationId xmlns:p14="http://schemas.microsoft.com/office/powerpoint/2010/main" val="1721292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914400" algn="l"/>
              </a:tabLst>
            </a:pPr>
            <a:r>
              <a:rPr lang="en-US" b="0" i="0" dirty="0">
                <a:solidFill>
                  <a:srgbClr val="202122"/>
                </a:solidFill>
                <a:effectLst/>
                <a:latin typeface="Arial" panose="020B0604020202020204" pitchFamily="34" charset="0"/>
              </a:rPr>
              <a:t> "The Unknown Maroon“: </a:t>
            </a:r>
            <a:r>
              <a:rPr lang="en-US" sz="1800" kern="1200" dirty="0">
                <a:effectLst/>
                <a:latin typeface="Arial" panose="020B0604020202020204" pitchFamily="34" charset="0"/>
                <a:ea typeface="Times New Roman" panose="02020603050405020304" pitchFamily="18" charset="0"/>
                <a:cs typeface="Times New Roman" panose="02020603050405020304" pitchFamily="18" charset="0"/>
              </a:rPr>
              <a:t>the artist created the sculpture of “The Unknown Maroon” to commemorate the rallying cry that sparked the Haitian Revolution and the abolition of slavery.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914400" algn="l"/>
              </a:tabLst>
            </a:pPr>
            <a:r>
              <a:rPr lang="en-US" sz="1800" kern="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26</a:t>
            </a:fld>
            <a:endParaRPr lang="en-US" noProof="0" dirty="0"/>
          </a:p>
        </p:txBody>
      </p:sp>
    </p:spTree>
    <p:extLst>
      <p:ext uri="{BB962C8B-B14F-4D97-AF65-F5344CB8AC3E}">
        <p14:creationId xmlns:p14="http://schemas.microsoft.com/office/powerpoint/2010/main" val="2870931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 and take of the </a:t>
            </a:r>
            <a:r>
              <a:rPr lang="en-US" dirty="0" err="1"/>
              <a:t>Crête</a:t>
            </a:r>
            <a:r>
              <a:rPr lang="en-US" dirty="0"/>
              <a:t>-à-Pierrot (March 24, 1802) by Auguste </a:t>
            </a:r>
            <a:r>
              <a:rPr lang="en-US" dirty="0" err="1"/>
              <a:t>Raffet</a:t>
            </a:r>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27</a:t>
            </a:fld>
            <a:endParaRPr lang="en-US" noProof="0" dirty="0"/>
          </a:p>
        </p:txBody>
      </p:sp>
    </p:spTree>
    <p:extLst>
      <p:ext uri="{BB962C8B-B14F-4D97-AF65-F5344CB8AC3E}">
        <p14:creationId xmlns:p14="http://schemas.microsoft.com/office/powerpoint/2010/main" val="1278256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Carter Brown Library</a:t>
            </a:r>
          </a:p>
          <a:p>
            <a:r>
              <a:rPr lang="en-US" b="0" i="0" dirty="0">
                <a:solidFill>
                  <a:srgbClr val="54595D"/>
                </a:solidFill>
                <a:effectLst/>
                <a:latin typeface="Arial" panose="020B0604020202020204" pitchFamily="34" charset="0"/>
              </a:rPr>
              <a:t>Account of an insurrection of the negro slaves in the colony of </a:t>
            </a:r>
            <a:r>
              <a:rPr lang="en-US" b="0" i="0" dirty="0" err="1">
                <a:solidFill>
                  <a:srgbClr val="54595D"/>
                </a:solidFill>
                <a:effectLst/>
                <a:latin typeface="Arial" panose="020B0604020202020204" pitchFamily="34" charset="0"/>
              </a:rPr>
              <a:t>Demerara</a:t>
            </a:r>
            <a:r>
              <a:rPr lang="en-US" b="0" i="0" dirty="0">
                <a:solidFill>
                  <a:srgbClr val="54595D"/>
                </a:solidFill>
                <a:effectLst/>
                <a:latin typeface="Arial" panose="020B0604020202020204" pitchFamily="34" charset="0"/>
              </a:rPr>
              <a:t>, which broke out on the 18th of August, 1823. (Retreat of Lt. Brady) Large group of slaves force the retreat of European soldiers. Includes canal, boat, drawbridge, dwellings, guns or muskets, flag, hogs, pigs, dogs, and </a:t>
            </a:r>
            <a:r>
              <a:rPr lang="en-US" b="0" i="0" dirty="0" err="1">
                <a:solidFill>
                  <a:srgbClr val="54595D"/>
                </a:solidFill>
                <a:effectLst/>
                <a:latin typeface="Arial" panose="020B0604020202020204" pitchFamily="34" charset="0"/>
              </a:rPr>
              <a:t>bayonnets</a:t>
            </a:r>
            <a:r>
              <a:rPr lang="en-US" b="0" i="0" dirty="0">
                <a:solidFill>
                  <a:srgbClr val="54595D"/>
                </a:solidFill>
                <a:effectLst/>
                <a:latin typeface="Arial" panose="020B0604020202020204" pitchFamily="34" charset="0"/>
              </a:rPr>
              <a:t>.</a:t>
            </a:r>
            <a:endParaRPr lang="en-US" dirty="0"/>
          </a:p>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28</a:t>
            </a:fld>
            <a:endParaRPr lang="en-US" noProof="0" dirty="0"/>
          </a:p>
        </p:txBody>
      </p:sp>
    </p:spTree>
    <p:extLst>
      <p:ext uri="{BB962C8B-B14F-4D97-AF65-F5344CB8AC3E}">
        <p14:creationId xmlns:p14="http://schemas.microsoft.com/office/powerpoint/2010/main" val="308673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Living between the United States and the Dominican Republic…has made </a:t>
            </a:r>
            <a:r>
              <a:rPr lang="en-US" sz="1200" dirty="0" err="1"/>
              <a:t>Minaya</a:t>
            </a:r>
            <a:r>
              <a:rPr lang="en-US" sz="1200" dirty="0"/>
              <a:t> aware of her own difference and subjectivity depending on context. Influenced by this, her work meditates on representation, identity constructions, gender roles, migration and nature from a personal place but also through larger transcultural and historical frames.</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4</a:t>
            </a:fld>
            <a:endParaRPr lang="en-US" noProof="0" dirty="0"/>
          </a:p>
        </p:txBody>
      </p:sp>
    </p:spTree>
    <p:extLst>
      <p:ext uri="{BB962C8B-B14F-4D97-AF65-F5344CB8AC3E}">
        <p14:creationId xmlns:p14="http://schemas.microsoft.com/office/powerpoint/2010/main" val="328049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https://barbados.org/bussa.htm#.X_s6E9hKiUk</a:t>
            </a:r>
          </a:p>
        </p:txBody>
      </p:sp>
      <p:sp>
        <p:nvSpPr>
          <p:cNvPr id="4" name="Slide Number Placeholder 3"/>
          <p:cNvSpPr>
            <a:spLocks noGrp="1"/>
          </p:cNvSpPr>
          <p:nvPr>
            <p:ph type="sldNum" sz="quarter" idx="10"/>
          </p:nvPr>
        </p:nvSpPr>
        <p:spPr/>
        <p:txBody>
          <a:bodyPr/>
          <a:lstStyle/>
          <a:p>
            <a:fld id="{B8649DAF-093F-4482-AA38-346E9A2DEE94}" type="slidenum">
              <a:rPr lang="en-US" noProof="0" smtClean="0"/>
              <a:t>29</a:t>
            </a:fld>
            <a:endParaRPr lang="en-US" noProof="0" dirty="0"/>
          </a:p>
        </p:txBody>
      </p:sp>
    </p:spTree>
    <p:extLst>
      <p:ext uri="{BB962C8B-B14F-4D97-AF65-F5344CB8AC3E}">
        <p14:creationId xmlns:p14="http://schemas.microsoft.com/office/powerpoint/2010/main" val="1270165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image is a monument to Tula in Curacao today. </a:t>
            </a:r>
          </a:p>
          <a:p>
            <a:r>
              <a:rPr lang="en-US"/>
              <a:t>https://face2faceafrica.com/article/the-tula-slave-revolt-of-1795-that-led-to-better-treatment-of-slaves-in-curacao</a:t>
            </a:r>
          </a:p>
        </p:txBody>
      </p:sp>
      <p:sp>
        <p:nvSpPr>
          <p:cNvPr id="4" name="Slide Number Placeholder 3"/>
          <p:cNvSpPr>
            <a:spLocks noGrp="1"/>
          </p:cNvSpPr>
          <p:nvPr>
            <p:ph type="sldNum" sz="quarter" idx="10"/>
          </p:nvPr>
        </p:nvSpPr>
        <p:spPr/>
        <p:txBody>
          <a:bodyPr/>
          <a:lstStyle/>
          <a:p>
            <a:fld id="{B8649DAF-093F-4482-AA38-346E9A2DEE94}" type="slidenum">
              <a:rPr lang="en-US" noProof="0" smtClean="0"/>
              <a:t>30</a:t>
            </a:fld>
            <a:endParaRPr lang="en-US" noProof="0" dirty="0"/>
          </a:p>
        </p:txBody>
      </p:sp>
    </p:spTree>
    <p:extLst>
      <p:ext uri="{BB962C8B-B14F-4D97-AF65-F5344CB8AC3E}">
        <p14:creationId xmlns:p14="http://schemas.microsoft.com/office/powerpoint/2010/main" val="4184274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Battle at "Snake Gully" in 1802</a:t>
            </a:r>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31</a:t>
            </a:fld>
            <a:endParaRPr lang="en-US" noProof="0" dirty="0"/>
          </a:p>
        </p:txBody>
      </p:sp>
    </p:spTree>
    <p:extLst>
      <p:ext uri="{BB962C8B-B14F-4D97-AF65-F5344CB8AC3E}">
        <p14:creationId xmlns:p14="http://schemas.microsoft.com/office/powerpoint/2010/main" val="2261302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B2B2B"/>
                </a:solidFill>
                <a:effectLst/>
                <a:latin typeface="Lato"/>
              </a:rPr>
              <a:t>Artist: </a:t>
            </a:r>
            <a:r>
              <a:rPr lang="en-US" b="1" i="0" dirty="0" err="1">
                <a:solidFill>
                  <a:srgbClr val="2B2B2B"/>
                </a:solidFill>
                <a:effectLst/>
                <a:latin typeface="Lato"/>
              </a:rPr>
              <a:t>Dieudonne</a:t>
            </a:r>
            <a:r>
              <a:rPr lang="en-US" b="1" i="0" dirty="0">
                <a:solidFill>
                  <a:srgbClr val="2B2B2B"/>
                </a:solidFill>
                <a:effectLst/>
                <a:latin typeface="Lato"/>
              </a:rPr>
              <a:t> </a:t>
            </a:r>
            <a:r>
              <a:rPr lang="en-US" b="1" i="0" dirty="0" err="1">
                <a:solidFill>
                  <a:srgbClr val="2B2B2B"/>
                </a:solidFill>
                <a:effectLst/>
                <a:latin typeface="Lato"/>
              </a:rPr>
              <a:t>Cedor</a:t>
            </a:r>
            <a:r>
              <a:rPr lang="en-US" b="1" i="0" dirty="0">
                <a:solidFill>
                  <a:srgbClr val="2B2B2B"/>
                </a:solidFill>
                <a:effectLst/>
                <a:latin typeface="Lato"/>
              </a:rPr>
              <a:t> </a:t>
            </a:r>
            <a:r>
              <a:rPr lang="en-US" b="0" i="1" dirty="0">
                <a:solidFill>
                  <a:srgbClr val="2B2B2B"/>
                </a:solidFill>
                <a:effectLst/>
                <a:latin typeface="Lato"/>
              </a:rPr>
              <a:t>Ceremony at the </a:t>
            </a:r>
            <a:r>
              <a:rPr lang="en-US" b="0" i="1" dirty="0" err="1">
                <a:solidFill>
                  <a:srgbClr val="2B2B2B"/>
                </a:solidFill>
                <a:effectLst/>
                <a:latin typeface="Lato"/>
              </a:rPr>
              <a:t>Bois</a:t>
            </a:r>
            <a:r>
              <a:rPr lang="en-US" b="0" i="1" dirty="0">
                <a:solidFill>
                  <a:srgbClr val="2B2B2B"/>
                </a:solidFill>
                <a:effectLst/>
                <a:latin typeface="Lato"/>
              </a:rPr>
              <a:t> </a:t>
            </a:r>
            <a:r>
              <a:rPr lang="en-US" b="0" i="1" dirty="0" err="1">
                <a:solidFill>
                  <a:srgbClr val="2B2B2B"/>
                </a:solidFill>
                <a:effectLst/>
                <a:latin typeface="Lato"/>
              </a:rPr>
              <a:t>Caïman</a:t>
            </a:r>
            <a:endParaRPr lang="en-US" b="0" i="1" dirty="0">
              <a:solidFill>
                <a:srgbClr val="2B2B2B"/>
              </a:solidFill>
              <a:effectLst/>
              <a:latin typeface="Lato"/>
            </a:endParaRPr>
          </a:p>
          <a:p>
            <a:r>
              <a:rPr lang="en-US" dirty="0"/>
              <a:t>https://sites.duke.edu/blackatlantic/sample-page/storytelling-and-representation-of-bois-caiman/painting-and-bois-caiman/</a:t>
            </a:r>
          </a:p>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32</a:t>
            </a:fld>
            <a:endParaRPr lang="en-US" noProof="0" dirty="0"/>
          </a:p>
        </p:txBody>
      </p:sp>
    </p:spTree>
    <p:extLst>
      <p:ext uri="{BB962C8B-B14F-4D97-AF65-F5344CB8AC3E}">
        <p14:creationId xmlns:p14="http://schemas.microsoft.com/office/powerpoint/2010/main" val="43874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0" dirty="0" err="1">
                <a:solidFill>
                  <a:srgbClr val="404040"/>
                </a:solidFill>
                <a:effectLst/>
                <a:latin typeface="franklin-gothic-urw"/>
              </a:rPr>
              <a:t>Gen</a:t>
            </a:r>
            <a:r>
              <a:rPr lang="fr-FR" b="1" i="0" dirty="0">
                <a:solidFill>
                  <a:srgbClr val="404040"/>
                </a:solidFill>
                <a:effectLst/>
                <a:latin typeface="franklin-gothic-urw"/>
              </a:rPr>
              <a:t>. Toussaint L’Ouverture (1743–1803), </a:t>
            </a:r>
            <a:r>
              <a:rPr lang="fr-FR" b="1" i="0" dirty="0" err="1">
                <a:solidFill>
                  <a:srgbClr val="404040"/>
                </a:solidFill>
                <a:effectLst/>
                <a:latin typeface="franklin-gothic-urw"/>
              </a:rPr>
              <a:t>detail</a:t>
            </a:r>
            <a:r>
              <a:rPr lang="fr-FR" b="1" i="0" dirty="0">
                <a:solidFill>
                  <a:srgbClr val="404040"/>
                </a:solidFill>
                <a:effectLst/>
                <a:latin typeface="franklin-gothic-urw"/>
              </a:rPr>
              <a:t>, </a:t>
            </a:r>
            <a:r>
              <a:rPr lang="fr-FR" b="1" i="0" dirty="0" err="1">
                <a:solidFill>
                  <a:srgbClr val="404040"/>
                </a:solidFill>
                <a:effectLst/>
                <a:latin typeface="franklin-gothic-urw"/>
              </a:rPr>
              <a:t>artist</a:t>
            </a:r>
            <a:r>
              <a:rPr lang="fr-FR" b="1" i="0" dirty="0">
                <a:solidFill>
                  <a:srgbClr val="404040"/>
                </a:solidFill>
                <a:effectLst/>
                <a:latin typeface="franklin-gothic-urw"/>
              </a:rPr>
              <a:t> </a:t>
            </a:r>
            <a:r>
              <a:rPr lang="fr-FR" b="1" i="0" dirty="0" err="1">
                <a:solidFill>
                  <a:srgbClr val="404040"/>
                </a:solidFill>
                <a:effectLst/>
                <a:latin typeface="franklin-gothic-urw"/>
              </a:rPr>
              <a:t>unknown</a:t>
            </a:r>
            <a:r>
              <a:rPr lang="fr-FR" b="1" i="0" dirty="0">
                <a:solidFill>
                  <a:srgbClr val="404040"/>
                </a:solidFill>
                <a:effectLst/>
                <a:latin typeface="franklin-gothic-urw"/>
              </a:rPr>
              <a:t>.</a:t>
            </a:r>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33</a:t>
            </a:fld>
            <a:endParaRPr lang="en-US" noProof="0" dirty="0"/>
          </a:p>
        </p:txBody>
      </p:sp>
    </p:spTree>
    <p:extLst>
      <p:ext uri="{BB962C8B-B14F-4D97-AF65-F5344CB8AC3E}">
        <p14:creationId xmlns:p14="http://schemas.microsoft.com/office/powerpoint/2010/main" val="957852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34</a:t>
            </a:fld>
            <a:endParaRPr lang="en-US" noProof="0" dirty="0"/>
          </a:p>
        </p:txBody>
      </p:sp>
    </p:spTree>
    <p:extLst>
      <p:ext uri="{BB962C8B-B14F-4D97-AF65-F5344CB8AC3E}">
        <p14:creationId xmlns:p14="http://schemas.microsoft.com/office/powerpoint/2010/main" val="945242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35</a:t>
            </a:fld>
            <a:endParaRPr lang="en-US" noProof="0" dirty="0"/>
          </a:p>
        </p:txBody>
      </p:sp>
    </p:spTree>
    <p:extLst>
      <p:ext uri="{BB962C8B-B14F-4D97-AF65-F5344CB8AC3E}">
        <p14:creationId xmlns:p14="http://schemas.microsoft.com/office/powerpoint/2010/main" val="192921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despojo</a:t>
            </a:r>
            <a:r>
              <a:rPr lang="en-US" dirty="0"/>
              <a:t>” is a ritual or spiritual cleansing that casts away evil spirits or negative energy.</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11</a:t>
            </a:fld>
            <a:endParaRPr lang="en-US" noProof="0" dirty="0"/>
          </a:p>
        </p:txBody>
      </p:sp>
    </p:spTree>
    <p:extLst>
      <p:ext uri="{BB962C8B-B14F-4D97-AF65-F5344CB8AC3E}">
        <p14:creationId xmlns:p14="http://schemas.microsoft.com/office/powerpoint/2010/main" val="97898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latin typeface="Georgia" panose="02040502050405020303" pitchFamily="18" charset="0"/>
              </a:rPr>
              <a:t>During Ponce de León’s 1521 voyage to Florida, he landed near Charlotte Harbor. He was wounded by an arrow during a Native American attack; the arrow tip was likely carrying the poison from a manchineel tree. He died after returning to Cuba.</a:t>
            </a:r>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12</a:t>
            </a:fld>
            <a:endParaRPr lang="en-US" noProof="0" dirty="0"/>
          </a:p>
        </p:txBody>
      </p:sp>
    </p:spTree>
    <p:extLst>
      <p:ext uri="{BB962C8B-B14F-4D97-AF65-F5344CB8AC3E}">
        <p14:creationId xmlns:p14="http://schemas.microsoft.com/office/powerpoint/2010/main" val="90931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image is from the Standing Rock protests in the USA (</a:t>
            </a:r>
            <a:r>
              <a:rPr lang="en-US" b="0" i="0" dirty="0">
                <a:solidFill>
                  <a:srgbClr val="70757A"/>
                </a:solidFill>
                <a:effectLst/>
                <a:latin typeface="Roboto"/>
              </a:rPr>
              <a:t>April 2016 – February 2017)</a:t>
            </a:r>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14</a:t>
            </a:fld>
            <a:endParaRPr lang="en-US" noProof="0" dirty="0"/>
          </a:p>
        </p:txBody>
      </p:sp>
    </p:spTree>
    <p:extLst>
      <p:ext uri="{BB962C8B-B14F-4D97-AF65-F5344CB8AC3E}">
        <p14:creationId xmlns:p14="http://schemas.microsoft.com/office/powerpoint/2010/main" val="174609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Arial" panose="020B0604020202020204" pitchFamily="34" charset="0"/>
                <a:ea typeface="Times New Roman" panose="02020603050405020304" pitchFamily="18" charset="0"/>
                <a:cs typeface="Times New Roman" panose="02020603050405020304" pitchFamily="18" charset="0"/>
              </a:rPr>
              <a:t>Show students the map of the Caribbean. Ask them what they think of when they think of the Caribbean. Allow students to answer the question before going onto the next slide. Explain that many people think of beaches and island life. However, that is not all that the Caribbean is. It has a rich history that is often overlooked by tourists.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15</a:t>
            </a:fld>
            <a:endParaRPr lang="en-US" noProof="0" dirty="0"/>
          </a:p>
        </p:txBody>
      </p:sp>
    </p:spTree>
    <p:extLst>
      <p:ext uri="{BB962C8B-B14F-4D97-AF65-F5344CB8AC3E}">
        <p14:creationId xmlns:p14="http://schemas.microsoft.com/office/powerpoint/2010/main" val="33527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16</a:t>
            </a:fld>
            <a:endParaRPr lang="en-US" noProof="0" dirty="0"/>
          </a:p>
        </p:txBody>
      </p:sp>
    </p:spTree>
    <p:extLst>
      <p:ext uri="{BB962C8B-B14F-4D97-AF65-F5344CB8AC3E}">
        <p14:creationId xmlns:p14="http://schemas.microsoft.com/office/powerpoint/2010/main" val="285285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17</a:t>
            </a:fld>
            <a:endParaRPr lang="en-US" noProof="0" dirty="0"/>
          </a:p>
        </p:txBody>
      </p:sp>
    </p:spTree>
    <p:extLst>
      <p:ext uri="{BB962C8B-B14F-4D97-AF65-F5344CB8AC3E}">
        <p14:creationId xmlns:p14="http://schemas.microsoft.com/office/powerpoint/2010/main" val="280291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B2B2B"/>
                </a:solidFill>
                <a:effectLst/>
                <a:latin typeface="Lato"/>
              </a:rPr>
              <a:t>Artist: </a:t>
            </a:r>
            <a:r>
              <a:rPr lang="en-US" b="1" i="0" dirty="0" err="1">
                <a:solidFill>
                  <a:srgbClr val="2B2B2B"/>
                </a:solidFill>
                <a:effectLst/>
                <a:latin typeface="Lato"/>
              </a:rPr>
              <a:t>Dieudonne</a:t>
            </a:r>
            <a:r>
              <a:rPr lang="en-US" b="1" i="0" dirty="0">
                <a:solidFill>
                  <a:srgbClr val="2B2B2B"/>
                </a:solidFill>
                <a:effectLst/>
                <a:latin typeface="Lato"/>
              </a:rPr>
              <a:t> </a:t>
            </a:r>
            <a:r>
              <a:rPr lang="en-US" b="1" i="0" dirty="0" err="1">
                <a:solidFill>
                  <a:srgbClr val="2B2B2B"/>
                </a:solidFill>
                <a:effectLst/>
                <a:latin typeface="Lato"/>
              </a:rPr>
              <a:t>Cedor</a:t>
            </a:r>
            <a:r>
              <a:rPr lang="en-US" b="1" i="0" dirty="0">
                <a:solidFill>
                  <a:srgbClr val="2B2B2B"/>
                </a:solidFill>
                <a:effectLst/>
                <a:latin typeface="Lato"/>
              </a:rPr>
              <a:t> </a:t>
            </a:r>
            <a:r>
              <a:rPr lang="en-US" b="0" i="1" dirty="0">
                <a:solidFill>
                  <a:srgbClr val="2B2B2B"/>
                </a:solidFill>
                <a:effectLst/>
                <a:latin typeface="Lato"/>
              </a:rPr>
              <a:t>Ceremony at the </a:t>
            </a:r>
            <a:r>
              <a:rPr lang="en-US" b="0" i="1" dirty="0" err="1">
                <a:solidFill>
                  <a:srgbClr val="2B2B2B"/>
                </a:solidFill>
                <a:effectLst/>
                <a:latin typeface="Lato"/>
              </a:rPr>
              <a:t>Bois</a:t>
            </a:r>
            <a:r>
              <a:rPr lang="en-US" b="0" i="1" dirty="0">
                <a:solidFill>
                  <a:srgbClr val="2B2B2B"/>
                </a:solidFill>
                <a:effectLst/>
                <a:latin typeface="Lato"/>
              </a:rPr>
              <a:t> </a:t>
            </a:r>
            <a:r>
              <a:rPr lang="en-US" b="0" i="1" dirty="0" err="1">
                <a:solidFill>
                  <a:srgbClr val="2B2B2B"/>
                </a:solidFill>
                <a:effectLst/>
                <a:latin typeface="Lato"/>
              </a:rPr>
              <a:t>Caïman</a:t>
            </a:r>
            <a:endParaRPr lang="en-US" b="0" i="1" dirty="0">
              <a:solidFill>
                <a:srgbClr val="2B2B2B"/>
              </a:solidFill>
              <a:effectLst/>
              <a:latin typeface="Lato"/>
            </a:endParaRPr>
          </a:p>
          <a:p>
            <a:r>
              <a:rPr lang="en-US" dirty="0"/>
              <a:t>https://sites.duke.edu/blackatlantic/sample-page/storytelling-and-representation-of-bois-caiman/painting-and-bois-caiman/</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18</a:t>
            </a:fld>
            <a:endParaRPr lang="en-US" noProof="0" dirty="0"/>
          </a:p>
        </p:txBody>
      </p:sp>
    </p:spTree>
    <p:extLst>
      <p:ext uri="{BB962C8B-B14F-4D97-AF65-F5344CB8AC3E}">
        <p14:creationId xmlns:p14="http://schemas.microsoft.com/office/powerpoint/2010/main" val="334416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anchor="b"/>
          <a:lstStyle>
            <a:lvl1pPr algn="r">
              <a:defRPr sz="4200" spc="-15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a:lstStyle>
            <a:lvl1pPr marL="0" indent="0" algn="l">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a:lstStyle>
            <a:lvl1pPr marL="0" indent="0" algn="l">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a:lstStyle>
            <a:lvl1pPr marL="0" indent="0" algn="l">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a:lstStyle>
            <a:lvl1pPr marL="0" indent="0" algn="l">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a:lstStyle>
            <a:lvl1pPr marL="0" indent="0" algn="l">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a:lstStyle>
            <a:lvl1pPr marL="0" indent="0" algn="l">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a:lstStyle>
            <a:lvl1pPr marL="0" indent="0">
              <a:buNone/>
              <a:defRPr/>
            </a:lvl1pPr>
          </a:lstStyle>
          <a:p>
            <a:r>
              <a:rPr lang="en-US" noProof="0"/>
              <a:t>Click icon to add picture</a:t>
            </a:r>
            <a:endParaRPr lang="en-US" noProof="0" dirty="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a:lstStyle>
            <a:lvl1pPr marL="0" indent="0">
              <a:buNone/>
              <a:defRPr/>
            </a:lvl1pPr>
          </a:lstStyle>
          <a:p>
            <a:r>
              <a:rPr lang="en-US" noProof="0"/>
              <a:t>Click icon to add picture</a:t>
            </a:r>
            <a:endParaRPr lang="en-US" noProof="0" dirty="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a:lstStyle>
            <a:lvl1pPr marL="0" indent="0">
              <a:buNone/>
              <a:defRPr/>
            </a:lvl1pPr>
          </a:lstStyle>
          <a:p>
            <a:r>
              <a:rPr lang="en-US" noProof="0"/>
              <a:t>Click icon to add picture</a:t>
            </a:r>
            <a:endParaRPr lang="en-US" noProof="0" dirty="0"/>
          </a:p>
        </p:txBody>
      </p:sp>
      <p:cxnSp>
        <p:nvCxnSpPr>
          <p:cNvPr id="36" name="Straight Connector 35" descr="First divider line on slide">
            <a:extLst>
              <a:ext uri="{FF2B5EF4-FFF2-40B4-BE49-F238E27FC236}">
                <a16:creationId xmlns:a16="http://schemas.microsoft.com/office/drawing/2014/main" id="{6DFB56AF-75D4-4B38-B5A6-12AC8AD163EA}"/>
              </a:ext>
              <a:ext uri="{C183D7F6-B498-43B3-948B-1728B52AA6E4}">
                <adec:decorative xmlns:adec="http://schemas.microsoft.com/office/drawing/2017/decorative" val="1"/>
              </a:ext>
            </a:extLst>
          </p:cNvPr>
          <p:cNvCxnSpPr>
            <a:cxnSpLocks/>
          </p:cNvCxnSpPr>
          <p:nvPr userDrawn="1"/>
        </p:nvCxnSpPr>
        <p:spPr>
          <a:xfrm flipH="1">
            <a:off x="8768283"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Second divider line on slide">
            <a:extLst>
              <a:ext uri="{FF2B5EF4-FFF2-40B4-BE49-F238E27FC236}">
                <a16:creationId xmlns:a16="http://schemas.microsoft.com/office/drawing/2014/main" id="{571A0042-84F7-4FAD-9DB9-A5B53E5F0AA3}"/>
              </a:ext>
              <a:ext uri="{C183D7F6-B498-43B3-948B-1728B52AA6E4}">
                <adec:decorative xmlns:adec="http://schemas.microsoft.com/office/drawing/2017/decorative" val="1"/>
              </a:ext>
            </a:extLst>
          </p:cNvPr>
          <p:cNvCxnSpPr>
            <a:cxnSpLocks/>
          </p:cNvCxnSpPr>
          <p:nvPr userDrawn="1"/>
        </p:nvCxnSpPr>
        <p:spPr>
          <a:xfrm flipH="1">
            <a:off x="8768283"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a:lstStyle>
            <a:lvl1pPr marL="0" indent="0" algn="ctr">
              <a:buNone/>
              <a:defRPr sz="1600"/>
            </a:lvl1pPr>
          </a:lstStyle>
          <a:p>
            <a:pPr lvl="0"/>
            <a:r>
              <a:rPr lang="en-US"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a:lstStyle>
            <a:lvl1pPr marL="0" indent="0" algn="ctr">
              <a:buNone/>
              <a:defRPr b="1">
                <a:latin typeface="+mj-lt"/>
              </a:defRPr>
            </a:lvl1pPr>
          </a:lstStyle>
          <a:p>
            <a:pPr lvl="0"/>
            <a:r>
              <a:rPr lang="en-US"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a:lstStyle>
            <a:lvl1pPr marL="0" indent="0">
              <a:buNone/>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a:lstStyle>
            <a:lvl1pPr marL="0" indent="0">
              <a:buNone/>
              <a:defRPr/>
            </a:lvl1pPr>
          </a:lstStyle>
          <a:p>
            <a:r>
              <a:rPr lang="en-US" noProof="0"/>
              <a:t>Click icon to add picture</a:t>
            </a:r>
            <a:endParaRPr lang="en-US" noProof="0" dirty="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a:lstStyle>
            <a:lvl1pPr marL="0" indent="0">
              <a:buNone/>
              <a:defRPr/>
            </a:lvl1pPr>
          </a:lstStyle>
          <a:p>
            <a:r>
              <a:rPr lang="en-US" noProof="0"/>
              <a:t>Click icon to add picture</a:t>
            </a:r>
            <a:endParaRPr lang="en-US" noProof="0" dirty="0"/>
          </a:p>
        </p:txBody>
      </p:sp>
      <p:cxnSp>
        <p:nvCxnSpPr>
          <p:cNvPr id="23" name="Straight Connector 22" descr="First divider line on slide">
            <a:extLst>
              <a:ext uri="{FF2B5EF4-FFF2-40B4-BE49-F238E27FC236}">
                <a16:creationId xmlns:a16="http://schemas.microsoft.com/office/drawing/2014/main" id="{6662760C-CBD5-4072-A5AC-2AC3DFF4187B}"/>
              </a:ext>
              <a:ext uri="{C183D7F6-B498-43B3-948B-1728B52AA6E4}">
                <adec:decorative xmlns:adec="http://schemas.microsoft.com/office/drawing/2017/decorative" val="1"/>
              </a:ext>
            </a:extLst>
          </p:cNvPr>
          <p:cNvCxnSpPr>
            <a:cxnSpLocks/>
          </p:cNvCxnSpPr>
          <p:nvPr userDrawn="1"/>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1E0F6676-ECF9-4320-A187-9C308A86D973}"/>
              </a:ext>
              <a:ext uri="{C183D7F6-B498-43B3-948B-1728B52AA6E4}">
                <adec:decorative xmlns:adec="http://schemas.microsoft.com/office/drawing/2017/decorative" val="1"/>
              </a:ext>
            </a:extLst>
          </p:cNvPr>
          <p:cNvCxnSpPr>
            <a:cxnSpLocks/>
          </p:cNvCxnSpPr>
          <p:nvPr userDrawn="1"/>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a:r>
              <a:rPr lang="en-US"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a:r>
              <a:rPr lang="en-US"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anchor="ctr"/>
          <a:lstStyle>
            <a:lvl1pPr marL="0" indent="0" algn="ctr">
              <a:buNone/>
              <a:defRPr sz="8000" b="1" i="0">
                <a:latin typeface="+mj-lt"/>
              </a:defRPr>
            </a:lvl1pPr>
          </a:lstStyle>
          <a:p>
            <a:pPr lvl="0"/>
            <a:r>
              <a:rPr lang="en-US"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a:r>
              <a:rPr lang="en-US"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Description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spTree>
    <p:extLst>
      <p:ext uri="{BB962C8B-B14F-4D97-AF65-F5344CB8AC3E}">
        <p14:creationId xmlns:p14="http://schemas.microsoft.com/office/powerpoint/2010/main" val="1639848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cxnSp>
        <p:nvCxnSpPr>
          <p:cNvPr id="28" name="Straight Connector 27" descr="First divder line on slide">
            <a:extLst>
              <a:ext uri="{FF2B5EF4-FFF2-40B4-BE49-F238E27FC236}">
                <a16:creationId xmlns:a16="http://schemas.microsoft.com/office/drawing/2014/main" id="{CA251B6D-7A6C-4D1C-9EA2-6FB7576DB884}"/>
              </a:ext>
              <a:ext uri="{C183D7F6-B498-43B3-948B-1728B52AA6E4}">
                <adec:decorative xmlns:adec="http://schemas.microsoft.com/office/drawing/2017/decorative" val="1"/>
              </a:ext>
            </a:extLst>
          </p:cNvPr>
          <p:cNvCxnSpPr>
            <a:cxnSpLocks/>
          </p:cNvCxnSpPr>
          <p:nvPr userDrawn="1"/>
        </p:nvCxnSpPr>
        <p:spPr>
          <a:xfrm>
            <a:off x="2285956"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descr="Second divder line on slide">
            <a:extLst>
              <a:ext uri="{FF2B5EF4-FFF2-40B4-BE49-F238E27FC236}">
                <a16:creationId xmlns:a16="http://schemas.microsoft.com/office/drawing/2014/main" id="{85886762-068D-483A-B5DB-17701376B6C9}"/>
              </a:ext>
              <a:ext uri="{C183D7F6-B498-43B3-948B-1728B52AA6E4}">
                <adec:decorative xmlns:adec="http://schemas.microsoft.com/office/drawing/2017/decorative" val="1"/>
              </a:ext>
            </a:extLst>
          </p:cNvPr>
          <p:cNvCxnSpPr>
            <a:cxnSpLocks/>
          </p:cNvCxnSpPr>
          <p:nvPr userDrawn="1"/>
        </p:nvCxnSpPr>
        <p:spPr>
          <a:xfrm>
            <a:off x="4194268"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Third divder line on slide">
            <a:extLst>
              <a:ext uri="{FF2B5EF4-FFF2-40B4-BE49-F238E27FC236}">
                <a16:creationId xmlns:a16="http://schemas.microsoft.com/office/drawing/2014/main" id="{42D88698-9E20-42D0-B1E7-638ABA8AA9D4}"/>
              </a:ext>
              <a:ext uri="{C183D7F6-B498-43B3-948B-1728B52AA6E4}">
                <adec:decorative xmlns:adec="http://schemas.microsoft.com/office/drawing/2017/decorative" val="1"/>
              </a:ext>
            </a:extLst>
          </p:cNvPr>
          <p:cNvCxnSpPr>
            <a:cxnSpLocks/>
          </p:cNvCxnSpPr>
          <p:nvPr userDrawn="1"/>
        </p:nvCxnSpPr>
        <p:spPr>
          <a:xfrm>
            <a:off x="6102580"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descr="Fourth divder line on slide">
            <a:extLst>
              <a:ext uri="{FF2B5EF4-FFF2-40B4-BE49-F238E27FC236}">
                <a16:creationId xmlns:a16="http://schemas.microsoft.com/office/drawing/2014/main" id="{11540BBA-4645-443F-A379-4C6A8F0969CF}"/>
              </a:ext>
              <a:ext uri="{C183D7F6-B498-43B3-948B-1728B52AA6E4}">
                <adec:decorative xmlns:adec="http://schemas.microsoft.com/office/drawing/2017/decorative" val="1"/>
              </a:ext>
            </a:extLst>
          </p:cNvPr>
          <p:cNvCxnSpPr>
            <a:cxnSpLocks/>
          </p:cNvCxnSpPr>
          <p:nvPr userDrawn="1"/>
        </p:nvCxnSpPr>
        <p:spPr>
          <a:xfrm>
            <a:off x="8010892"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descr="Fifth divder line on slide">
            <a:extLst>
              <a:ext uri="{FF2B5EF4-FFF2-40B4-BE49-F238E27FC236}">
                <a16:creationId xmlns:a16="http://schemas.microsoft.com/office/drawing/2014/main" id="{91920D82-94FF-45BE-B8F9-9DAB9487403D}"/>
              </a:ext>
              <a:ext uri="{C183D7F6-B498-43B3-948B-1728B52AA6E4}">
                <adec:decorative xmlns:adec="http://schemas.microsoft.com/office/drawing/2017/decorative" val="1"/>
              </a:ext>
            </a:extLst>
          </p:cNvPr>
          <p:cNvCxnSpPr>
            <a:cxnSpLocks/>
          </p:cNvCxnSpPr>
          <p:nvPr userDrawn="1"/>
        </p:nvCxnSpPr>
        <p:spPr>
          <a:xfrm>
            <a:off x="9919204"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0139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6948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00084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1209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14992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4748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a:lstStyle>
            <a:lvl1pPr marL="0" indent="0" algn="ctr">
              <a:buNone/>
              <a:defRPr sz="1600"/>
            </a:lvl1pPr>
          </a:lstStyle>
          <a:p>
            <a:pPr lvl="0"/>
            <a:r>
              <a:rPr lang="en-US"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a:lstStyle>
            <a:lvl1pPr marL="0" indent="0" algn="ctr">
              <a:buNone/>
              <a:defRPr b="1">
                <a:latin typeface="+mj-lt"/>
              </a:defRPr>
            </a:lvl1pPr>
          </a:lstStyle>
          <a:p>
            <a:pPr lvl="0"/>
            <a:r>
              <a:rPr lang="en-US"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a:lstStyle>
            <a:lvl1pPr marL="0" indent="0" algn="ctr">
              <a:buNone/>
              <a:defRPr b="1">
                <a:latin typeface="+mj-lt"/>
              </a:defRPr>
            </a:lvl1pPr>
          </a:lstStyle>
          <a:p>
            <a:pPr lvl="0"/>
            <a:r>
              <a:rPr lang="en-US"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a:lstStyle>
            <a:lvl1pPr marL="0" indent="0" algn="ctr">
              <a:buNone/>
              <a:defRPr sz="1600"/>
            </a:lvl1pPr>
          </a:lstStyle>
          <a:p>
            <a:pPr lvl="0"/>
            <a:r>
              <a:rPr lang="en-US" noProof="0"/>
              <a:t>Bullet Description</a:t>
            </a:r>
          </a:p>
        </p:txBody>
      </p:sp>
      <p:sp>
        <p:nvSpPr>
          <p:cNvPr id="4" name="Picture Placeholder 3">
            <a:extLst>
              <a:ext uri="{FF2B5EF4-FFF2-40B4-BE49-F238E27FC236}">
                <a16:creationId xmlns:a16="http://schemas.microsoft.com/office/drawing/2014/main" id="{B0B1F8F6-73A5-F142-8A28-094DA998B5F5}"/>
              </a:ext>
            </a:extLst>
          </p:cNvPr>
          <p:cNvSpPr>
            <a:spLocks noGrp="1"/>
          </p:cNvSpPr>
          <p:nvPr>
            <p:ph type="pic" sz="quarter" idx="27"/>
          </p:nvPr>
        </p:nvSpPr>
        <p:spPr>
          <a:xfrm>
            <a:off x="1086454" y="2358091"/>
            <a:ext cx="854075" cy="854075"/>
          </a:xfrm>
        </p:spPr>
        <p:txBody>
          <a:bodyPr/>
          <a:lstStyle>
            <a:lvl1pPr marL="0" indent="0">
              <a:buNone/>
              <a:defRPr/>
            </a:lvl1pPr>
          </a:lstStyle>
          <a:p>
            <a:r>
              <a:rPr lang="en-US" noProof="0"/>
              <a:t>Click icon to add picture</a:t>
            </a:r>
            <a:endParaRPr lang="en-US" noProof="0" dirty="0"/>
          </a:p>
        </p:txBody>
      </p:sp>
      <p:sp>
        <p:nvSpPr>
          <p:cNvPr id="32" name="Picture Placeholder 3">
            <a:extLst>
              <a:ext uri="{FF2B5EF4-FFF2-40B4-BE49-F238E27FC236}">
                <a16:creationId xmlns:a16="http://schemas.microsoft.com/office/drawing/2014/main" id="{F78A887E-89A6-244C-8AA4-484FE5358768}"/>
              </a:ext>
            </a:extLst>
          </p:cNvPr>
          <p:cNvSpPr>
            <a:spLocks noGrp="1"/>
          </p:cNvSpPr>
          <p:nvPr>
            <p:ph type="pic" sz="quarter" idx="28"/>
          </p:nvPr>
        </p:nvSpPr>
        <p:spPr>
          <a:xfrm>
            <a:off x="3380176" y="2358091"/>
            <a:ext cx="854075" cy="854075"/>
          </a:xfrm>
        </p:spPr>
        <p:txBody>
          <a:bodyPr/>
          <a:lstStyle>
            <a:lvl1pPr marL="0" indent="0">
              <a:buNone/>
              <a:defRPr/>
            </a:lvl1pPr>
          </a:lstStyle>
          <a:p>
            <a:r>
              <a:rPr lang="en-US" noProof="0"/>
              <a:t>Click icon to add picture</a:t>
            </a:r>
            <a:endParaRPr lang="en-US" noProof="0" dirty="0"/>
          </a:p>
        </p:txBody>
      </p:sp>
      <p:sp>
        <p:nvSpPr>
          <p:cNvPr id="33" name="Picture Placeholder 3">
            <a:extLst>
              <a:ext uri="{FF2B5EF4-FFF2-40B4-BE49-F238E27FC236}">
                <a16:creationId xmlns:a16="http://schemas.microsoft.com/office/drawing/2014/main" id="{52B18661-99A8-214A-A089-09F11F1EB5C4}"/>
              </a:ext>
            </a:extLst>
          </p:cNvPr>
          <p:cNvSpPr>
            <a:spLocks noGrp="1"/>
          </p:cNvSpPr>
          <p:nvPr>
            <p:ph type="pic" sz="quarter" idx="29"/>
          </p:nvPr>
        </p:nvSpPr>
        <p:spPr>
          <a:xfrm>
            <a:off x="5673898" y="2358091"/>
            <a:ext cx="854075" cy="854075"/>
          </a:xfrm>
        </p:spPr>
        <p:txBody>
          <a:bodyPr/>
          <a:lstStyle>
            <a:lvl1pPr marL="0" indent="0">
              <a:buNone/>
              <a:defRPr/>
            </a:lvl1pPr>
          </a:lstStyle>
          <a:p>
            <a:r>
              <a:rPr lang="en-US" noProof="0"/>
              <a:t>Click icon to add picture</a:t>
            </a:r>
            <a:endParaRPr lang="en-US" noProof="0" dirty="0"/>
          </a:p>
        </p:txBody>
      </p:sp>
      <p:sp>
        <p:nvSpPr>
          <p:cNvPr id="34" name="Picture Placeholder 3">
            <a:extLst>
              <a:ext uri="{FF2B5EF4-FFF2-40B4-BE49-F238E27FC236}">
                <a16:creationId xmlns:a16="http://schemas.microsoft.com/office/drawing/2014/main" id="{69D5F0B5-DE10-D646-9244-6B4289E7793E}"/>
              </a:ext>
            </a:extLst>
          </p:cNvPr>
          <p:cNvSpPr>
            <a:spLocks noGrp="1"/>
          </p:cNvSpPr>
          <p:nvPr>
            <p:ph type="pic" sz="quarter" idx="30"/>
          </p:nvPr>
        </p:nvSpPr>
        <p:spPr>
          <a:xfrm>
            <a:off x="7967620" y="2358091"/>
            <a:ext cx="854075" cy="854075"/>
          </a:xfrm>
        </p:spPr>
        <p:txBody>
          <a:bodyPr/>
          <a:lstStyle>
            <a:lvl1pPr marL="0" indent="0">
              <a:buNone/>
              <a:defRPr/>
            </a:lvl1pPr>
          </a:lstStyle>
          <a:p>
            <a:r>
              <a:rPr lang="en-US" noProof="0"/>
              <a:t>Click icon to add picture</a:t>
            </a:r>
            <a:endParaRPr lang="en-US" noProof="0" dirty="0"/>
          </a:p>
        </p:txBody>
      </p:sp>
      <p:sp>
        <p:nvSpPr>
          <p:cNvPr id="35" name="Picture Placeholder 3">
            <a:extLst>
              <a:ext uri="{FF2B5EF4-FFF2-40B4-BE49-F238E27FC236}">
                <a16:creationId xmlns:a16="http://schemas.microsoft.com/office/drawing/2014/main" id="{72B87CCD-6D17-844B-87EF-F8BC69D79B06}"/>
              </a:ext>
            </a:extLst>
          </p:cNvPr>
          <p:cNvSpPr>
            <a:spLocks noGrp="1"/>
          </p:cNvSpPr>
          <p:nvPr>
            <p:ph type="pic" sz="quarter" idx="31"/>
          </p:nvPr>
        </p:nvSpPr>
        <p:spPr>
          <a:xfrm>
            <a:off x="10261341" y="2358091"/>
            <a:ext cx="854075" cy="854075"/>
          </a:xfrm>
        </p:spPr>
        <p:txBody>
          <a:bodyPr/>
          <a:lstStyle>
            <a:lvl1pPr marL="0" indent="0">
              <a:buNone/>
              <a:defRPr/>
            </a:lvl1pPr>
          </a:lstStyle>
          <a:p>
            <a:r>
              <a:rPr lang="en-US" noProof="0"/>
              <a:t>Click icon to add picture</a:t>
            </a:r>
            <a:endParaRPr lang="en-US" noProof="0" dirty="0"/>
          </a:p>
        </p:txBody>
      </p:sp>
      <p:cxnSp>
        <p:nvCxnSpPr>
          <p:cNvPr id="25" name="Straight Connector 24">
            <a:extLst>
              <a:ext uri="{FF2B5EF4-FFF2-40B4-BE49-F238E27FC236}">
                <a16:creationId xmlns:a16="http://schemas.microsoft.com/office/drawing/2014/main" id="{EC221C1A-E955-4A4A-B47B-0028C57F6940}"/>
              </a:ext>
              <a:ext uri="{C183D7F6-B498-43B3-948B-1728B52AA6E4}">
                <adec:decorative xmlns:adec="http://schemas.microsoft.com/office/drawing/2017/decorative" val="1"/>
              </a:ext>
            </a:extLst>
          </p:cNvPr>
          <p:cNvCxnSpPr>
            <a:cxnSpLocks/>
          </p:cNvCxnSpPr>
          <p:nvPr userDrawn="1"/>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9F2F69-8DE5-40C8-9500-23B5BF43202A}"/>
              </a:ext>
              <a:ext uri="{C183D7F6-B498-43B3-948B-1728B52AA6E4}">
                <adec:decorative xmlns:adec="http://schemas.microsoft.com/office/drawing/2017/decorative" val="1"/>
              </a:ext>
            </a:extLst>
          </p:cNvPr>
          <p:cNvCxnSpPr>
            <a:cxnSpLocks/>
          </p:cNvCxnSpPr>
          <p:nvPr userDrawn="1"/>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6195C-F685-42C9-980B-24974E65EA89}"/>
              </a:ext>
              <a:ext uri="{C183D7F6-B498-43B3-948B-1728B52AA6E4}">
                <adec:decorative xmlns:adec="http://schemas.microsoft.com/office/drawing/2017/decorative" val="1"/>
              </a:ext>
            </a:extLst>
          </p:cNvPr>
          <p:cNvCxnSpPr>
            <a:cxnSpLocks/>
          </p:cNvCxnSpPr>
          <p:nvPr userDrawn="1"/>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5A3995-4F01-4D2E-A636-9AC8AF29B733}"/>
              </a:ext>
              <a:ext uri="{C183D7F6-B498-43B3-948B-1728B52AA6E4}">
                <adec:decorative xmlns:adec="http://schemas.microsoft.com/office/drawing/2017/decorative" val="1"/>
              </a:ext>
            </a:extLst>
          </p:cNvPr>
          <p:cNvCxnSpPr>
            <a:cxnSpLocks/>
          </p:cNvCxnSpPr>
          <p:nvPr userDrawn="1"/>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a:lstStyle>
            <a:lvl1pPr marL="0" indent="0">
              <a:buNone/>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a:lstStyle>
            <a:lvl1pPr marL="0" indent="0">
              <a:buNone/>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a:lstStyle>
            <a:lvl1pPr marL="0" indent="0">
              <a:buNone/>
              <a:defRPr/>
            </a:lvl1pPr>
          </a:lstStyle>
          <a:p>
            <a:r>
              <a:rPr lang="en-US" noProof="0"/>
              <a:t>Click icon to add picture</a:t>
            </a:r>
            <a:endParaRPr lang="en-US"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a:lstStyle>
            <a:lvl1pPr marL="0" indent="0" algn="ctr">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cxnSp>
        <p:nvCxnSpPr>
          <p:cNvPr id="23" name="Straight Connector 22" descr="First divider line on slide">
            <a:extLst>
              <a:ext uri="{FF2B5EF4-FFF2-40B4-BE49-F238E27FC236}">
                <a16:creationId xmlns:a16="http://schemas.microsoft.com/office/drawing/2014/main" id="{75A2F210-E29E-4509-86FF-5A92281F691D}"/>
              </a:ext>
              <a:ext uri="{C183D7F6-B498-43B3-948B-1728B52AA6E4}">
                <adec:decorative xmlns:adec="http://schemas.microsoft.com/office/drawing/2017/decorative" val="1"/>
              </a:ext>
            </a:extLst>
          </p:cNvPr>
          <p:cNvCxnSpPr>
            <a:cxnSpLocks/>
          </p:cNvCxnSpPr>
          <p:nvPr userDrawn="1"/>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CF080BFA-0CFA-4DFF-8658-916C22E7C2DE}"/>
              </a:ext>
              <a:ext uri="{C183D7F6-B498-43B3-948B-1728B52AA6E4}">
                <adec:decorative xmlns:adec="http://schemas.microsoft.com/office/drawing/2017/decorative" val="1"/>
              </a:ext>
            </a:extLst>
          </p:cNvPr>
          <p:cNvCxnSpPr>
            <a:cxnSpLocks/>
          </p:cNvCxnSpPr>
          <p:nvPr userDrawn="1"/>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a:r>
              <a:rPr lang="en-US" sz="1200" noProof="0" dirty="0">
                <a:solidFill>
                  <a:schemeClr val="tx2"/>
                </a:solidFill>
                <a:latin typeface="+mj-lt"/>
              </a:rPr>
              <a:t>Your Logo or Name Here</a:t>
            </a:r>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50" r:id="rId4"/>
    <p:sldLayoutId id="2147483688"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87" r:id="rId14"/>
    <p:sldLayoutId id="2147483672" r:id="rId15"/>
    <p:sldLayoutId id="2147483673" r:id="rId16"/>
    <p:sldLayoutId id="2147483674" r:id="rId17"/>
    <p:sldLayoutId id="2147483677" r:id="rId18"/>
    <p:sldLayoutId id="2147483654" r:id="rId19"/>
    <p:sldLayoutId id="2147483660" r:id="rId20"/>
    <p:sldLayoutId id="2147483661" r:id="rId21"/>
    <p:sldLayoutId id="2147483682" r:id="rId22"/>
    <p:sldLayoutId id="2147483683" r:id="rId23"/>
    <p:sldLayoutId id="2147483684" r:id="rId24"/>
    <p:sldLayoutId id="2147483685" r:id="rId25"/>
    <p:sldLayoutId id="2147483686" r:id="rId26"/>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ayload.cargocollective.com/1/9/318299/13997101/Covered-Monument-Colombus-Clouds_670.jpg"/>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8227" b="82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641432" y="2604655"/>
            <a:ext cx="5301186" cy="3964208"/>
          </a:xfrm>
        </p:spPr>
        <p:txBody>
          <a:bodyPr/>
          <a:lstStyle/>
          <a:p>
            <a:pPr algn="ctr"/>
            <a:r>
              <a:rPr lang="en-US" u="sng" dirty="0"/>
              <a:t>Seeds of Resistance: Caribbean Resistance Through Time</a:t>
            </a:r>
          </a:p>
        </p:txBody>
      </p:sp>
    </p:spTree>
    <p:extLst>
      <p:ext uri="{BB962C8B-B14F-4D97-AF65-F5344CB8AC3E}">
        <p14:creationId xmlns:p14="http://schemas.microsoft.com/office/powerpoint/2010/main" val="367954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scp-nyc.org/wp-content/uploads/2020/09/5-1.jpg"/>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142" t="-214" r="48958" b="214"/>
          <a:stretch/>
        </p:blipFill>
        <p:spPr bwMode="auto">
          <a:xfrm>
            <a:off x="86715" y="86714"/>
            <a:ext cx="5728298" cy="66845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096000" y="86714"/>
            <a:ext cx="5943600" cy="6684572"/>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dirty="0">
                <a:latin typeface="Baskerville Old Face" panose="02020602080505020303" pitchFamily="18" charset="0"/>
              </a:rPr>
              <a:t>“Plants of Resistance”</a:t>
            </a:r>
          </a:p>
          <a:p>
            <a:pPr marL="457200" indent="-457200" algn="l">
              <a:buFont typeface="Arial" panose="020B0604020202020204" pitchFamily="34" charset="0"/>
              <a:buChar char="•"/>
            </a:pPr>
            <a:r>
              <a:rPr lang="en-US" sz="3200" dirty="0"/>
              <a:t>Minaya created original tropical prints with allegorical designs </a:t>
            </a:r>
            <a:r>
              <a:rPr lang="en-US" sz="3200" b="1" u="sng" dirty="0"/>
              <a:t>symbolizing untold narratives of colonization.</a:t>
            </a:r>
          </a:p>
          <a:p>
            <a:pPr algn="l"/>
            <a:endParaRPr lang="en-US" sz="3200" b="1" u="sng" dirty="0"/>
          </a:p>
          <a:p>
            <a:pPr marL="457200" indent="-457200" algn="l">
              <a:buFont typeface="Arial" panose="020B0604020202020204" pitchFamily="34" charset="0"/>
              <a:buChar char="•"/>
            </a:pPr>
            <a:r>
              <a:rPr lang="en-US" sz="3200" b="1" dirty="0"/>
              <a:t>What is colonization? Can you give examples? </a:t>
            </a:r>
          </a:p>
          <a:p>
            <a:pPr algn="l"/>
            <a:endParaRPr lang="en-US" sz="3200" b="1" dirty="0"/>
          </a:p>
          <a:p>
            <a:pPr marL="457200" indent="-457200" algn="l">
              <a:buFont typeface="Arial" panose="020B0604020202020204" pitchFamily="34" charset="0"/>
              <a:buChar char="•"/>
            </a:pPr>
            <a:r>
              <a:rPr lang="en-US" sz="3200" b="1" dirty="0"/>
              <a:t>What are “untold narratives”? Why are they important to learn about? </a:t>
            </a:r>
          </a:p>
          <a:p>
            <a:pPr marL="457200" indent="-457200" algn="l">
              <a:lnSpc>
                <a:spcPct val="100000"/>
              </a:lnSpc>
              <a:buFont typeface="Arial" panose="020B0604020202020204" pitchFamily="34" charset="0"/>
              <a:buChar char="•"/>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30090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scp-nyc.org/wp-content/uploads/2020/09/5-1.jpg"/>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42" t="-214" r="48958" b="214"/>
          <a:stretch/>
        </p:blipFill>
        <p:spPr bwMode="auto">
          <a:xfrm>
            <a:off x="86715" y="86714"/>
            <a:ext cx="5728298" cy="66845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096000" y="86714"/>
            <a:ext cx="5943600" cy="6684572"/>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dirty="0">
                <a:latin typeface="Baskerville Old Face" panose="02020602080505020303" pitchFamily="18" charset="0"/>
              </a:rPr>
              <a:t>“Plants of Resistance”</a:t>
            </a:r>
          </a:p>
          <a:p>
            <a:pPr algn="l">
              <a:lnSpc>
                <a:spcPct val="100000"/>
              </a:lnSpc>
            </a:pPr>
            <a:r>
              <a:rPr lang="en-US" sz="3200" dirty="0"/>
              <a:t>For the Columbus statue…</a:t>
            </a:r>
          </a:p>
          <a:p>
            <a:pPr algn="l">
              <a:lnSpc>
                <a:spcPct val="100000"/>
              </a:lnSpc>
            </a:pPr>
            <a:r>
              <a:rPr lang="en-US" sz="3200" dirty="0"/>
              <a:t>“I was looking at plants used in</a:t>
            </a:r>
            <a:r>
              <a:rPr lang="en-US" sz="3200" b="1" u="sng" dirty="0"/>
              <a:t> </a:t>
            </a:r>
            <a:r>
              <a:rPr lang="en-US" sz="3200" u="sng" dirty="0"/>
              <a:t>Native American and Black traditions as metaphors of </a:t>
            </a:r>
            <a:r>
              <a:rPr lang="en-US" sz="3200" b="1" i="1" u="sng" dirty="0"/>
              <a:t>resistance</a:t>
            </a:r>
            <a:r>
              <a:rPr lang="en-US" sz="3200" dirty="0"/>
              <a:t>, plants with a poison-healing or poison-defense duality, and traditions of purging, </a:t>
            </a:r>
            <a:r>
              <a:rPr lang="en-US" sz="3200" i="1" dirty="0" err="1"/>
              <a:t>despojo</a:t>
            </a:r>
            <a:r>
              <a:rPr lang="en-US" sz="3200" dirty="0"/>
              <a:t>, cleansing, casting evil spirits away or protection.“ </a:t>
            </a:r>
          </a:p>
          <a:p>
            <a:pPr>
              <a:lnSpc>
                <a:spcPct val="100000"/>
              </a:lnSpc>
            </a:pPr>
            <a:r>
              <a:rPr lang="en-US" sz="3200" dirty="0"/>
              <a:t>- </a:t>
            </a:r>
            <a:r>
              <a:rPr lang="en-US" sz="3200" dirty="0" err="1"/>
              <a:t>Joiri</a:t>
            </a:r>
            <a:r>
              <a:rPr lang="en-US" sz="3200" dirty="0"/>
              <a:t> </a:t>
            </a:r>
            <a:r>
              <a:rPr lang="en-US" sz="3200" dirty="0" err="1"/>
              <a:t>Minaya</a:t>
            </a:r>
            <a:endParaRPr lang="en-US" sz="3200" dirty="0"/>
          </a:p>
          <a:p>
            <a:pPr marL="457200" indent="-457200" algn="l">
              <a:lnSpc>
                <a:spcPct val="100000"/>
              </a:lnSpc>
              <a:buFont typeface="Arial" panose="020B0604020202020204" pitchFamily="34" charset="0"/>
              <a:buChar char="•"/>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20333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 name="Picture 2" descr="https://payload.cargocollective.com/1/9/318299/13997101/Manchineel-Swatch-Screenshot_670.png"/>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4913" r="49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Subtitle 6"/>
          <p:cNvSpPr>
            <a:spLocks noGrp="1"/>
          </p:cNvSpPr>
          <p:nvPr>
            <p:ph type="subTitle" idx="1"/>
          </p:nvPr>
        </p:nvSpPr>
        <p:spPr>
          <a:xfrm>
            <a:off x="6095999" y="212884"/>
            <a:ext cx="6009287" cy="6432231"/>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dirty="0">
                <a:latin typeface="Baskerville Old Face" panose="02020602080505020303" pitchFamily="18" charset="0"/>
              </a:rPr>
              <a:t>“Plants of Resistance”</a:t>
            </a:r>
          </a:p>
          <a:p>
            <a:pPr algn="l">
              <a:lnSpc>
                <a:spcPct val="100000"/>
              </a:lnSpc>
            </a:pPr>
            <a:r>
              <a:rPr lang="en-US" sz="3200" dirty="0"/>
              <a:t>For the Ponce de León monument… </a:t>
            </a:r>
          </a:p>
          <a:p>
            <a:pPr marL="457200" indent="-457200" algn="l">
              <a:buFont typeface="Arial" panose="020B0604020202020204" pitchFamily="34" charset="0"/>
              <a:buChar char="•"/>
            </a:pPr>
            <a:r>
              <a:rPr lang="en-US" sz="2900" b="1" dirty="0"/>
              <a:t>Manchineel tree:</a:t>
            </a:r>
            <a:r>
              <a:rPr lang="en-US" sz="2900" dirty="0"/>
              <a:t> most dangerous in the world</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b="1" u="sng" dirty="0"/>
          </a:p>
          <a:p>
            <a:pPr marL="457200" indent="-457200" algn="l">
              <a:buFont typeface="Arial" panose="020B0604020202020204" pitchFamily="34" charset="0"/>
              <a:buChar char="•"/>
            </a:pPr>
            <a:endParaRPr lang="en-US" sz="2800" b="1" u="sng" dirty="0"/>
          </a:p>
          <a:p>
            <a:pPr marL="457200" indent="-457200" algn="l">
              <a:buFont typeface="Arial" panose="020B0604020202020204" pitchFamily="34" charset="0"/>
              <a:buChar char="•"/>
            </a:pPr>
            <a:endParaRPr lang="en-US" sz="2900" b="1" dirty="0"/>
          </a:p>
          <a:p>
            <a:pPr marL="457200" indent="-457200" algn="l">
              <a:buFont typeface="Arial" panose="020B0604020202020204" pitchFamily="34" charset="0"/>
              <a:buChar char="•"/>
            </a:pPr>
            <a:r>
              <a:rPr lang="en-US" sz="2900" b="1" dirty="0"/>
              <a:t>The Calusa:</a:t>
            </a:r>
            <a:r>
              <a:rPr lang="en-US" sz="2900" dirty="0"/>
              <a:t> Native Americans living in southwest Florida who used this tree’s poison to kill Ponce de León</a:t>
            </a:r>
          </a:p>
        </p:txBody>
      </p:sp>
      <p:pic>
        <p:nvPicPr>
          <p:cNvPr id="11" name="Picture 8" descr="This Tree Is So Toxic, You Can't Even Stand Under It When It R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943" y="2914730"/>
            <a:ext cx="4763399" cy="200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0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ayload.cargocollective.com/1/9/318299/13997101/Manchineel-Swatch-Screenshot_670.png"/>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4913" r="49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382871" y="215153"/>
            <a:ext cx="5656729" cy="6556133"/>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dirty="0">
                <a:latin typeface="Baskerville Old Face" panose="02020602080505020303" pitchFamily="18" charset="0"/>
              </a:rPr>
              <a:t>“Plants of Resistance”</a:t>
            </a:r>
          </a:p>
          <a:p>
            <a:pPr algn="l">
              <a:lnSpc>
                <a:spcPct val="100000"/>
              </a:lnSpc>
            </a:pPr>
            <a:endParaRPr lang="en-US" sz="3200" dirty="0"/>
          </a:p>
          <a:p>
            <a:pPr algn="l">
              <a:lnSpc>
                <a:spcPct val="100000"/>
              </a:lnSpc>
            </a:pPr>
            <a:r>
              <a:rPr lang="en-US" sz="3200" dirty="0"/>
              <a:t>Discussion Questions:</a:t>
            </a:r>
          </a:p>
          <a:p>
            <a:pPr algn="l">
              <a:lnSpc>
                <a:spcPct val="100000"/>
              </a:lnSpc>
            </a:pPr>
            <a:endParaRPr lang="en-US" sz="3200" dirty="0"/>
          </a:p>
          <a:p>
            <a:pPr marL="457200" indent="-457200" algn="l">
              <a:buFont typeface="Arial" panose="020B0604020202020204" pitchFamily="34" charset="0"/>
              <a:buChar char="•"/>
            </a:pPr>
            <a:r>
              <a:rPr lang="en-US" sz="3200" dirty="0"/>
              <a:t>Why would Minaya use the Manchineel tree in her design for the cloak of Ponce de Leon?</a:t>
            </a:r>
          </a:p>
          <a:p>
            <a:pPr marL="457200" indent="-457200" algn="l">
              <a:buFont typeface="Arial" panose="020B0604020202020204" pitchFamily="34" charset="0"/>
              <a:buChar char="•"/>
            </a:pPr>
            <a:endParaRPr lang="en-US" sz="3200" b="1" u="sng" dirty="0"/>
          </a:p>
          <a:p>
            <a:pPr marL="457200" indent="-457200" algn="l">
              <a:buFont typeface="Arial" panose="020B0604020202020204" pitchFamily="34" charset="0"/>
              <a:buChar char="•"/>
            </a:pPr>
            <a:r>
              <a:rPr lang="en-US" sz="3200" dirty="0"/>
              <a:t>How would using these plants for a cloak be a form of resistance? </a:t>
            </a:r>
          </a:p>
          <a:p>
            <a:pPr marL="457200" indent="-457200" algn="l">
              <a:lnSpc>
                <a:spcPct val="100000"/>
              </a:lnSpc>
              <a:buFont typeface="Arial" panose="020B0604020202020204" pitchFamily="34" charset="0"/>
              <a:buChar char="•"/>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22446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wo years on: a photographic tribute to Standing Rock"/>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0032" r="20032"/>
          <a:stretch>
            <a:fillRect/>
          </a:stretch>
        </p:blipFill>
        <p:spPr bwMode="auto">
          <a:xfrm>
            <a:off x="152400" y="406427"/>
            <a:ext cx="5434454" cy="60451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5737412" y="334709"/>
            <a:ext cx="6302188" cy="6045145"/>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dirty="0">
                <a:latin typeface="Baskerville Old Face" panose="02020602080505020303" pitchFamily="18" charset="0"/>
              </a:rPr>
              <a:t>“Plants of Resistance”</a:t>
            </a:r>
          </a:p>
          <a:p>
            <a:pPr marL="457200" indent="-457200" algn="l">
              <a:lnSpc>
                <a:spcPct val="100000"/>
              </a:lnSpc>
              <a:buFont typeface="Arial" panose="020B0604020202020204" pitchFamily="34" charset="0"/>
              <a:buChar char="•"/>
            </a:pPr>
            <a:r>
              <a:rPr lang="en-US" sz="3300" dirty="0" err="1"/>
              <a:t>Minaya</a:t>
            </a:r>
            <a:r>
              <a:rPr lang="en-US" sz="3300" dirty="0"/>
              <a:t> focuses on using art to show the untold story of colonization and resistance. </a:t>
            </a:r>
          </a:p>
          <a:p>
            <a:pPr marL="457200" indent="-457200" algn="l">
              <a:lnSpc>
                <a:spcPct val="100000"/>
              </a:lnSpc>
              <a:buFont typeface="Arial" panose="020B0604020202020204" pitchFamily="34" charset="0"/>
              <a:buChar char="•"/>
            </a:pPr>
            <a:r>
              <a:rPr lang="en-US" sz="3300" dirty="0"/>
              <a:t>What is resistance? What are examples of resistance?</a:t>
            </a:r>
          </a:p>
          <a:p>
            <a:pPr marL="457200" indent="-457200" algn="l">
              <a:lnSpc>
                <a:spcPct val="100000"/>
              </a:lnSpc>
              <a:buFont typeface="Arial" panose="020B0604020202020204" pitchFamily="34" charset="0"/>
              <a:buChar char="•"/>
            </a:pPr>
            <a:r>
              <a:rPr lang="en-US" sz="3300" dirty="0"/>
              <a:t>What are ways people have resisted oppression before?</a:t>
            </a:r>
          </a:p>
          <a:p>
            <a:pPr marL="457200" indent="-457200" algn="l">
              <a:lnSpc>
                <a:spcPct val="100000"/>
              </a:lnSpc>
              <a:buFont typeface="Arial" panose="020B0604020202020204" pitchFamily="34" charset="0"/>
              <a:buChar char="•"/>
            </a:pPr>
            <a:r>
              <a:rPr lang="en-US" sz="3300" dirty="0"/>
              <a:t>What is colonization? What are examples of colonization?</a:t>
            </a:r>
          </a:p>
        </p:txBody>
      </p:sp>
    </p:spTree>
    <p:extLst>
      <p:ext uri="{BB962C8B-B14F-4D97-AF65-F5344CB8AC3E}">
        <p14:creationId xmlns:p14="http://schemas.microsoft.com/office/powerpoint/2010/main" val="56243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5086350" y="242889"/>
            <a:ext cx="7105650"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593304" y="0"/>
            <a:ext cx="5598696" cy="685800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600" b="1" dirty="0">
                <a:latin typeface="Baskerville Old Face" panose="02020602080505020303" pitchFamily="18" charset="0"/>
              </a:rPr>
              <a:t>Resistance in the Caribbean</a:t>
            </a:r>
          </a:p>
          <a:p>
            <a:pPr marL="457200" indent="-457200" algn="l">
              <a:buFont typeface="Arial" panose="020B0604020202020204" pitchFamily="34" charset="0"/>
              <a:buChar char="•"/>
            </a:pPr>
            <a:r>
              <a:rPr lang="en-US" sz="3300" dirty="0"/>
              <a:t>Caribbean: islands between North and South America where millions of people live</a:t>
            </a:r>
          </a:p>
          <a:p>
            <a:pPr marL="914400" lvl="1" indent="-457200" algn="l">
              <a:buFont typeface="Arial" panose="020B0604020202020204" pitchFamily="34" charset="0"/>
              <a:buChar char="•"/>
            </a:pPr>
            <a:r>
              <a:rPr lang="en-US" sz="3300" dirty="0"/>
              <a:t>Islands include: Haiti, Dominican Republic, Cuba, Puerto Rico, Jamaica, and many more</a:t>
            </a:r>
            <a:endParaRPr lang="en-US" sz="3300" b="1" dirty="0"/>
          </a:p>
          <a:p>
            <a:pPr marL="457200" indent="-457200" algn="l">
              <a:buFont typeface="Arial" panose="020B0604020202020204" pitchFamily="34" charset="0"/>
              <a:buChar char="•"/>
            </a:pPr>
            <a:r>
              <a:rPr lang="en-US" sz="3300" b="1" i="1" dirty="0"/>
              <a:t>What do you think of when you think of the Caribbean? </a:t>
            </a:r>
          </a:p>
          <a:p>
            <a:pPr algn="ctr"/>
            <a:endParaRPr lang="en-US" sz="3600" b="1" dirty="0">
              <a:latin typeface="Baskerville Old Face" panose="02020602080505020303" pitchFamily="18" charset="0"/>
            </a:endParaRPr>
          </a:p>
        </p:txBody>
      </p:sp>
      <p:pic>
        <p:nvPicPr>
          <p:cNvPr id="11" name="Picture 2" descr="Caribbean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61" y="926432"/>
            <a:ext cx="6485253" cy="439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5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1" name="Picture 4" descr="Barbados Island One of Best Places in Caribbean - Gets Re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276" y="2406370"/>
            <a:ext cx="5835446" cy="43649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ptember in the Caribbean: Weather and Event Guide"/>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l="22709" r="227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86350" y="242889"/>
            <a:ext cx="7105650" cy="2382324"/>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5243513" y="422910"/>
            <a:ext cx="6796087" cy="186309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200" dirty="0"/>
              <a:t>What do you think of when you think of the Caribbean? </a:t>
            </a:r>
          </a:p>
          <a:p>
            <a:pPr algn="ctr"/>
            <a:r>
              <a:rPr lang="en-US" sz="3200" dirty="0"/>
              <a:t>People usually think of this.</a:t>
            </a:r>
          </a:p>
          <a:p>
            <a:pPr algn="l"/>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48486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Map/Still:The four voyages of Christopher Columbus | Christopher columbus  voyages, Columbus voyage, Christopher columbus route"/>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815" r="248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182714" y="242889"/>
            <a:ext cx="6009285"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285741" y="151660"/>
            <a:ext cx="5803230" cy="662940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600" b="1" dirty="0">
                <a:latin typeface="Baskerville Old Face" panose="02020602080505020303" pitchFamily="18" charset="0"/>
              </a:rPr>
              <a:t>Resistance in the Caribbean</a:t>
            </a:r>
          </a:p>
          <a:p>
            <a:pPr marL="571500" indent="-571500" algn="l">
              <a:buFont typeface="Arial" panose="020B0604020202020204" pitchFamily="34" charset="0"/>
              <a:buChar char="•"/>
            </a:pPr>
            <a:r>
              <a:rPr lang="en-US" sz="3600" dirty="0"/>
              <a:t>The Caribbean is beautiful but it is also a place of </a:t>
            </a:r>
            <a:r>
              <a:rPr lang="en-US" sz="3600" u="sng" dirty="0"/>
              <a:t>colonization and resistance. </a:t>
            </a:r>
          </a:p>
          <a:p>
            <a:pPr algn="l"/>
            <a:endParaRPr lang="en-US" sz="3600" u="sng" dirty="0"/>
          </a:p>
          <a:p>
            <a:pPr marL="571500" indent="-571500" algn="l">
              <a:buFont typeface="Arial" panose="020B0604020202020204" pitchFamily="34" charset="0"/>
              <a:buChar char="•"/>
            </a:pPr>
            <a:r>
              <a:rPr lang="en-US" sz="3600" dirty="0"/>
              <a:t>Ever since Columbus sailed into the Caribbean in 1492, the Caribbean people  have been fighting colonization!</a:t>
            </a:r>
          </a:p>
          <a:p>
            <a:pPr algn="ctr"/>
            <a:endParaRPr lang="en-US" sz="3600" b="1" dirty="0">
              <a:latin typeface="Baskerville Old Face" panose="02020602080505020303" pitchFamily="18" charset="0"/>
            </a:endParaRPr>
          </a:p>
        </p:txBody>
      </p:sp>
    </p:spTree>
    <p:extLst>
      <p:ext uri="{BB962C8B-B14F-4D97-AF65-F5344CB8AC3E}">
        <p14:creationId xmlns:p14="http://schemas.microsoft.com/office/powerpoint/2010/main" val="6981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inting Mystery and Memory: Bois Caïman in Visual Art | Afrocentric art,  Caiman, Haiti"/>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14" t="21932" r="214" b="648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a:spLocks noGrp="1"/>
          </p:cNvSpPr>
          <p:nvPr>
            <p:ph type="subTitle" idx="1"/>
          </p:nvPr>
        </p:nvSpPr>
        <p:spPr>
          <a:xfrm>
            <a:off x="4237149" y="244700"/>
            <a:ext cx="7714444" cy="1764404"/>
          </a:xfrm>
        </p:spPr>
        <p:txBody>
          <a:bodyPr/>
          <a:lstStyle/>
          <a:p>
            <a:r>
              <a:rPr lang="en-US" sz="4400" b="1" dirty="0"/>
              <a:t>Resistance in the Caribbean: </a:t>
            </a:r>
          </a:p>
          <a:p>
            <a:r>
              <a:rPr lang="en-US" sz="4400" b="1" dirty="0"/>
              <a:t>RELIGION</a:t>
            </a:r>
          </a:p>
        </p:txBody>
      </p:sp>
    </p:spTree>
    <p:extLst>
      <p:ext uri="{BB962C8B-B14F-4D97-AF65-F5344CB8AC3E}">
        <p14:creationId xmlns:p14="http://schemas.microsoft.com/office/powerpoint/2010/main" val="423926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Santeria: Cowrie shells, divination | Santeria, Orisha, Santeria spells"/>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9654" r="28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095999" y="67733"/>
            <a:ext cx="6096000"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243629" y="199133"/>
            <a:ext cx="5800739" cy="6591134"/>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200" b="1" dirty="0">
                <a:latin typeface="Baskerville Old Face" panose="02020602080505020303" pitchFamily="18" charset="0"/>
              </a:rPr>
              <a:t>Resistance in the Caribbean: </a:t>
            </a:r>
            <a:r>
              <a:rPr lang="en-US" sz="3500" b="1" dirty="0">
                <a:latin typeface="Baskerville Old Face" panose="02020602080505020303" pitchFamily="18" charset="0"/>
              </a:rPr>
              <a:t>Religion</a:t>
            </a:r>
          </a:p>
          <a:p>
            <a:pPr marL="571500" indent="-571500" algn="l">
              <a:buFont typeface="Arial" panose="020B0604020202020204" pitchFamily="34" charset="0"/>
              <a:buChar char="•"/>
            </a:pPr>
            <a:r>
              <a:rPr lang="en-US" sz="3200" dirty="0"/>
              <a:t>Syncretic religions: many enslaved Africans kept practicing their traditional African religions alongside the Christian religion of the colonizers</a:t>
            </a:r>
          </a:p>
          <a:p>
            <a:pPr marL="571500" indent="-571500" algn="l">
              <a:buFont typeface="Arial" panose="020B0604020202020204" pitchFamily="34" charset="0"/>
              <a:buChar char="•"/>
            </a:pPr>
            <a:r>
              <a:rPr lang="en-US" sz="3100" dirty="0"/>
              <a:t>Examples: </a:t>
            </a:r>
            <a:r>
              <a:rPr lang="en-US" sz="3100" dirty="0" err="1"/>
              <a:t>Santería</a:t>
            </a:r>
            <a:r>
              <a:rPr lang="en-US" sz="3100" dirty="0"/>
              <a:t> (Cuba), Voodoo (Haiti), Ju-Ju (Bahamas), </a:t>
            </a:r>
            <a:r>
              <a:rPr lang="en-US" sz="3100" dirty="0" err="1"/>
              <a:t>Espiritismo</a:t>
            </a:r>
            <a:r>
              <a:rPr lang="en-US" sz="3100" dirty="0"/>
              <a:t> (Puerto Rico)… all of these are a mixture of Christian and West African religions </a:t>
            </a:r>
          </a:p>
          <a:p>
            <a:pPr algn="l"/>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92812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6" name="Picture 2" descr="https://payload.cargocollective.com/1/9/318299/13997101/Covered-Monument-Colombus-Clouds_670.jpg"/>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22" t="-71" r="40130" b="71"/>
          <a:stretch/>
        </p:blipFill>
        <p:spPr bwMode="auto">
          <a:xfrm>
            <a:off x="114423" y="30949"/>
            <a:ext cx="6009285" cy="66845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20080" y="277091"/>
            <a:ext cx="6109970" cy="6192289"/>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5849155" y="337051"/>
            <a:ext cx="6191624" cy="587502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l"/>
            <a:r>
              <a:rPr lang="en-US" sz="3200" dirty="0">
                <a:latin typeface="Baskerville Old Face" panose="02020602080505020303" pitchFamily="18" charset="0"/>
              </a:rPr>
              <a:t>    </a:t>
            </a:r>
            <a:r>
              <a:rPr lang="en-US" sz="4000" dirty="0">
                <a:latin typeface="Baskerville Old Face" panose="02020602080505020303" pitchFamily="18" charset="0"/>
              </a:rPr>
              <a:t>Think-Pair-Share</a:t>
            </a:r>
          </a:p>
          <a:p>
            <a:pPr marL="457200" indent="-457200" algn="l">
              <a:lnSpc>
                <a:spcPct val="200000"/>
              </a:lnSpc>
              <a:buFont typeface="Arial" panose="020B0604020202020204" pitchFamily="34" charset="0"/>
              <a:buChar char="•"/>
            </a:pPr>
            <a:r>
              <a:rPr lang="en-US" sz="3600" b="1" dirty="0"/>
              <a:t>What do you see?</a:t>
            </a:r>
          </a:p>
          <a:p>
            <a:pPr marL="457200" indent="-457200" algn="l">
              <a:lnSpc>
                <a:spcPct val="200000"/>
              </a:lnSpc>
              <a:buFont typeface="Arial" panose="020B0604020202020204" pitchFamily="34" charset="0"/>
              <a:buChar char="•"/>
            </a:pPr>
            <a:r>
              <a:rPr lang="en-US" sz="3600" b="1" dirty="0"/>
              <a:t>What could this be?</a:t>
            </a:r>
          </a:p>
          <a:p>
            <a:pPr marL="457200" indent="-457200" algn="l">
              <a:lnSpc>
                <a:spcPct val="200000"/>
              </a:lnSpc>
              <a:buFont typeface="Arial" panose="020B0604020202020204" pitchFamily="34" charset="0"/>
              <a:buChar char="•"/>
            </a:pPr>
            <a:r>
              <a:rPr lang="en-US" sz="3600" b="1" dirty="0"/>
              <a:t>Where could it be?</a:t>
            </a:r>
          </a:p>
        </p:txBody>
      </p:sp>
    </p:spTree>
    <p:extLst>
      <p:ext uri="{BB962C8B-B14F-4D97-AF65-F5344CB8AC3E}">
        <p14:creationId xmlns:p14="http://schemas.microsoft.com/office/powerpoint/2010/main" val="41291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Painting Mystery and Memory: Bois Caïman in Visual Art | The Black Atlantic"/>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7270" b="727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182714" y="242889"/>
            <a:ext cx="6009285"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182714" y="242889"/>
            <a:ext cx="5922572" cy="6225645"/>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600" b="1" dirty="0">
                <a:latin typeface="Baskerville Old Face" panose="02020602080505020303" pitchFamily="18" charset="0"/>
              </a:rPr>
              <a:t>Resistance in the Caribbean: Religion</a:t>
            </a:r>
          </a:p>
          <a:p>
            <a:pPr algn="l"/>
            <a:endParaRPr lang="en-US" sz="3200" dirty="0"/>
          </a:p>
          <a:p>
            <a:pPr algn="l"/>
            <a:r>
              <a:rPr lang="en-US" sz="3200" dirty="0"/>
              <a:t>Their religion was also used as a rallying cry for rebellion!</a:t>
            </a:r>
          </a:p>
          <a:p>
            <a:pPr algn="l"/>
            <a:r>
              <a:rPr lang="en-US" sz="3100" dirty="0"/>
              <a:t>Many religious leaders helped start rebellions. </a:t>
            </a:r>
          </a:p>
          <a:p>
            <a:pPr marL="1485900" lvl="2" indent="-571500" algn="l">
              <a:buFont typeface="Arial" panose="020B0604020202020204" pitchFamily="34" charset="0"/>
              <a:buChar char="•"/>
            </a:pPr>
            <a:r>
              <a:rPr lang="en-US" sz="3100" dirty="0"/>
              <a:t>Example: Bois Caiman Voodoo ceremony helped start the Haitian Revolution</a:t>
            </a:r>
          </a:p>
          <a:p>
            <a:pPr algn="l"/>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706544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5" name="Picture 8" descr="Santeria: Cowrie shells, divination | Santeria, Orisha, Santeria spells">
            <a:extLst>
              <a:ext uri="{FF2B5EF4-FFF2-40B4-BE49-F238E27FC236}">
                <a16:creationId xmlns:a16="http://schemas.microsoft.com/office/drawing/2014/main" id="{C2690F82-107F-4B3C-B415-B0FC15D95551}"/>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9654" r="286"/>
          <a:stretch/>
        </p:blipFill>
        <p:spPr bwMode="auto">
          <a:xfrm>
            <a:off x="86714" y="86714"/>
            <a:ext cx="6009285" cy="66845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5998" y="242889"/>
            <a:ext cx="6096001"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095998" y="422910"/>
            <a:ext cx="5943601" cy="6045623"/>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600" b="1" dirty="0">
                <a:latin typeface="Baskerville Old Face" panose="02020602080505020303" pitchFamily="18" charset="0"/>
              </a:rPr>
              <a:t>Resistance in the Caribbean: Religion</a:t>
            </a:r>
          </a:p>
          <a:p>
            <a:pPr marL="571500" indent="-571500" algn="l">
              <a:buFont typeface="Arial" panose="020B0604020202020204" pitchFamily="34" charset="0"/>
              <a:buChar char="•"/>
            </a:pPr>
            <a:r>
              <a:rPr lang="en-US" sz="3300" dirty="0"/>
              <a:t>Even though the religions were sometimes outlawed, enslaved Africans continued to practice their traditional religions. </a:t>
            </a:r>
          </a:p>
          <a:p>
            <a:pPr algn="l"/>
            <a:r>
              <a:rPr lang="en-US" sz="3300" dirty="0"/>
              <a:t>Discussion Questions:</a:t>
            </a:r>
          </a:p>
          <a:p>
            <a:pPr marL="1028700" lvl="1" indent="-571500" algn="l">
              <a:buFont typeface="Arial" panose="020B0604020202020204" pitchFamily="34" charset="0"/>
              <a:buChar char="•"/>
            </a:pPr>
            <a:r>
              <a:rPr lang="en-US" sz="2900" b="1" dirty="0"/>
              <a:t>How was religion used to resist oppression?</a:t>
            </a:r>
          </a:p>
          <a:p>
            <a:pPr marL="1028700" lvl="1" indent="-571500" algn="l">
              <a:buFont typeface="Arial" panose="020B0604020202020204" pitchFamily="34" charset="0"/>
              <a:buChar char="•"/>
            </a:pPr>
            <a:r>
              <a:rPr lang="en-US" sz="2900" b="1" dirty="0"/>
              <a:t>How is practicing an outlawed religion a form of resistance? </a:t>
            </a:r>
          </a:p>
          <a:p>
            <a:pPr algn="l"/>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11178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lavery, Freedom and the Jamaican Landscape | British Library - Picturing  Places - The British Library"/>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565" b="56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a:spLocks noGrp="1"/>
          </p:cNvSpPr>
          <p:nvPr>
            <p:ph type="subTitle" idx="1"/>
          </p:nvPr>
        </p:nvSpPr>
        <p:spPr>
          <a:xfrm>
            <a:off x="4237149" y="244700"/>
            <a:ext cx="7714444" cy="1764404"/>
          </a:xfrm>
        </p:spPr>
        <p:txBody>
          <a:bodyPr/>
          <a:lstStyle/>
          <a:p>
            <a:r>
              <a:rPr lang="en-US" sz="4400" b="1" dirty="0"/>
              <a:t>Resistance in the Caribbean: </a:t>
            </a:r>
          </a:p>
          <a:p>
            <a:r>
              <a:rPr lang="en-US" sz="4400" b="1" dirty="0"/>
              <a:t>Maroon Societies</a:t>
            </a:r>
          </a:p>
        </p:txBody>
      </p:sp>
    </p:spTree>
    <p:extLst>
      <p:ext uri="{BB962C8B-B14F-4D97-AF65-F5344CB8AC3E}">
        <p14:creationId xmlns:p14="http://schemas.microsoft.com/office/powerpoint/2010/main" val="132023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ocument"/>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5881" b="158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182714" y="242889"/>
            <a:ext cx="6009285"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280484" y="156175"/>
            <a:ext cx="5759116" cy="6615111"/>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600" b="1" dirty="0">
                <a:latin typeface="Baskerville Old Face" panose="02020602080505020303" pitchFamily="18" charset="0"/>
              </a:rPr>
              <a:t>Resistance in the Caribbean: Maroons</a:t>
            </a:r>
          </a:p>
          <a:p>
            <a:pPr algn="l"/>
            <a:r>
              <a:rPr lang="en-US" sz="3300" dirty="0"/>
              <a:t>Maroons: enslaved Africans who escaped slavery and created their own societies in the wilderness of the Caribbean </a:t>
            </a:r>
          </a:p>
          <a:p>
            <a:pPr algn="l"/>
            <a:r>
              <a:rPr lang="en-US" sz="3300" dirty="0"/>
              <a:t>If caught, the Maroons would have been sent back to the plantations or killed </a:t>
            </a:r>
          </a:p>
          <a:p>
            <a:pPr algn="l"/>
            <a:r>
              <a:rPr lang="en-US" sz="3300" dirty="0"/>
              <a:t>The Maroon societies in Jamaica were the most prolific and famous</a:t>
            </a:r>
          </a:p>
          <a:p>
            <a:pPr algn="l"/>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80602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scholar.library.miami.edu/slaves/Maroons/individual_essays/howard_images/slave_running.gif"/>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8289" b="828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095999" y="242889"/>
            <a:ext cx="6096000"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304547" y="395111"/>
            <a:ext cx="5735052" cy="622000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b="1" dirty="0">
                <a:latin typeface="Baskerville Old Face" panose="02020602080505020303" pitchFamily="18" charset="0"/>
              </a:rPr>
              <a:t>Resistance in the Caribbean: Maroons</a:t>
            </a:r>
          </a:p>
          <a:p>
            <a:pPr algn="l"/>
            <a:r>
              <a:rPr lang="en-US" sz="3300" dirty="0"/>
              <a:t>Nanny: a Jamaican Maroon leader who helped defeat the British in the 1730s</a:t>
            </a:r>
          </a:p>
          <a:p>
            <a:pPr algn="l"/>
            <a:r>
              <a:rPr lang="en-US" sz="3300" dirty="0"/>
              <a:t>Used guerrilla warfare to surprise British troops</a:t>
            </a:r>
          </a:p>
          <a:p>
            <a:pPr algn="l"/>
            <a:r>
              <a:rPr lang="en-US" sz="3300" dirty="0"/>
              <a:t>However, after the war, the Maroons agreed not to allow any more runaway slaves into their territory in exchange for being left alone</a:t>
            </a:r>
          </a:p>
          <a:p>
            <a:pPr algn="l"/>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42222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Le Marron Inconnu - April 2018 front 2.jpg"/>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8302" b="830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182714" y="161365"/>
            <a:ext cx="6009285" cy="6482324"/>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352674" y="214311"/>
            <a:ext cx="5752612" cy="6243639"/>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b="1" dirty="0">
                <a:latin typeface="Baskerville Old Face" panose="02020602080505020303" pitchFamily="18" charset="0"/>
              </a:rPr>
              <a:t>Resistance in the Caribbean: Maroons</a:t>
            </a:r>
          </a:p>
          <a:p>
            <a:pPr algn="ctr"/>
            <a:r>
              <a:rPr lang="en-US" sz="3600" dirty="0"/>
              <a:t>Discussion Questions:</a:t>
            </a:r>
          </a:p>
          <a:p>
            <a:pPr algn="l"/>
            <a:endParaRPr lang="en-US" sz="3200" dirty="0"/>
          </a:p>
          <a:p>
            <a:pPr marL="1028700" lvl="1" indent="-571500" algn="l">
              <a:buFont typeface="Arial" panose="020B0604020202020204" pitchFamily="34" charset="0"/>
              <a:buChar char="•"/>
            </a:pPr>
            <a:r>
              <a:rPr lang="en-US" sz="3600" b="1" dirty="0"/>
              <a:t>What is happening in this image?</a:t>
            </a:r>
          </a:p>
          <a:p>
            <a:pPr lvl="1" algn="l"/>
            <a:endParaRPr lang="en-US" sz="3600" b="1" dirty="0"/>
          </a:p>
          <a:p>
            <a:pPr marL="1028700" lvl="1" indent="-571500" algn="l">
              <a:buFont typeface="Arial" panose="020B0604020202020204" pitchFamily="34" charset="0"/>
              <a:buChar char="•"/>
            </a:pPr>
            <a:r>
              <a:rPr lang="en-US" sz="3600" b="1" dirty="0"/>
              <a:t>What do you see that makes you say that?</a:t>
            </a:r>
          </a:p>
          <a:p>
            <a:pPr lvl="1" algn="l"/>
            <a:endParaRPr lang="en-US" sz="3600" b="1" dirty="0"/>
          </a:p>
          <a:p>
            <a:pPr marL="1028700" lvl="1" indent="-571500" algn="l">
              <a:buFont typeface="Arial" panose="020B0604020202020204" pitchFamily="34" charset="0"/>
              <a:buChar char="•"/>
            </a:pPr>
            <a:r>
              <a:rPr lang="en-US" sz="3600" b="1" dirty="0"/>
              <a:t>What else can we find? </a:t>
            </a:r>
          </a:p>
          <a:p>
            <a:pPr marL="571500" indent="-571500" algn="l">
              <a:buFont typeface="Arial" panose="020B0604020202020204" pitchFamily="34" charset="0"/>
              <a:buChar char="•"/>
            </a:pPr>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667862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Le Marron Inconnu - April 2018 front 2.jpg"/>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8302" b="830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220326" y="242889"/>
            <a:ext cx="5971673"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220326" y="214310"/>
            <a:ext cx="5819274" cy="6643689"/>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b="1" dirty="0">
                <a:latin typeface="Baskerville Old Face" panose="02020602080505020303" pitchFamily="18" charset="0"/>
              </a:rPr>
              <a:t>Resistance in the Caribbean: Maroons</a:t>
            </a:r>
          </a:p>
          <a:p>
            <a:pPr marL="571500" indent="-571500" algn="l">
              <a:buFont typeface="Arial" panose="020B0604020202020204" pitchFamily="34" charset="0"/>
              <a:buChar char="•"/>
            </a:pPr>
            <a:r>
              <a:rPr lang="en-US" sz="3300" i="1" dirty="0"/>
              <a:t>Le Marron Inconnu </a:t>
            </a:r>
            <a:r>
              <a:rPr lang="en-US" sz="3300" dirty="0"/>
              <a:t>(1967) by Albert </a:t>
            </a:r>
            <a:r>
              <a:rPr lang="en-US" sz="3300" dirty="0" err="1"/>
              <a:t>Mangonès</a:t>
            </a:r>
            <a:endParaRPr lang="en-US" sz="3300" dirty="0"/>
          </a:p>
          <a:p>
            <a:pPr marL="571500" indent="-571500" algn="l">
              <a:buFont typeface="Arial" panose="020B0604020202020204" pitchFamily="34" charset="0"/>
              <a:buChar char="•"/>
            </a:pPr>
            <a:r>
              <a:rPr lang="en-US" sz="3300" dirty="0"/>
              <a:t>Monument dedicated to the Maroons in Haiti</a:t>
            </a:r>
          </a:p>
          <a:p>
            <a:pPr algn="l"/>
            <a:r>
              <a:rPr lang="en-US" sz="3300" dirty="0"/>
              <a:t>Discussion Questions:</a:t>
            </a:r>
          </a:p>
          <a:p>
            <a:pPr marL="1028700" lvl="1" indent="-571500" algn="l">
              <a:buFont typeface="Arial" panose="020B0604020202020204" pitchFamily="34" charset="0"/>
              <a:buChar char="•"/>
            </a:pPr>
            <a:r>
              <a:rPr lang="en-US" sz="3300" b="1" dirty="0"/>
              <a:t>Why would there be a monument to the Maroons?</a:t>
            </a:r>
          </a:p>
          <a:p>
            <a:pPr marL="1028700" lvl="1" indent="-571500" algn="l">
              <a:buFont typeface="Arial" panose="020B0604020202020204" pitchFamily="34" charset="0"/>
              <a:buChar char="•"/>
            </a:pPr>
            <a:r>
              <a:rPr lang="en-US" sz="3300" b="1" dirty="0"/>
              <a:t>What does this monument say about the society of Haiti?</a:t>
            </a:r>
          </a:p>
          <a:p>
            <a:pPr marL="571500" indent="-571500" algn="l">
              <a:buFont typeface="Arial" panose="020B0604020202020204" pitchFamily="34" charset="0"/>
              <a:buChar char="•"/>
            </a:pPr>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0161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fade">
                                      <p:cBhvr>
                                        <p:cTn id="1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aitian Revolution | Causes, Summary, &amp; Facts | Britannica"/>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2412" b="124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a:spLocks noGrp="1"/>
          </p:cNvSpPr>
          <p:nvPr>
            <p:ph type="subTitle" idx="1"/>
          </p:nvPr>
        </p:nvSpPr>
        <p:spPr>
          <a:xfrm>
            <a:off x="4237149" y="244700"/>
            <a:ext cx="7714444" cy="1764404"/>
          </a:xfrm>
        </p:spPr>
        <p:txBody>
          <a:bodyPr/>
          <a:lstStyle/>
          <a:p>
            <a:r>
              <a:rPr lang="en-US" sz="4400" b="1" dirty="0"/>
              <a:t>Resistance in the Caribbean: </a:t>
            </a:r>
          </a:p>
          <a:p>
            <a:r>
              <a:rPr lang="en-US" sz="4400" b="1" dirty="0"/>
              <a:t>Rebellion</a:t>
            </a:r>
          </a:p>
        </p:txBody>
      </p:sp>
    </p:spTree>
    <p:extLst>
      <p:ext uri="{BB962C8B-B14F-4D97-AF65-F5344CB8AC3E}">
        <p14:creationId xmlns:p14="http://schemas.microsoft.com/office/powerpoint/2010/main" val="3398771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Black Then | Barbados 1816: Bussa's Rebellion"/>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5201" r="252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182714" y="242889"/>
            <a:ext cx="6009285"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292516" y="242889"/>
            <a:ext cx="5747083" cy="6215061"/>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b="1" dirty="0">
                <a:latin typeface="Baskerville Old Face" panose="02020602080505020303" pitchFamily="18" charset="0"/>
              </a:rPr>
              <a:t>Resistance in the Caribbean: </a:t>
            </a:r>
            <a:r>
              <a:rPr lang="en-US" sz="3500" b="1" dirty="0" err="1">
                <a:latin typeface="Baskerville Old Face" panose="02020602080505020303" pitchFamily="18" charset="0"/>
              </a:rPr>
              <a:t>Bussa’s</a:t>
            </a:r>
            <a:r>
              <a:rPr lang="en-US" sz="3500" b="1" dirty="0">
                <a:latin typeface="Baskerville Old Face" panose="02020602080505020303" pitchFamily="18" charset="0"/>
              </a:rPr>
              <a:t> Rebellion</a:t>
            </a:r>
          </a:p>
          <a:p>
            <a:pPr algn="ctr"/>
            <a:endParaRPr lang="en-US" sz="3500" b="1" dirty="0">
              <a:latin typeface="Baskerville Old Face" panose="02020602080505020303" pitchFamily="18" charset="0"/>
            </a:endParaRPr>
          </a:p>
          <a:p>
            <a:pPr marL="571500" indent="-571500" algn="l">
              <a:buFont typeface="Arial" panose="020B0604020202020204" pitchFamily="34" charset="0"/>
              <a:buChar char="•"/>
            </a:pPr>
            <a:r>
              <a:rPr lang="en-US" sz="3100" dirty="0" err="1"/>
              <a:t>Bussa</a:t>
            </a:r>
            <a:r>
              <a:rPr lang="en-US" sz="3100" dirty="0"/>
              <a:t> was an enslaved African who led 400 people in a rebellion against plantation owners in Barbados</a:t>
            </a:r>
          </a:p>
          <a:p>
            <a:pPr marL="571500" indent="-571500" algn="l">
              <a:buFont typeface="Arial" panose="020B0604020202020204" pitchFamily="34" charset="0"/>
              <a:buChar char="•"/>
            </a:pPr>
            <a:r>
              <a:rPr lang="en-US" sz="3100" dirty="0"/>
              <a:t>Even though the rebellion was defeated, it inspired many rebellions in the British-owned colonies </a:t>
            </a:r>
            <a:endParaRPr lang="en-US" sz="2800" dirty="0"/>
          </a:p>
          <a:p>
            <a:pPr marL="571500" indent="-571500" algn="l">
              <a:buFont typeface="Arial" panose="020B0604020202020204" pitchFamily="34" charset="0"/>
              <a:buChar char="•"/>
            </a:pPr>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42187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The emancipation statue, better known as the Bussa statue. Was erected by  the Government and the p… | African american history, Black history books,  African history"/>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643" t="495" r="643" b="2535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248398" y="242889"/>
            <a:ext cx="5943601"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161685" y="0"/>
            <a:ext cx="5943601" cy="6742708"/>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b="1" dirty="0">
                <a:latin typeface="Baskerville Old Face" panose="02020602080505020303" pitchFamily="18" charset="0"/>
              </a:rPr>
              <a:t>Resistance in the Caribbean: </a:t>
            </a:r>
          </a:p>
          <a:p>
            <a:pPr algn="ctr"/>
            <a:r>
              <a:rPr lang="en-US" sz="3500" b="1" dirty="0" err="1">
                <a:latin typeface="Baskerville Old Face" panose="02020602080505020303" pitchFamily="18" charset="0"/>
              </a:rPr>
              <a:t>Bussa’s</a:t>
            </a:r>
            <a:r>
              <a:rPr lang="en-US" sz="3500" b="1" dirty="0">
                <a:latin typeface="Baskerville Old Face" panose="02020602080505020303" pitchFamily="18" charset="0"/>
              </a:rPr>
              <a:t> Rebellion</a:t>
            </a:r>
          </a:p>
          <a:p>
            <a:pPr marL="571500" indent="-571500" algn="l">
              <a:buFont typeface="Arial" panose="020B0604020202020204" pitchFamily="34" charset="0"/>
              <a:buChar char="•"/>
            </a:pPr>
            <a:r>
              <a:rPr lang="en-US" sz="3200" dirty="0"/>
              <a:t>The Emancipation Statue by Karl </a:t>
            </a:r>
            <a:r>
              <a:rPr lang="en-US" sz="3200" dirty="0" err="1"/>
              <a:t>Broodhagen</a:t>
            </a:r>
            <a:endParaRPr lang="en-US" sz="3200" dirty="0"/>
          </a:p>
          <a:p>
            <a:pPr marL="571500" indent="-571500" algn="l">
              <a:buFont typeface="Arial" panose="020B0604020202020204" pitchFamily="34" charset="0"/>
              <a:buChar char="•"/>
            </a:pPr>
            <a:r>
              <a:rPr lang="en-US" sz="3200" dirty="0"/>
              <a:t>This is a monument to </a:t>
            </a:r>
            <a:r>
              <a:rPr lang="en-US" sz="3200" dirty="0" err="1"/>
              <a:t>Bussa</a:t>
            </a:r>
            <a:r>
              <a:rPr lang="en-US" sz="3200" dirty="0"/>
              <a:t>, located in Barbados</a:t>
            </a:r>
          </a:p>
          <a:p>
            <a:pPr algn="l"/>
            <a:r>
              <a:rPr lang="en-US" sz="3200" dirty="0"/>
              <a:t>Discussion Questions</a:t>
            </a:r>
          </a:p>
          <a:p>
            <a:pPr marL="1028700" lvl="1" indent="-571500" algn="l">
              <a:buFont typeface="Arial" panose="020B0604020202020204" pitchFamily="34" charset="0"/>
              <a:buChar char="•"/>
            </a:pPr>
            <a:r>
              <a:rPr lang="en-US" sz="2900" dirty="0"/>
              <a:t>Why would there be a monument to a “failed” rebellion?</a:t>
            </a:r>
          </a:p>
          <a:p>
            <a:pPr marL="1028700" lvl="1" indent="-571500" algn="l">
              <a:buFont typeface="Arial" panose="020B0604020202020204" pitchFamily="34" charset="0"/>
              <a:buChar char="•"/>
            </a:pPr>
            <a:r>
              <a:rPr lang="en-US" sz="2900" dirty="0"/>
              <a:t>Why would a “failed” rebellion inspire others to resist oppression and slavery? </a:t>
            </a:r>
          </a:p>
          <a:p>
            <a:pPr marL="571500" indent="-571500" algn="l">
              <a:buFont typeface="Arial" panose="020B0604020202020204" pitchFamily="34" charset="0"/>
              <a:buChar char="•"/>
            </a:pPr>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8536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ayload.cargocollective.com/1/9/318299/13997101/Covered-Monument-Colombus-Clouds_670.jpg"/>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2" t="-71" r="40130" b="71"/>
          <a:stretch/>
        </p:blipFill>
        <p:spPr bwMode="auto">
          <a:xfrm>
            <a:off x="114423" y="30949"/>
            <a:ext cx="6009285" cy="66845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80484" y="277091"/>
            <a:ext cx="5549566" cy="6192289"/>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123708" y="422910"/>
            <a:ext cx="5852677" cy="587502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l"/>
            <a:r>
              <a:rPr lang="en-US" sz="3200" dirty="0"/>
              <a:t>Artist: Joiri Minaya</a:t>
            </a:r>
          </a:p>
          <a:p>
            <a:pPr algn="l"/>
            <a:r>
              <a:rPr lang="en-US" sz="3200" dirty="0"/>
              <a:t>Title: “</a:t>
            </a:r>
            <a:r>
              <a:rPr lang="en-US" sz="3200" b="1" dirty="0"/>
              <a:t>The Cloaking of the statues of Ponce de Leon at the Torch of Friendship and Christopher Columbus behind the Bayfront Park Amphitheatre in Miami, Florida, 2019”</a:t>
            </a:r>
          </a:p>
          <a:p>
            <a:pPr algn="l"/>
            <a:endParaRPr lang="en-US" sz="3200" dirty="0">
              <a:latin typeface="Baskerville Old Face" panose="02020602080505020303" pitchFamily="18" charset="0"/>
            </a:endParaRPr>
          </a:p>
        </p:txBody>
      </p:sp>
      <p:pic>
        <p:nvPicPr>
          <p:cNvPr id="5" name="Picture 2" descr="Joiri Minaya Red Bull Arts Detro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760" y="3782182"/>
            <a:ext cx="3075817" cy="307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03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5" name="Picture 5" descr="A group of people jumping in the air&#10;&#10;Description automatically generated">
            <a:extLst>
              <a:ext uri="{FF2B5EF4-FFF2-40B4-BE49-F238E27FC236}">
                <a16:creationId xmlns:a16="http://schemas.microsoft.com/office/drawing/2014/main" id="{A2AF90F5-5907-4182-A25A-5F08C22103D0}"/>
              </a:ext>
            </a:extLst>
          </p:cNvPr>
          <p:cNvPicPr>
            <a:picLocks noGrp="1" noChangeAspect="1"/>
          </p:cNvPicPr>
          <p:nvPr>
            <p:ph type="pic" sz="quarter" idx="12"/>
          </p:nvPr>
        </p:nvPicPr>
        <p:blipFill rotWithShape="1">
          <a:blip r:embed="rId3"/>
          <a:srcRect l="9543" r="9543"/>
          <a:stretch/>
        </p:blipFill>
        <p:spPr>
          <a:xfrm>
            <a:off x="86714" y="724822"/>
            <a:ext cx="6009285" cy="5408356"/>
          </a:xfrm>
        </p:spPr>
      </p:pic>
      <p:sp>
        <p:nvSpPr>
          <p:cNvPr id="8" name="Rectangle 7"/>
          <p:cNvSpPr/>
          <p:nvPr/>
        </p:nvSpPr>
        <p:spPr>
          <a:xfrm>
            <a:off x="6280484" y="242889"/>
            <a:ext cx="5911515"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196263" y="422909"/>
            <a:ext cx="5843336" cy="6192201"/>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b="1" dirty="0">
                <a:latin typeface="Baskerville Old Face" panose="02020602080505020303" pitchFamily="18" charset="0"/>
              </a:rPr>
              <a:t>Resistance in the Caribbean: Curaçao Slave Revolt of 1795</a:t>
            </a:r>
          </a:p>
          <a:p>
            <a:pPr algn="l"/>
            <a:r>
              <a:rPr lang="en-US" sz="3100" dirty="0"/>
              <a:t>In the Dutch colony of Curaçao, an enslaved man named Tula led a month-long rebellion against the Europeans </a:t>
            </a:r>
          </a:p>
          <a:p>
            <a:pPr algn="l"/>
            <a:r>
              <a:rPr lang="en-US" sz="3100" dirty="0"/>
              <a:t>After a month of guerrilla war, Tula and his rebels were betrayed and captured. Tula was executed</a:t>
            </a:r>
          </a:p>
          <a:p>
            <a:pPr algn="l"/>
            <a:r>
              <a:rPr lang="en-US" sz="3100" dirty="0"/>
              <a:t>In 1863, slavery was finally abolished in Curaçao</a:t>
            </a:r>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147955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0A3BDB6-C713-474B-B179-21A62C32C082}"/>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9175" r="191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316579" y="242889"/>
            <a:ext cx="5875420"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316579" y="422909"/>
            <a:ext cx="5723021" cy="6220779"/>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b="1" dirty="0">
                <a:latin typeface="Baskerville Old Face" panose="02020602080505020303" pitchFamily="18" charset="0"/>
              </a:rPr>
              <a:t>Resistance in the Caribbean: </a:t>
            </a:r>
          </a:p>
          <a:p>
            <a:pPr algn="ctr"/>
            <a:r>
              <a:rPr lang="en-US" sz="3500" b="1" dirty="0">
                <a:latin typeface="Baskerville Old Face" panose="02020602080505020303" pitchFamily="18" charset="0"/>
              </a:rPr>
              <a:t>The Haitian Revolution</a:t>
            </a:r>
          </a:p>
          <a:p>
            <a:pPr algn="ctr"/>
            <a:endParaRPr lang="en-US" sz="3500" b="1" dirty="0">
              <a:latin typeface="Baskerville Old Face" panose="02020602080505020303" pitchFamily="18" charset="0"/>
            </a:endParaRPr>
          </a:p>
          <a:p>
            <a:pPr algn="l"/>
            <a:r>
              <a:rPr lang="en-US" sz="3600" dirty="0"/>
              <a:t>Haiti was a French colony that produced more than half of the world’s sugar</a:t>
            </a:r>
          </a:p>
          <a:p>
            <a:pPr algn="l"/>
            <a:r>
              <a:rPr lang="en-US" sz="3600" dirty="0"/>
              <a:t>It was known for its harsh treatment of enslaved Africans</a:t>
            </a:r>
          </a:p>
          <a:p>
            <a:pPr algn="l"/>
            <a:r>
              <a:rPr lang="en-US" sz="3600" dirty="0"/>
              <a:t>1791-1804: Haitian Revolution</a:t>
            </a:r>
          </a:p>
          <a:p>
            <a:pPr marL="571500" indent="-571500" algn="l">
              <a:buFont typeface="Arial" panose="020B0604020202020204" pitchFamily="34" charset="0"/>
              <a:buChar char="•"/>
            </a:pPr>
            <a:endParaRPr lang="en-US" sz="3100" dirty="0"/>
          </a:p>
          <a:p>
            <a:pPr marL="571500" indent="-571500" algn="l">
              <a:buFont typeface="Arial" panose="020B0604020202020204" pitchFamily="34" charset="0"/>
              <a:buChar char="•"/>
            </a:pPr>
            <a:endParaRPr lang="en-US" sz="31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17596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inting Mystery and Memory: Bois Caïman in Visual Art | The Black Atlantic"/>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5075" r="150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182714" y="242889"/>
            <a:ext cx="6009285"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182713" y="214311"/>
            <a:ext cx="6009285" cy="6643689"/>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b="1" dirty="0">
                <a:latin typeface="Baskerville Old Face" panose="02020602080505020303" pitchFamily="18" charset="0"/>
              </a:rPr>
              <a:t>Resistance in the Caribbean: </a:t>
            </a:r>
          </a:p>
          <a:p>
            <a:pPr algn="ctr"/>
            <a:r>
              <a:rPr lang="en-US" sz="3500" b="1" dirty="0">
                <a:latin typeface="Baskerville Old Face" panose="02020602080505020303" pitchFamily="18" charset="0"/>
              </a:rPr>
              <a:t>The Haitian Revolution</a:t>
            </a:r>
          </a:p>
          <a:p>
            <a:pPr marL="571500" indent="-571500" algn="l">
              <a:buFont typeface="Arial" panose="020B0604020202020204" pitchFamily="34" charset="0"/>
              <a:buChar char="•"/>
            </a:pPr>
            <a:r>
              <a:rPr lang="en-US" sz="3200" dirty="0"/>
              <a:t>Bois-Caiman, a  Voodoo ceremony, helped start the revolution</a:t>
            </a:r>
          </a:p>
          <a:p>
            <a:pPr marL="571500" indent="-571500" algn="l">
              <a:buFont typeface="Arial" panose="020B0604020202020204" pitchFamily="34" charset="0"/>
              <a:buChar char="•"/>
            </a:pPr>
            <a:r>
              <a:rPr lang="en-US" sz="3200" dirty="0"/>
              <a:t>Led by Toussaint Louverture, the Revolution was bloody and fierce</a:t>
            </a:r>
          </a:p>
          <a:p>
            <a:pPr marL="571500" indent="-571500" algn="l">
              <a:buFont typeface="Arial" panose="020B0604020202020204" pitchFamily="34" charset="0"/>
              <a:buChar char="•"/>
            </a:pPr>
            <a:r>
              <a:rPr lang="en-US" sz="3200" dirty="0"/>
              <a:t>Many enslaved Africans rose up and killed the white plantation owners and burned down the sugar fields where they worked</a:t>
            </a:r>
          </a:p>
          <a:p>
            <a:pPr marL="571500" indent="-571500" algn="l">
              <a:buFont typeface="Arial" panose="020B0604020202020204" pitchFamily="34" charset="0"/>
              <a:buChar char="•"/>
            </a:pPr>
            <a:endParaRPr lang="en-US" sz="31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142098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undefined"/>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2540" r="125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340642" y="242889"/>
            <a:ext cx="5851357"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253925" y="422910"/>
            <a:ext cx="5851357" cy="603504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500" b="1" dirty="0">
                <a:latin typeface="Baskerville Old Face" panose="02020602080505020303" pitchFamily="18" charset="0"/>
              </a:rPr>
              <a:t>Resistance in the Caribbean: </a:t>
            </a:r>
          </a:p>
          <a:p>
            <a:pPr algn="ctr"/>
            <a:r>
              <a:rPr lang="en-US" sz="3500" b="1" dirty="0">
                <a:latin typeface="Baskerville Old Face" panose="02020602080505020303" pitchFamily="18" charset="0"/>
              </a:rPr>
              <a:t>The Haitian Revolution</a:t>
            </a:r>
          </a:p>
          <a:p>
            <a:pPr algn="ctr"/>
            <a:endParaRPr lang="en-US" sz="3400" b="1" dirty="0">
              <a:latin typeface="Baskerville Old Face" panose="02020602080505020303" pitchFamily="18" charset="0"/>
            </a:endParaRPr>
          </a:p>
          <a:p>
            <a:pPr marL="571500" indent="-571500" algn="l">
              <a:buFont typeface="Arial" panose="020B0604020202020204" pitchFamily="34" charset="0"/>
              <a:buChar char="•"/>
            </a:pPr>
            <a:r>
              <a:rPr lang="en-US" sz="3400" dirty="0"/>
              <a:t>After many years of fighting, </a:t>
            </a:r>
            <a:r>
              <a:rPr lang="en-US" sz="3400" dirty="0" err="1"/>
              <a:t>L’Ouverture</a:t>
            </a:r>
            <a:r>
              <a:rPr lang="en-US" sz="3400" dirty="0"/>
              <a:t> was captured by the French and died in prison</a:t>
            </a:r>
          </a:p>
          <a:p>
            <a:pPr marL="571500" indent="-571500" algn="l">
              <a:buFont typeface="Arial" panose="020B0604020202020204" pitchFamily="34" charset="0"/>
              <a:buChar char="•"/>
            </a:pPr>
            <a:r>
              <a:rPr lang="en-US" sz="3400" dirty="0"/>
              <a:t>A year after his death, Haiti finally won their Revolution and enslaved Africans were finally free</a:t>
            </a:r>
          </a:p>
          <a:p>
            <a:pPr marL="571500" indent="-571500" algn="l">
              <a:buFont typeface="Arial" panose="020B0604020202020204" pitchFamily="34" charset="0"/>
              <a:buChar char="•"/>
            </a:pPr>
            <a:endParaRPr lang="en-US" sz="34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1832834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s://i2.wp.com/hyperallergic.com/wp-content/uploads/2019/12/IMG_0059-1.jpg?resize=743%2C1131&amp;quality=100&amp;ssl=1"/>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3465" b="13465"/>
          <a:stretch>
            <a:fillRect/>
          </a:stretch>
        </p:blipFill>
        <p:spPr bwMode="auto">
          <a:xfrm flipH="1">
            <a:off x="86714" y="86714"/>
            <a:ext cx="6009285" cy="66845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292516" y="242889"/>
            <a:ext cx="5899483"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292516" y="422910"/>
            <a:ext cx="5747084" cy="603504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600" b="1" dirty="0">
                <a:latin typeface="Baskerville Old Face" panose="02020602080505020303" pitchFamily="18" charset="0"/>
              </a:rPr>
              <a:t>Final Questions</a:t>
            </a:r>
          </a:p>
          <a:p>
            <a:pPr algn="ctr"/>
            <a:endParaRPr lang="en-US" sz="3600" b="1" dirty="0"/>
          </a:p>
          <a:p>
            <a:pPr algn="ctr"/>
            <a:r>
              <a:rPr lang="en-US" sz="3600" b="1" dirty="0"/>
              <a:t>What are some ways people resisted colonization in the Caribbean?</a:t>
            </a:r>
          </a:p>
          <a:p>
            <a:pPr marL="457200" indent="-457200" algn="ctr">
              <a:buFont typeface="Arial" panose="020B0604020202020204" pitchFamily="34" charset="0"/>
              <a:buChar char="•"/>
            </a:pPr>
            <a:endParaRPr lang="en-US" sz="3600" b="1" dirty="0"/>
          </a:p>
          <a:p>
            <a:pPr algn="ctr"/>
            <a:r>
              <a:rPr lang="en-US" sz="3600" b="1" dirty="0"/>
              <a:t>  How can art be a way to resist    oppression and celebrate resistance? </a:t>
            </a:r>
            <a:endParaRPr lang="en-US" sz="3600" dirty="0"/>
          </a:p>
          <a:p>
            <a:pPr marL="571500" indent="-571500" algn="l">
              <a:buFont typeface="Arial" panose="020B0604020202020204" pitchFamily="34" charset="0"/>
              <a:buChar char="•"/>
            </a:pPr>
            <a:endParaRPr lang="en-US" sz="3600" dirty="0"/>
          </a:p>
          <a:p>
            <a:pPr marL="571500" indent="-571500" algn="l">
              <a:buFont typeface="Arial" panose="020B0604020202020204" pitchFamily="34" charset="0"/>
              <a:buChar char="•"/>
            </a:pPr>
            <a:endParaRPr lang="en-US" sz="3600" dirty="0"/>
          </a:p>
          <a:p>
            <a:pPr marL="571500" indent="-571500" algn="l">
              <a:buFont typeface="Arial" panose="020B0604020202020204" pitchFamily="34" charset="0"/>
              <a:buChar char="•"/>
            </a:pPr>
            <a:endParaRPr lang="en-US" sz="3600" dirty="0"/>
          </a:p>
          <a:p>
            <a:pPr algn="ctr"/>
            <a:endParaRPr lang="en-US" sz="3600" dirty="0">
              <a:latin typeface="Baskerville Old Face" panose="02020602080505020303" pitchFamily="18" charset="0"/>
            </a:endParaRPr>
          </a:p>
        </p:txBody>
      </p:sp>
    </p:spTree>
    <p:extLst>
      <p:ext uri="{BB962C8B-B14F-4D97-AF65-F5344CB8AC3E}">
        <p14:creationId xmlns:p14="http://schemas.microsoft.com/office/powerpoint/2010/main" val="359662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s://i2.wp.com/hyperallergic.com/wp-content/uploads/2019/12/IMG_0059-1.jpg?resize=743%2C1131&amp;quality=100&amp;ssl=1"/>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3465" b="13465"/>
          <a:stretch>
            <a:fillRect/>
          </a:stretch>
        </p:blipFill>
        <p:spPr bwMode="auto">
          <a:xfrm flipH="1">
            <a:off x="86714" y="86714"/>
            <a:ext cx="6009285" cy="66845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6182714" y="242889"/>
            <a:ext cx="6009285" cy="6400800"/>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208295" y="422910"/>
            <a:ext cx="5831304" cy="5959962"/>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600" b="1" dirty="0">
                <a:latin typeface="Baskerville Old Face" panose="02020602080505020303" pitchFamily="18" charset="0"/>
              </a:rPr>
              <a:t>Final Assessment</a:t>
            </a:r>
          </a:p>
          <a:p>
            <a:pPr algn="l"/>
            <a:endParaRPr lang="en-US" sz="3200" dirty="0"/>
          </a:p>
          <a:p>
            <a:pPr algn="l"/>
            <a:r>
              <a:rPr lang="en-US" sz="3200" dirty="0"/>
              <a:t>Create a cloth pattern that explains a resistance movement you learned about today, or one you are interested in. </a:t>
            </a:r>
          </a:p>
          <a:p>
            <a:pPr algn="l"/>
            <a:endParaRPr lang="en-US" sz="3200" dirty="0"/>
          </a:p>
          <a:p>
            <a:pPr algn="l"/>
            <a:r>
              <a:rPr lang="en-US" sz="3200" dirty="0"/>
              <a:t>It does not have to include plants, but it does need to have a key that explains why you used specific images. </a:t>
            </a:r>
          </a:p>
          <a:p>
            <a:pPr marL="571500" indent="-571500" algn="l">
              <a:buFont typeface="Arial" panose="020B0604020202020204" pitchFamily="34" charset="0"/>
              <a:buChar char="•"/>
            </a:pPr>
            <a:endParaRPr lang="en-US" sz="31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3100" dirty="0"/>
          </a:p>
          <a:p>
            <a:pPr algn="ct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20030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6" name="Picture 2" descr="https://payload.cargocollective.com/1/9/318299/13997101/Covered-Monument-Colombus-Clouds_670.jpg"/>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2" t="-71" r="40130" b="71"/>
          <a:stretch/>
        </p:blipFill>
        <p:spPr bwMode="auto">
          <a:xfrm>
            <a:off x="221674" y="145819"/>
            <a:ext cx="2673928" cy="29744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430983" y="270510"/>
            <a:ext cx="6399068" cy="6192289"/>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5611958" y="145818"/>
            <a:ext cx="6508922" cy="6559781"/>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600" b="1" u="sng" dirty="0">
                <a:latin typeface="Baskerville Old Face" panose="02020602080505020303" pitchFamily="18" charset="0"/>
              </a:rPr>
              <a:t>About </a:t>
            </a:r>
            <a:r>
              <a:rPr lang="en-US" sz="3600" b="1" u="sng" dirty="0" err="1">
                <a:latin typeface="Baskerville Old Face" panose="02020602080505020303" pitchFamily="18" charset="0"/>
              </a:rPr>
              <a:t>Joiri</a:t>
            </a:r>
            <a:r>
              <a:rPr lang="en-US" sz="3600" b="1" u="sng" dirty="0">
                <a:latin typeface="Baskerville Old Face" panose="02020602080505020303" pitchFamily="18" charset="0"/>
              </a:rPr>
              <a:t> </a:t>
            </a:r>
            <a:r>
              <a:rPr lang="en-US" sz="3600" b="1" u="sng" dirty="0" err="1">
                <a:latin typeface="Baskerville Old Face" panose="02020602080505020303" pitchFamily="18" charset="0"/>
              </a:rPr>
              <a:t>Minaya</a:t>
            </a:r>
            <a:r>
              <a:rPr lang="en-US" sz="3600" dirty="0">
                <a:latin typeface="Baskerville Old Face" panose="02020602080505020303" pitchFamily="18" charset="0"/>
              </a:rPr>
              <a:t> </a:t>
            </a:r>
          </a:p>
          <a:p>
            <a:pPr algn="l"/>
            <a:r>
              <a:rPr lang="en-US" sz="3400" dirty="0"/>
              <a:t>Dominican-American artist; b. 1990</a:t>
            </a:r>
          </a:p>
          <a:p>
            <a:pPr algn="l"/>
            <a:r>
              <a:rPr lang="en-US" sz="3400" dirty="0"/>
              <a:t>Lives between the U.S. &amp; the D.R. </a:t>
            </a:r>
          </a:p>
          <a:p>
            <a:pPr algn="l"/>
            <a:r>
              <a:rPr lang="en-US" sz="3400" dirty="0"/>
              <a:t>Context impacts subjectivity</a:t>
            </a:r>
          </a:p>
          <a:p>
            <a:pPr algn="l"/>
            <a:r>
              <a:rPr lang="en-US" sz="3400" dirty="0"/>
              <a:t>Her work centers on representation, identity constructions, gender roles, migration, and nature</a:t>
            </a:r>
          </a:p>
          <a:p>
            <a:pPr algn="l"/>
            <a:r>
              <a:rPr lang="en-US" sz="3400" dirty="0"/>
              <a:t>Considers both the personal and larger transcultural and historical frames</a:t>
            </a:r>
          </a:p>
          <a:p>
            <a:pPr algn="l"/>
            <a:endParaRPr lang="en-US" sz="3200" dirty="0">
              <a:latin typeface="Baskerville Old Face" panose="02020602080505020303" pitchFamily="18" charset="0"/>
            </a:endParaRPr>
          </a:p>
        </p:txBody>
      </p:sp>
      <p:pic>
        <p:nvPicPr>
          <p:cNvPr id="9" name="Picture 2" descr="Joiri Minaya Red Bull Arts Detro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152" y="2548454"/>
            <a:ext cx="3914344" cy="391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77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7629" y="532361"/>
            <a:ext cx="2825389" cy="587502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400" dirty="0"/>
              <a:t>Original monuments vs </a:t>
            </a:r>
          </a:p>
          <a:p>
            <a:pPr algn="ctr"/>
            <a:r>
              <a:rPr lang="en-US" sz="3400" dirty="0"/>
              <a:t>The Cloaking</a:t>
            </a:r>
          </a:p>
        </p:txBody>
      </p:sp>
      <p:pic>
        <p:nvPicPr>
          <p:cNvPr id="9" name="Picture 6" descr="https://i2.wp.com/hyperallergic.com/wp-content/uploads/2019/12/IMG_0059-1.jpg?resize=743%2C1131&amp;quality=100&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l="44063"/>
          <a:stretch/>
        </p:blipFill>
        <p:spPr bwMode="auto">
          <a:xfrm>
            <a:off x="46371" y="100436"/>
            <a:ext cx="2232014" cy="67575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hat Happened to the Columbus Statue in Miami's Bayfront Park? | Miami New  Times"/>
          <p:cNvPicPr>
            <a:picLocks noChangeAspect="1" noChangeArrowheads="1"/>
          </p:cNvPicPr>
          <p:nvPr/>
        </p:nvPicPr>
        <p:blipFill rotWithShape="1">
          <a:blip r:embed="rId3">
            <a:extLst>
              <a:ext uri="{28A0092B-C50C-407E-A947-70E740481C1C}">
                <a14:useLocalDpi xmlns:a14="http://schemas.microsoft.com/office/drawing/2010/main" val="0"/>
              </a:ext>
            </a:extLst>
          </a:blip>
          <a:srcRect l="31204" t="-217" r="40234" b="217"/>
          <a:stretch/>
        </p:blipFill>
        <p:spPr bwMode="auto">
          <a:xfrm>
            <a:off x="2433986" y="278400"/>
            <a:ext cx="2152893" cy="6130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Cloaking Series"/>
          <p:cNvPicPr>
            <a:picLocks noChangeAspect="1" noChangeArrowheads="1"/>
          </p:cNvPicPr>
          <p:nvPr/>
        </p:nvPicPr>
        <p:blipFill rotWithShape="1">
          <a:blip r:embed="rId4">
            <a:extLst>
              <a:ext uri="{28A0092B-C50C-407E-A947-70E740481C1C}">
                <a14:useLocalDpi xmlns:a14="http://schemas.microsoft.com/office/drawing/2010/main" val="0"/>
              </a:ext>
            </a:extLst>
          </a:blip>
          <a:srcRect l="23797" r="56280"/>
          <a:stretch/>
        </p:blipFill>
        <p:spPr bwMode="auto">
          <a:xfrm>
            <a:off x="10109179" y="100841"/>
            <a:ext cx="1974791" cy="66703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ore Miami | &quot;And the Days Dwindle Down .....&quot;"/>
          <p:cNvPicPr>
            <a:picLocks noChangeAspect="1" noChangeArrowheads="1"/>
          </p:cNvPicPr>
          <p:nvPr/>
        </p:nvPicPr>
        <p:blipFill rotWithShape="1">
          <a:blip r:embed="rId5">
            <a:extLst>
              <a:ext uri="{28A0092B-C50C-407E-A947-70E740481C1C}">
                <a14:useLocalDpi xmlns:a14="http://schemas.microsoft.com/office/drawing/2010/main" val="0"/>
              </a:ext>
            </a:extLst>
          </a:blip>
          <a:srcRect l="21780" r="26877"/>
          <a:stretch/>
        </p:blipFill>
        <p:spPr bwMode="auto">
          <a:xfrm>
            <a:off x="7750044" y="278400"/>
            <a:ext cx="2248385" cy="613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50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152400" y="98115"/>
            <a:ext cx="7354710" cy="6759885"/>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000" b="1" dirty="0"/>
              <a:t>Vocabulary Check </a:t>
            </a:r>
          </a:p>
          <a:p>
            <a:pPr algn="l"/>
            <a:r>
              <a:rPr lang="en-US" sz="3100" b="1" u="sng" dirty="0"/>
              <a:t>Christopher Columbus</a:t>
            </a:r>
            <a:r>
              <a:rPr lang="en-US" sz="3100" dirty="0"/>
              <a:t>: 1</a:t>
            </a:r>
            <a:r>
              <a:rPr lang="en-US" sz="3100" baseline="30000" dirty="0"/>
              <a:t>st</a:t>
            </a:r>
            <a:r>
              <a:rPr lang="en-US" sz="3100" dirty="0"/>
              <a:t> European to sail the Atlantic Ocean and arrive in the Americas. Brought disease to the Indigenous peoples, decreasing the Indigenous population by 95%</a:t>
            </a:r>
          </a:p>
          <a:p>
            <a:pPr algn="l"/>
            <a:r>
              <a:rPr lang="en-US" sz="3100" b="1" u="sng" dirty="0"/>
              <a:t>Juan Ponce de León</a:t>
            </a:r>
            <a:r>
              <a:rPr lang="en-US" sz="3100" dirty="0"/>
              <a:t>: Spanish conquistador who led the first European exploration into Florida. Later became the first governor of Puerto Rico. Violently crushed Indigenous American (</a:t>
            </a:r>
            <a:r>
              <a:rPr lang="en-US" sz="3100" dirty="0" err="1"/>
              <a:t>Taíno</a:t>
            </a:r>
            <a:r>
              <a:rPr lang="en-US" sz="3100" dirty="0"/>
              <a:t>) rebellions</a:t>
            </a:r>
          </a:p>
          <a:p>
            <a:pPr algn="l"/>
            <a:r>
              <a:rPr lang="en-US" sz="3100" b="1" u="sng" dirty="0"/>
              <a:t>Monument</a:t>
            </a:r>
            <a:r>
              <a:rPr lang="en-US" sz="3100" dirty="0"/>
              <a:t>: a statue made to remember a famous or notable person or event</a:t>
            </a:r>
            <a:endParaRPr lang="en-US" sz="3100" dirty="0">
              <a:latin typeface="Baskerville Old Face" panose="02020602080505020303" pitchFamily="18" charset="0"/>
            </a:endParaRPr>
          </a:p>
        </p:txBody>
      </p:sp>
      <p:pic>
        <p:nvPicPr>
          <p:cNvPr id="9" name="Picture 10" descr="Columbus | Lapham's Quarte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480" y="361912"/>
            <a:ext cx="2301746" cy="28751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hristopher Columbus bronze statue in Bayfront Park by the Bayside... News  Photo - Gett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943" y="3467273"/>
            <a:ext cx="2171605" cy="32558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Juan Ponce de Leó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3644" y="315900"/>
            <a:ext cx="2272131" cy="2953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Juan Ponce de Leon Statue (San Juan) - 2020 All You Need to Know BEFORE You  Go (with Photos) - Tripadvi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3644" y="3405715"/>
            <a:ext cx="2487182" cy="33162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F2D5C2-FEDE-4325-A927-154666522733}"/>
              </a:ext>
            </a:extLst>
          </p:cNvPr>
          <p:cNvSpPr txBox="1"/>
          <p:nvPr/>
        </p:nvSpPr>
        <p:spPr>
          <a:xfrm>
            <a:off x="7263644" y="51038"/>
            <a:ext cx="4928356" cy="416322"/>
          </a:xfrm>
          <a:prstGeom prst="rect">
            <a:avLst/>
          </a:prstGeom>
          <a:noFill/>
        </p:spPr>
        <p:txBody>
          <a:bodyPr wrap="square" lIns="0" tIns="0" rIns="0" bIns="0" rtlCol="0">
            <a:noAutofit/>
          </a:bodyPr>
          <a:lstStyle/>
          <a:p>
            <a:pPr algn="l"/>
            <a:r>
              <a:rPr lang="en-US" sz="2000" b="1" dirty="0">
                <a:solidFill>
                  <a:schemeClr val="tx1">
                    <a:lumMod val="75000"/>
                    <a:lumOff val="25000"/>
                  </a:schemeClr>
                </a:solidFill>
                <a:latin typeface="+mn-lt"/>
              </a:rPr>
              <a:t>        Ponce de León          Christopher Columbus</a:t>
            </a:r>
          </a:p>
        </p:txBody>
      </p:sp>
    </p:spTree>
    <p:extLst>
      <p:ext uri="{BB962C8B-B14F-4D97-AF65-F5344CB8AC3E}">
        <p14:creationId xmlns:p14="http://schemas.microsoft.com/office/powerpoint/2010/main" val="143453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9" name="Picture 6" descr="https://i2.wp.com/hyperallergic.com/wp-content/uploads/2019/12/IMG_0059-1.jpg?resize=743%2C1131&amp;quality=100&amp;ssl=1"/>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t="13465" b="13465"/>
          <a:stretch/>
        </p:blipFill>
        <p:spPr bwMode="auto">
          <a:xfrm>
            <a:off x="6030315" y="55418"/>
            <a:ext cx="6009285" cy="66845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hat Happened to the Columbus Statue in Miami's Bayfront Park? | Miami New  Times"/>
          <p:cNvPicPr>
            <a:picLocks noChangeAspect="1" noChangeArrowheads="1"/>
          </p:cNvPicPr>
          <p:nvPr/>
        </p:nvPicPr>
        <p:blipFill rotWithShape="1">
          <a:blip r:embed="rId3">
            <a:extLst>
              <a:ext uri="{28A0092B-C50C-407E-A947-70E740481C1C}">
                <a14:useLocalDpi xmlns:a14="http://schemas.microsoft.com/office/drawing/2010/main" val="0"/>
              </a:ext>
            </a:extLst>
          </a:blip>
          <a:srcRect l="32066" t="-217" r="28382" b="217"/>
          <a:stretch/>
        </p:blipFill>
        <p:spPr bwMode="auto">
          <a:xfrm>
            <a:off x="5987019" y="27709"/>
            <a:ext cx="3470096" cy="67122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3964" y="409056"/>
            <a:ext cx="5793055" cy="6192289"/>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305495" y="578204"/>
            <a:ext cx="5577948" cy="587502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l"/>
            <a:r>
              <a:rPr lang="en-US" sz="3200" dirty="0">
                <a:latin typeface="Baskerville Old Face" panose="02020602080505020303" pitchFamily="18" charset="0"/>
              </a:rPr>
              <a:t>Discussion Questions:</a:t>
            </a:r>
          </a:p>
          <a:p>
            <a:pPr marL="514350" indent="-514350" algn="l">
              <a:buAutoNum type="arabicPeriod"/>
            </a:pPr>
            <a:r>
              <a:rPr lang="en-US" sz="3200" dirty="0"/>
              <a:t>Why are there monuments to Columbus and Ponce de León?</a:t>
            </a:r>
          </a:p>
          <a:p>
            <a:pPr marL="514350" indent="-514350" algn="l">
              <a:buAutoNum type="arabicPeriod"/>
            </a:pPr>
            <a:r>
              <a:rPr lang="en-US" sz="3200" dirty="0"/>
              <a:t>What do monuments say about society and what that society values?</a:t>
            </a:r>
          </a:p>
          <a:p>
            <a:pPr marL="514350" indent="-514350" algn="l">
              <a:buAutoNum type="arabicPeriod"/>
            </a:pPr>
            <a:r>
              <a:rPr lang="en-US" sz="3200" dirty="0"/>
              <a:t>Why would somebody want to cover a monument of Columbus and Ponce de León?</a:t>
            </a:r>
          </a:p>
        </p:txBody>
      </p:sp>
    </p:spTree>
    <p:extLst>
      <p:ext uri="{BB962C8B-B14F-4D97-AF65-F5344CB8AC3E}">
        <p14:creationId xmlns:p14="http://schemas.microsoft.com/office/powerpoint/2010/main" val="222302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scp-nyc.org/wp-content/uploads/2020/09/5-1.jpg"/>
          <p:cNvPicPr>
            <a:picLocks noChangeAspect="1" noChangeArrowheads="1"/>
          </p:cNvPicPr>
          <p:nvPr/>
        </p:nvPicPr>
        <p:blipFill rotWithShape="1">
          <a:blip r:embed="rId2">
            <a:extLst>
              <a:ext uri="{28A0092B-C50C-407E-A947-70E740481C1C}">
                <a14:useLocalDpi xmlns:a14="http://schemas.microsoft.com/office/drawing/2010/main" val="0"/>
              </a:ext>
            </a:extLst>
          </a:blip>
          <a:srcRect r="48834"/>
          <a:stretch/>
        </p:blipFill>
        <p:spPr bwMode="auto">
          <a:xfrm>
            <a:off x="120674" y="85311"/>
            <a:ext cx="3262081" cy="4220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5430982" y="277091"/>
            <a:ext cx="6399068" cy="6192289"/>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878668" y="422910"/>
            <a:ext cx="5051395" cy="5875020"/>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l"/>
            <a:r>
              <a:rPr lang="en-US" sz="3200" dirty="0"/>
              <a:t>Now we know what the monuments are….</a:t>
            </a:r>
          </a:p>
          <a:p>
            <a:pPr algn="l"/>
            <a:endParaRPr lang="en-US" sz="3200" dirty="0"/>
          </a:p>
          <a:p>
            <a:pPr algn="l"/>
            <a:r>
              <a:rPr lang="en-US" sz="3200" dirty="0"/>
              <a:t>What is covering them?</a:t>
            </a:r>
          </a:p>
          <a:p>
            <a:pPr algn="l"/>
            <a:endParaRPr lang="en-US" sz="3200" dirty="0"/>
          </a:p>
          <a:p>
            <a:pPr algn="l"/>
            <a:r>
              <a:rPr lang="en-US" sz="3200" dirty="0"/>
              <a:t>Do you think the design is important? </a:t>
            </a:r>
          </a:p>
          <a:p>
            <a:pPr algn="l"/>
            <a:endParaRPr lang="en-US" sz="3200" dirty="0"/>
          </a:p>
          <a:p>
            <a:pPr algn="l"/>
            <a:r>
              <a:rPr lang="en-US" sz="3200" dirty="0"/>
              <a:t>What about the kind of fabric used?</a:t>
            </a:r>
          </a:p>
        </p:txBody>
      </p:sp>
      <p:pic>
        <p:nvPicPr>
          <p:cNvPr id="9" name="Picture 6" descr="https://i2.wp.com/hyperallergic.com/wp-content/uploads/2019/12/IMG_0059-1.jpg?resize=743%2C1131&amp;quality=100&amp;ssl=1"/>
          <p:cNvPicPr>
            <a:picLocks noChangeAspect="1" noChangeArrowheads="1"/>
          </p:cNvPicPr>
          <p:nvPr/>
        </p:nvPicPr>
        <p:blipFill rotWithShape="1">
          <a:blip r:embed="rId3">
            <a:extLst>
              <a:ext uri="{28A0092B-C50C-407E-A947-70E740481C1C}">
                <a14:useLocalDpi xmlns:a14="http://schemas.microsoft.com/office/drawing/2010/main" val="0"/>
              </a:ext>
            </a:extLst>
          </a:blip>
          <a:srcRect l="22150"/>
          <a:stretch/>
        </p:blipFill>
        <p:spPr bwMode="auto">
          <a:xfrm>
            <a:off x="707342" y="2715491"/>
            <a:ext cx="1888002" cy="40039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payload.cargocollective.com/1/9/318299/13997101/Manchineel-Swatch-Screenshot_67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346" y="2715491"/>
            <a:ext cx="3052744" cy="3948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 Cloaking Series"/>
          <p:cNvPicPr>
            <a:picLocks noChangeAspect="1" noChangeArrowheads="1"/>
          </p:cNvPicPr>
          <p:nvPr/>
        </p:nvPicPr>
        <p:blipFill rotWithShape="1">
          <a:blip r:embed="rId5">
            <a:extLst>
              <a:ext uri="{28A0092B-C50C-407E-A947-70E740481C1C}">
                <a14:useLocalDpi xmlns:a14="http://schemas.microsoft.com/office/drawing/2010/main" val="0"/>
              </a:ext>
            </a:extLst>
          </a:blip>
          <a:srcRect l="23797" r="56280" b="39517"/>
          <a:stretch/>
        </p:blipFill>
        <p:spPr bwMode="auto">
          <a:xfrm>
            <a:off x="4043030" y="48833"/>
            <a:ext cx="1800627" cy="367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2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scp-nyc.org/wp-content/uploads/2020/09/5-1.jpg"/>
          <p:cNvPicPr>
            <a:picLocks noChangeAspect="1" noChangeArrowheads="1"/>
          </p:cNvPicPr>
          <p:nvPr/>
        </p:nvPicPr>
        <p:blipFill rotWithShape="1">
          <a:blip r:embed="rId2">
            <a:extLst>
              <a:ext uri="{28A0092B-C50C-407E-A947-70E740481C1C}">
                <a14:useLocalDpi xmlns:a14="http://schemas.microsoft.com/office/drawing/2010/main" val="0"/>
              </a:ext>
            </a:extLst>
          </a:blip>
          <a:srcRect r="48834"/>
          <a:stretch/>
        </p:blipFill>
        <p:spPr bwMode="auto">
          <a:xfrm>
            <a:off x="120674" y="85311"/>
            <a:ext cx="3262081" cy="4220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10255" y="5943600"/>
            <a:ext cx="2729345" cy="914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7"/>
          <p:cNvSpPr/>
          <p:nvPr/>
        </p:nvSpPr>
        <p:spPr>
          <a:xfrm>
            <a:off x="5430982" y="277091"/>
            <a:ext cx="6399068" cy="6192289"/>
          </a:xfrm>
          <a:prstGeom prst="rect">
            <a:avLst/>
          </a:prstGeom>
          <a:solidFill>
            <a:schemeClr val="bg1">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ubtitle 6"/>
          <p:cNvSpPr>
            <a:spLocks noGrp="1"/>
          </p:cNvSpPr>
          <p:nvPr>
            <p:ph type="subTitle" idx="1"/>
          </p:nvPr>
        </p:nvSpPr>
        <p:spPr>
          <a:xfrm>
            <a:off x="6878668" y="277091"/>
            <a:ext cx="5160932" cy="6386599"/>
          </a:xfrm>
          <a:solidFill>
            <a:schemeClr val="lt1">
              <a:alpha val="38000"/>
            </a:schemeClr>
          </a:solidFill>
          <a:ln/>
        </p:spPr>
        <p:style>
          <a:lnRef idx="2">
            <a:schemeClr val="dk1"/>
          </a:lnRef>
          <a:fillRef idx="1">
            <a:schemeClr val="lt1"/>
          </a:fillRef>
          <a:effectRef idx="0">
            <a:schemeClr val="dk1"/>
          </a:effectRef>
          <a:fontRef idx="minor">
            <a:schemeClr val="dk1"/>
          </a:fontRef>
        </p:style>
        <p:txBody>
          <a:bodyPr/>
          <a:lstStyle/>
          <a:p>
            <a:pPr algn="ctr"/>
            <a:r>
              <a:rPr lang="en-US" sz="3700" dirty="0"/>
              <a:t>“The spandex coverings blurred the detailed bronze memorials into amorphous, strange forms, while </a:t>
            </a:r>
            <a:r>
              <a:rPr lang="en-US" sz="3700" b="1" u="sng" dirty="0"/>
              <a:t>calling attention to their presence in the city through colorful, hyper-tropical patterns</a:t>
            </a:r>
            <a:r>
              <a:rPr lang="en-US" sz="3700" dirty="0"/>
              <a:t>.”</a:t>
            </a:r>
          </a:p>
          <a:p>
            <a:pPr algn="ctr">
              <a:buFontTx/>
              <a:buChar char="-"/>
            </a:pPr>
            <a:r>
              <a:rPr lang="en-US" sz="3700" dirty="0" err="1"/>
              <a:t>Jori</a:t>
            </a:r>
            <a:r>
              <a:rPr lang="en-US" sz="3700" dirty="0"/>
              <a:t> Minaya</a:t>
            </a:r>
          </a:p>
          <a:p>
            <a:pPr algn="l"/>
            <a:endParaRPr lang="en-US" sz="3700" dirty="0">
              <a:latin typeface="Baskerville Old Face" panose="02020602080505020303" pitchFamily="18" charset="0"/>
            </a:endParaRPr>
          </a:p>
        </p:txBody>
      </p:sp>
      <p:pic>
        <p:nvPicPr>
          <p:cNvPr id="9" name="Picture 6" descr="https://i2.wp.com/hyperallergic.com/wp-content/uploads/2019/12/IMG_0059-1.jpg?resize=743%2C1131&amp;quality=100&amp;ssl=1"/>
          <p:cNvPicPr>
            <a:picLocks noChangeAspect="1" noChangeArrowheads="1"/>
          </p:cNvPicPr>
          <p:nvPr/>
        </p:nvPicPr>
        <p:blipFill rotWithShape="1">
          <a:blip r:embed="rId3">
            <a:extLst>
              <a:ext uri="{28A0092B-C50C-407E-A947-70E740481C1C}">
                <a14:useLocalDpi xmlns:a14="http://schemas.microsoft.com/office/drawing/2010/main" val="0"/>
              </a:ext>
            </a:extLst>
          </a:blip>
          <a:srcRect l="22150"/>
          <a:stretch/>
        </p:blipFill>
        <p:spPr bwMode="auto">
          <a:xfrm>
            <a:off x="707342" y="2715491"/>
            <a:ext cx="1888002" cy="40039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payload.cargocollective.com/1/9/318299/13997101/Manchineel-Swatch-Screenshot_67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346" y="2715491"/>
            <a:ext cx="3052744" cy="3948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 Cloaking Series"/>
          <p:cNvPicPr>
            <a:picLocks noChangeAspect="1" noChangeArrowheads="1"/>
          </p:cNvPicPr>
          <p:nvPr/>
        </p:nvPicPr>
        <p:blipFill rotWithShape="1">
          <a:blip r:embed="rId5">
            <a:extLst>
              <a:ext uri="{28A0092B-C50C-407E-A947-70E740481C1C}">
                <a14:useLocalDpi xmlns:a14="http://schemas.microsoft.com/office/drawing/2010/main" val="0"/>
              </a:ext>
            </a:extLst>
          </a:blip>
          <a:srcRect l="23797" r="56280" b="39517"/>
          <a:stretch/>
        </p:blipFill>
        <p:spPr bwMode="auto">
          <a:xfrm>
            <a:off x="4043030" y="48833"/>
            <a:ext cx="1800627" cy="367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463886"/>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4_Pitch deck_AAS_v5" id="{A82770BA-62BC-4528-9468-1207E61BFB64}" vid="{B7E69C18-93BB-4DCC-8C49-BE1813F33B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6DB9DAA-588F-4E7A-A8D1-E2EBF048F1AE}">
  <ds:schemaRefs>
    <ds:schemaRef ds:uri="http://schemas.microsoft.com/sharepoint/v3/contenttype/forms"/>
  </ds:schemaRefs>
</ds:datastoreItem>
</file>

<file path=customXml/itemProps2.xml><?xml version="1.0" encoding="utf-8"?>
<ds:datastoreItem xmlns:ds="http://schemas.openxmlformats.org/officeDocument/2006/customXml" ds:itemID="{8332F27D-DD05-4984-A261-62350E39A0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C5C908-4F22-4D49-B2AD-A48F9AB51175}">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Pitch deck</Template>
  <TotalTime>0</TotalTime>
  <Words>1858</Words>
  <Application>Microsoft Office PowerPoint</Application>
  <PresentationFormat>Widescreen</PresentationFormat>
  <Paragraphs>219</Paragraphs>
  <Slides>35</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Arial</vt:lpstr>
      <vt:lpstr>Baskerville Old Face</vt:lpstr>
      <vt:lpstr>Calibri</vt:lpstr>
      <vt:lpstr>Calibri Light</vt:lpstr>
      <vt:lpstr>franklin-gothic-urw</vt:lpstr>
      <vt:lpstr>Georgia</vt:lpstr>
      <vt:lpstr>inherit</vt:lpstr>
      <vt:lpstr>Lato</vt:lpstr>
      <vt:lpstr>Roboto</vt:lpstr>
      <vt:lpstr>Rockwell</vt:lpstr>
      <vt:lpstr>Times New Roman</vt:lpstr>
      <vt:lpstr>Verdana</vt:lpstr>
      <vt:lpstr>Office Theme</vt:lpstr>
      <vt:lpstr>Seeds of Resistance: Caribbean Resistance Through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Seeds of Resistance: Caribbean Resistance Through Time</dc:title>
  <dc:creator/>
  <cp:lastModifiedBy/>
  <cp:revision>18</cp:revision>
  <dcterms:created xsi:type="dcterms:W3CDTF">2020-10-21T18:23:38Z</dcterms:created>
  <dcterms:modified xsi:type="dcterms:W3CDTF">2021-01-25T10:17:35Z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