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9" r:id="rId3"/>
    <p:sldId id="260" r:id="rId4"/>
    <p:sldId id="261" r:id="rId5"/>
    <p:sldId id="257" r:id="rId6"/>
    <p:sldId id="263" r:id="rId7"/>
    <p:sldId id="266"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8">
          <p15:clr>
            <a:srgbClr val="A4A3A4"/>
          </p15:clr>
        </p15:guide>
        <p15:guide id="2" pos="29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09" autoAdjust="0"/>
  </p:normalViewPr>
  <p:slideViewPr>
    <p:cSldViewPr snapToGrid="0" snapToObjects="1" showGuides="1">
      <p:cViewPr varScale="1">
        <p:scale>
          <a:sx n="46" d="100"/>
          <a:sy n="46" d="100"/>
        </p:scale>
        <p:origin x="2070" y="42"/>
      </p:cViewPr>
      <p:guideLst>
        <p:guide orient="horz" pos="2308"/>
        <p:guide pos="2902"/>
      </p:guideLst>
    </p:cSldViewPr>
  </p:slideViewPr>
  <p:notesTextViewPr>
    <p:cViewPr>
      <p:scale>
        <a:sx n="100" d="100"/>
        <a:sy n="100" d="100"/>
      </p:scale>
      <p:origin x="0" y="-85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16A6B9-FDB5-B044-8D8E-1EE49E8F3DBF}" type="datetimeFigureOut">
              <a:rPr lang="en-US" smtClean="0"/>
              <a:t>8/18/2017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B33C0-303F-9A40-9255-D20EDB2052A8}" type="slidenum">
              <a:rPr lang="en-US" smtClean="0"/>
              <a:t>‹#›</a:t>
            </a:fld>
            <a:endParaRPr lang="en-US"/>
          </a:p>
        </p:txBody>
      </p:sp>
    </p:spTree>
    <p:extLst>
      <p:ext uri="{BB962C8B-B14F-4D97-AF65-F5344CB8AC3E}">
        <p14:creationId xmlns:p14="http://schemas.microsoft.com/office/powerpoint/2010/main" val="3845271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istory.com/topics/1950s/videos/1950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oughtco.com/1950s-timeline-177995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v/YSzX5PgQc8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129779229"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davidclaerbout.com/KING-after-Alfred-Wertheimer-s-1956-picture-of-a-young-man-named"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time.com/3797423/elvis-in-the-beginning-photographs-by-alfred-wertheim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deo.search.yahoo.com/yhs/search?fr=yhs-Lkry-SF01&amp;hsimp=yhs-SF01&amp;hspart=Lkry&amp;p=elvis+performing+heartbreak+hotel#id=2&amp;vid=c27ad68f5c743a8942e1282bd282beb2&amp;action=clic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achingchannel.org/videos/think-pair-share-lesson-idea"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video.search.yahoo.com/yhs/search?fr=yhs-Lkry-SF01&amp;hsimp=yhs-SF01&amp;hspart=Lkry&amp;p=elvis+performing+heartbreak+hotel#id=2&amp;vid=c27ad68f5c743a8942e1282bd282beb2&amp;action=click" TargetMode="External"/><Relationship Id="rId4" Type="http://schemas.openxmlformats.org/officeDocument/2006/relationships/hyperlink" Target="http://www.youtube.com/watch?v=cvpsBy4A0Z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2B33C0-303F-9A40-9255-D20EDB2052A8}" type="slidenum">
              <a:rPr lang="en-US" smtClean="0"/>
              <a:t>1</a:t>
            </a:fld>
            <a:endParaRPr lang="en-US"/>
          </a:p>
        </p:txBody>
      </p:sp>
    </p:spTree>
    <p:extLst>
      <p:ext uri="{BB962C8B-B14F-4D97-AF65-F5344CB8AC3E}">
        <p14:creationId xmlns:p14="http://schemas.microsoft.com/office/powerpoint/2010/main" val="419476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retrieved</a:t>
            </a:r>
            <a:r>
              <a:rPr lang="en-US" baseline="0" dirty="0" smtClean="0"/>
              <a:t> from: </a:t>
            </a:r>
            <a:r>
              <a:rPr lang="en-US" dirty="0" smtClean="0"/>
              <a:t>http://</a:t>
            </a:r>
            <a:r>
              <a:rPr lang="en-US" dirty="0" err="1" smtClean="0"/>
              <a:t>www.history.com</a:t>
            </a:r>
            <a:r>
              <a:rPr lang="en-US" dirty="0" smtClean="0"/>
              <a:t>/topics/1950s/videos/1950s</a:t>
            </a:r>
          </a:p>
          <a:p>
            <a:r>
              <a:rPr lang="en-US" dirty="0" smtClean="0"/>
              <a:t>1950’s Collage image retrieved</a:t>
            </a:r>
            <a:r>
              <a:rPr lang="en-US" baseline="0" dirty="0" smtClean="0"/>
              <a:t> from: https://</a:t>
            </a:r>
            <a:r>
              <a:rPr lang="en-US" baseline="0" dirty="0" err="1" smtClean="0"/>
              <a:t>www.retrowaste.com</a:t>
            </a:r>
            <a:r>
              <a:rPr lang="en-US" baseline="0" dirty="0" smtClean="0"/>
              <a:t>/1950s/</a:t>
            </a:r>
          </a:p>
          <a:p>
            <a:endParaRPr lang="en-US" dirty="0" smtClean="0"/>
          </a:p>
          <a:p>
            <a:r>
              <a:rPr lang="en-US" sz="1200" kern="1200" dirty="0" smtClean="0">
                <a:solidFill>
                  <a:schemeClr val="tx1"/>
                </a:solidFill>
                <a:effectLst/>
                <a:latin typeface="+mn-lt"/>
                <a:ea typeface="+mn-ea"/>
                <a:cs typeface="+mn-cs"/>
              </a:rPr>
              <a:t>Ask students, “What comes to mind when you think about the 1950s?” Have students watch the video and take note of how many of their thoughts are depicted in the video. Video is linked in the </a:t>
            </a:r>
            <a:r>
              <a:rPr lang="en-US" sz="1200" kern="1200" dirty="0" err="1" smtClean="0">
                <a:solidFill>
                  <a:schemeClr val="tx1"/>
                </a:solidFill>
                <a:effectLst/>
                <a:latin typeface="+mn-lt"/>
                <a:ea typeface="+mn-ea"/>
                <a:cs typeface="+mn-cs"/>
              </a:rPr>
              <a:t>ppt</a:t>
            </a:r>
            <a:r>
              <a:rPr lang="en-US" sz="1200" kern="1200" dirty="0" smtClean="0">
                <a:solidFill>
                  <a:schemeClr val="tx1"/>
                </a:solidFill>
                <a:effectLst/>
                <a:latin typeface="+mn-lt"/>
                <a:ea typeface="+mn-ea"/>
                <a:cs typeface="+mn-cs"/>
              </a:rPr>
              <a:t> or can be found at </a:t>
            </a:r>
            <a:r>
              <a:rPr lang="en-US" sz="1200" u="sng" kern="1200" dirty="0" smtClean="0">
                <a:solidFill>
                  <a:schemeClr val="tx1"/>
                </a:solidFill>
                <a:effectLst/>
                <a:latin typeface="+mn-lt"/>
                <a:ea typeface="+mn-ea"/>
                <a:cs typeface="+mn-cs"/>
                <a:hlinkClick r:id="rId3"/>
              </a:rPr>
              <a:t>http://www.history.com/topics/1950s/videos/1950s</a:t>
            </a:r>
            <a:r>
              <a:rPr lang="en-US" dirty="0" smtClean="0">
                <a:effectLst/>
              </a:rPr>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2B33C0-303F-9A40-9255-D20EDB2052A8}" type="slidenum">
              <a:rPr lang="en-US" smtClean="0"/>
              <a:t>2</a:t>
            </a:fld>
            <a:endParaRPr lang="en-US"/>
          </a:p>
        </p:txBody>
      </p:sp>
    </p:spTree>
    <p:extLst>
      <p:ext uri="{BB962C8B-B14F-4D97-AF65-F5344CB8AC3E}">
        <p14:creationId xmlns:p14="http://schemas.microsoft.com/office/powerpoint/2010/main" val="381136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 located</a:t>
            </a:r>
            <a:r>
              <a:rPr lang="en-US" baseline="0" dirty="0" smtClean="0"/>
              <a:t> at: https://</a:t>
            </a:r>
            <a:r>
              <a:rPr lang="en-US" baseline="0" dirty="0" err="1" smtClean="0"/>
              <a:t>www.thoughtco.com</a:t>
            </a:r>
            <a:r>
              <a:rPr lang="en-US" baseline="0" dirty="0" smtClean="0"/>
              <a:t>/1950s-timeline-1779952</a:t>
            </a:r>
          </a:p>
          <a:p>
            <a:r>
              <a:rPr lang="en-US" baseline="0" dirty="0" smtClean="0"/>
              <a:t>Timeline picture retrieved from: http://</a:t>
            </a:r>
            <a:r>
              <a:rPr lang="en-US" baseline="0" dirty="0" err="1" smtClean="0"/>
              <a:t>keywordsuggest.org</a:t>
            </a:r>
            <a:r>
              <a:rPr lang="en-US" baseline="0" dirty="0" smtClean="0"/>
              <a:t>/gallery/799083.html</a:t>
            </a:r>
          </a:p>
          <a:p>
            <a:endParaRPr lang="en-US" dirty="0" smtClean="0"/>
          </a:p>
          <a:p>
            <a:endParaRPr lang="en-US" dirty="0" smtClean="0"/>
          </a:p>
          <a:p>
            <a:r>
              <a:rPr lang="en-US" sz="1200" kern="1200" dirty="0" smtClean="0">
                <a:solidFill>
                  <a:schemeClr val="tx1"/>
                </a:solidFill>
                <a:effectLst/>
                <a:latin typeface="+mn-lt"/>
                <a:ea typeface="+mn-ea"/>
                <a:cs typeface="+mn-cs"/>
              </a:rPr>
              <a:t>Using the notes on slide 3, go through the timeline and discuss a few events/inventions that occurred each year. Timeline is linked in the </a:t>
            </a:r>
            <a:r>
              <a:rPr lang="en-US" sz="1200" kern="1200" dirty="0" err="1" smtClean="0">
                <a:solidFill>
                  <a:schemeClr val="tx1"/>
                </a:solidFill>
                <a:effectLst/>
                <a:latin typeface="+mn-lt"/>
                <a:ea typeface="+mn-ea"/>
                <a:cs typeface="+mn-cs"/>
              </a:rPr>
              <a:t>ppt</a:t>
            </a:r>
            <a:r>
              <a:rPr lang="en-US" sz="1200" kern="1200" dirty="0" smtClean="0">
                <a:solidFill>
                  <a:schemeClr val="tx1"/>
                </a:solidFill>
                <a:effectLst/>
                <a:latin typeface="+mn-lt"/>
                <a:ea typeface="+mn-ea"/>
                <a:cs typeface="+mn-cs"/>
              </a:rPr>
              <a:t> or can be found at </a:t>
            </a:r>
            <a:r>
              <a:rPr lang="en-US" sz="1200" u="sng" kern="1200" dirty="0" smtClean="0">
                <a:solidFill>
                  <a:schemeClr val="tx1"/>
                </a:solidFill>
                <a:effectLst/>
                <a:latin typeface="+mn-lt"/>
                <a:ea typeface="+mn-ea"/>
                <a:cs typeface="+mn-cs"/>
                <a:hlinkClick r:id="rId3"/>
              </a:rPr>
              <a:t>https://www.thoughtco.com/1950s-timeline-1779952</a:t>
            </a:r>
            <a:r>
              <a:rPr lang="en-US" dirty="0" smtClean="0">
                <a:effectLst/>
              </a:rPr>
              <a:t> </a:t>
            </a:r>
          </a:p>
          <a:p>
            <a:endParaRPr lang="en-US" dirty="0" smtClean="0"/>
          </a:p>
          <a:p>
            <a:r>
              <a:rPr lang="en-US" dirty="0" smtClean="0"/>
              <a:t>1950: first credit card, first</a:t>
            </a:r>
            <a:r>
              <a:rPr lang="en-US" baseline="0" dirty="0" smtClean="0"/>
              <a:t> Peanuts cartoon, first organ transplant, President Truman ordered the building of the hydrogen bomb*, Korean War began, Senator McCarthy’s Communist hunt. </a:t>
            </a:r>
          </a:p>
          <a:p>
            <a:r>
              <a:rPr lang="en-US" baseline="0" dirty="0" smtClean="0"/>
              <a:t>1951: Color television began, Truman signed a peace treaty with Japan ending WWII, Churchill becomes Prime Minister of Britain, the United States ratifies the 22</a:t>
            </a:r>
            <a:r>
              <a:rPr lang="en-US" baseline="30000" dirty="0" smtClean="0"/>
              <a:t>nd</a:t>
            </a:r>
            <a:r>
              <a:rPr lang="en-US" baseline="0" dirty="0" smtClean="0"/>
              <a:t> amendment limiting the President to two terms in office, and South Africans carry identification cards. </a:t>
            </a:r>
          </a:p>
          <a:p>
            <a:r>
              <a:rPr lang="en-US" baseline="0" dirty="0" smtClean="0"/>
              <a:t>1952: Princess Elizabeth becomes Queen of Britain at age 25, Puerto Rico is named as a self-governing commonwealth of the U.S., Great London Smog of 1952, Seat belts were invented, and the polio vaccine was created.</a:t>
            </a:r>
          </a:p>
          <a:p>
            <a:r>
              <a:rPr lang="en-US" baseline="0" dirty="0" smtClean="0"/>
              <a:t>1953: DNA was discovered, First people to climb to the summit of Mount Everest, frozen </a:t>
            </a:r>
            <a:r>
              <a:rPr lang="en-US" baseline="0" dirty="0" err="1" smtClean="0"/>
              <a:t>tv</a:t>
            </a:r>
            <a:r>
              <a:rPr lang="en-US" baseline="0" dirty="0" smtClean="0"/>
              <a:t> dinners introduced by Swanson, Joseph Stalin dies, Rosenberg’s executed for espionage. </a:t>
            </a:r>
          </a:p>
          <a:p>
            <a:r>
              <a:rPr lang="en-US" baseline="0" dirty="0" smtClean="0"/>
              <a:t>1954: Brown v. Board of Education made segregation illegal, first atomic submarine was </a:t>
            </a:r>
            <a:r>
              <a:rPr lang="en-US" baseline="0" dirty="0" smtClean="0"/>
              <a:t>launched, </a:t>
            </a:r>
            <a:r>
              <a:rPr lang="en-US" baseline="0" dirty="0" smtClean="0"/>
              <a:t>Salk’s polio vaccine massive trial on children, Cigarettes were reported to cause cancer.</a:t>
            </a:r>
          </a:p>
          <a:p>
            <a:r>
              <a:rPr lang="en-US" baseline="0" dirty="0" smtClean="0"/>
              <a:t>1955: McDonald’s founded, Disneyland in California opened, Civil Rights Movement began, Rosa Parks refused to give up her bus seat, Montgomery Bus Boycott</a:t>
            </a:r>
          </a:p>
          <a:p>
            <a:r>
              <a:rPr lang="en-US" baseline="0" dirty="0" smtClean="0"/>
              <a:t>1956: Elvis Presley enters the entertainment scene with his first </a:t>
            </a:r>
            <a:r>
              <a:rPr lang="en-US" baseline="0" smtClean="0"/>
              <a:t>hit </a:t>
            </a:r>
            <a:r>
              <a:rPr lang="en-US" baseline="0" smtClean="0"/>
              <a:t>song, “Heartbreak </a:t>
            </a:r>
            <a:r>
              <a:rPr lang="en-US" baseline="0" dirty="0" smtClean="0"/>
              <a:t>Hotel”, TV remote was invented, Velcro was first used, Suez crisis took place, Warsaw Pack was signed, and Hungarian Revolution exploded. </a:t>
            </a:r>
          </a:p>
          <a:p>
            <a:r>
              <a:rPr lang="en-US" baseline="0" dirty="0" smtClean="0"/>
              <a:t>1957: Launch of Soviet satellite Sputnik, establishment of the European Economic Community, Malaysia and Ghana gain independence from the United Kingdom, and Dr. Seuss published “The Cat in the Hat”</a:t>
            </a:r>
          </a:p>
          <a:p>
            <a:r>
              <a:rPr lang="en-US" baseline="0" dirty="0" smtClean="0"/>
              <a:t>1958: Establishment of NASA, Hula hoops was invented, microchip was invented, creation of </a:t>
            </a:r>
            <a:r>
              <a:rPr lang="en-US" baseline="0" dirty="0" err="1" smtClean="0"/>
              <a:t>legos</a:t>
            </a:r>
            <a:r>
              <a:rPr lang="en-US" baseline="0" dirty="0" smtClean="0"/>
              <a:t>, and Chinese leader Mao </a:t>
            </a:r>
            <a:r>
              <a:rPr lang="en-US" baseline="0" dirty="0" err="1" smtClean="0"/>
              <a:t>Tse-tung</a:t>
            </a:r>
            <a:r>
              <a:rPr lang="en-US" baseline="0" dirty="0" smtClean="0"/>
              <a:t> launched the “Great Leap Forward”</a:t>
            </a:r>
          </a:p>
          <a:p>
            <a:r>
              <a:rPr lang="en-US" baseline="0" dirty="0" smtClean="0"/>
              <a:t>1959: Fidel Castro became dictator of Cuba, Alaska and Hawaii are admitted as the 49</a:t>
            </a:r>
            <a:r>
              <a:rPr lang="en-US" baseline="30000" dirty="0" smtClean="0"/>
              <a:t>th</a:t>
            </a:r>
            <a:r>
              <a:rPr lang="en-US" baseline="0" dirty="0" smtClean="0"/>
              <a:t> and 50</a:t>
            </a:r>
            <a:r>
              <a:rPr lang="en-US" baseline="30000" dirty="0" smtClean="0"/>
              <a:t>th</a:t>
            </a:r>
            <a:r>
              <a:rPr lang="en-US" baseline="0" dirty="0" smtClean="0"/>
              <a:t> states in the U.S..  Sound of Music opened on Broadway</a:t>
            </a:r>
          </a:p>
          <a:p>
            <a:endParaRPr lang="en-US" dirty="0" smtClean="0"/>
          </a:p>
        </p:txBody>
      </p:sp>
      <p:sp>
        <p:nvSpPr>
          <p:cNvPr id="4" name="Slide Number Placeholder 3"/>
          <p:cNvSpPr>
            <a:spLocks noGrp="1"/>
          </p:cNvSpPr>
          <p:nvPr>
            <p:ph type="sldNum" sz="quarter" idx="10"/>
          </p:nvPr>
        </p:nvSpPr>
        <p:spPr/>
        <p:txBody>
          <a:bodyPr/>
          <a:lstStyle/>
          <a:p>
            <a:fld id="{772B33C0-303F-9A40-9255-D20EDB2052A8}" type="slidenum">
              <a:rPr lang="en-US" smtClean="0"/>
              <a:t>3</a:t>
            </a:fld>
            <a:endParaRPr lang="en-US"/>
          </a:p>
        </p:txBody>
      </p:sp>
    </p:spTree>
    <p:extLst>
      <p:ext uri="{BB962C8B-B14F-4D97-AF65-F5344CB8AC3E}">
        <p14:creationId xmlns:p14="http://schemas.microsoft.com/office/powerpoint/2010/main" val="3811366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Fifties Pop Culture</a:t>
            </a:r>
            <a:r>
              <a:rPr lang="en-US" baseline="0" dirty="0" smtClean="0"/>
              <a:t> Video retrieved from: </a:t>
            </a:r>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/v/YSzX5PgQc80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Engage students in a discussion of pop culture. Ask questions such as:</a:t>
            </a:r>
            <a:endParaRPr lang="en-US" dirty="0" smtClean="0">
              <a:effectLst/>
            </a:endParaRPr>
          </a:p>
          <a:p>
            <a:pPr lvl="0"/>
            <a:r>
              <a:rPr lang="en-US" sz="1200" kern="1200" dirty="0" smtClean="0">
                <a:solidFill>
                  <a:schemeClr val="tx1"/>
                </a:solidFill>
                <a:effectLst/>
                <a:latin typeface="+mn-lt"/>
                <a:ea typeface="+mn-ea"/>
                <a:cs typeface="+mn-cs"/>
              </a:rPr>
              <a:t>What is pop culture? </a:t>
            </a:r>
            <a:endParaRPr lang="en-US" dirty="0" smtClean="0">
              <a:effectLst/>
            </a:endParaRPr>
          </a:p>
          <a:p>
            <a:pPr lvl="0"/>
            <a:r>
              <a:rPr lang="en-US" sz="1200" kern="1200" dirty="0" smtClean="0">
                <a:solidFill>
                  <a:schemeClr val="tx1"/>
                </a:solidFill>
                <a:effectLst/>
                <a:latin typeface="+mn-lt"/>
                <a:ea typeface="+mn-ea"/>
                <a:cs typeface="+mn-cs"/>
              </a:rPr>
              <a:t>How would you define pop culture? </a:t>
            </a:r>
            <a:endParaRPr lang="en-US" dirty="0" smtClean="0">
              <a:effectLst/>
            </a:endParaRPr>
          </a:p>
          <a:p>
            <a:pPr lvl="0"/>
            <a:r>
              <a:rPr lang="en-US" sz="1200" kern="1200" dirty="0" smtClean="0">
                <a:solidFill>
                  <a:schemeClr val="tx1"/>
                </a:solidFill>
                <a:effectLst/>
                <a:latin typeface="+mn-lt"/>
                <a:ea typeface="+mn-ea"/>
                <a:cs typeface="+mn-cs"/>
              </a:rPr>
              <a:t>Give an example of pop culture?</a:t>
            </a:r>
            <a:endParaRPr lang="en-US" dirty="0" smtClean="0">
              <a:effectLst/>
            </a:endParaRPr>
          </a:p>
          <a:p>
            <a:r>
              <a:rPr lang="en-US" sz="1200" kern="1200" dirty="0" smtClean="0">
                <a:solidFill>
                  <a:schemeClr val="tx1"/>
                </a:solidFill>
                <a:effectLst/>
                <a:latin typeface="+mn-lt"/>
                <a:ea typeface="+mn-ea"/>
                <a:cs typeface="+mn-cs"/>
              </a:rPr>
              <a:t>Then show the class a video on 1950s pop culture. The video is linked in the </a:t>
            </a:r>
            <a:r>
              <a:rPr lang="en-US" sz="1200" kern="1200" dirty="0" err="1" smtClean="0">
                <a:solidFill>
                  <a:schemeClr val="tx1"/>
                </a:solidFill>
                <a:effectLst/>
                <a:latin typeface="+mn-lt"/>
                <a:ea typeface="+mn-ea"/>
                <a:cs typeface="+mn-cs"/>
              </a:rPr>
              <a:t>ppt</a:t>
            </a:r>
            <a:r>
              <a:rPr lang="en-US" sz="1200" kern="1200" dirty="0" smtClean="0">
                <a:solidFill>
                  <a:schemeClr val="tx1"/>
                </a:solidFill>
                <a:effectLst/>
                <a:latin typeface="+mn-lt"/>
                <a:ea typeface="+mn-ea"/>
                <a:cs typeface="+mn-cs"/>
              </a:rPr>
              <a:t> or can be found at </a:t>
            </a:r>
            <a:r>
              <a:rPr lang="en-US" sz="1200" u="sng" kern="1200" dirty="0" smtClean="0">
                <a:solidFill>
                  <a:schemeClr val="tx1"/>
                </a:solidFill>
                <a:effectLst/>
                <a:latin typeface="+mn-lt"/>
                <a:ea typeface="+mn-ea"/>
                <a:cs typeface="+mn-cs"/>
                <a:hlinkClick r:id="rId3"/>
              </a:rPr>
              <a:t>https://www.youtube.com/v/YSzX5PgQc80</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772B33C0-303F-9A40-9255-D20EDB2052A8}" type="slidenum">
              <a:rPr lang="en-US" smtClean="0"/>
              <a:t>4</a:t>
            </a:fld>
            <a:endParaRPr lang="en-US"/>
          </a:p>
        </p:txBody>
      </p:sp>
    </p:spTree>
    <p:extLst>
      <p:ext uri="{BB962C8B-B14F-4D97-AF65-F5344CB8AC3E}">
        <p14:creationId xmlns:p14="http://schemas.microsoft.com/office/powerpoint/2010/main" val="134043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Retrieved</a:t>
            </a:r>
            <a:r>
              <a:rPr lang="en-US" baseline="0" dirty="0" smtClean="0"/>
              <a:t> from: http://</a:t>
            </a:r>
            <a:r>
              <a:rPr lang="en-US" baseline="0" dirty="0" err="1" smtClean="0"/>
              <a:t>davidclaerbout.com</a:t>
            </a:r>
            <a:r>
              <a:rPr lang="en-US" baseline="0" dirty="0" smtClean="0"/>
              <a:t>/KING-after-Alfred-Wertheimer-s-1956-picture-of-a-young-man-named</a:t>
            </a:r>
          </a:p>
          <a:p>
            <a:endParaRPr lang="en-US" dirty="0" smtClean="0"/>
          </a:p>
          <a:p>
            <a:endParaRPr lang="en-US" baseline="0" dirty="0" smtClean="0"/>
          </a:p>
          <a:p>
            <a:r>
              <a:rPr lang="en-US" sz="1200" kern="1200" dirty="0" smtClean="0">
                <a:solidFill>
                  <a:schemeClr val="tx1"/>
                </a:solidFill>
                <a:effectLst/>
                <a:latin typeface="+mn-lt"/>
                <a:ea typeface="+mn-ea"/>
                <a:cs typeface="+mn-cs"/>
              </a:rPr>
              <a:t>Ask students to examine the photograph of the screen. Ask:</a:t>
            </a:r>
            <a:endParaRPr lang="en-US" dirty="0" smtClean="0">
              <a:effectLst/>
            </a:endParaRPr>
          </a:p>
          <a:p>
            <a:pPr lvl="0"/>
            <a:r>
              <a:rPr lang="en-US" sz="1200" kern="1200" dirty="0" smtClean="0">
                <a:solidFill>
                  <a:schemeClr val="tx1"/>
                </a:solidFill>
                <a:effectLst/>
                <a:latin typeface="+mn-lt"/>
                <a:ea typeface="+mn-ea"/>
                <a:cs typeface="+mn-cs"/>
              </a:rPr>
              <a:t>What’s going on in this picture?</a:t>
            </a:r>
            <a:endParaRPr lang="en-US" dirty="0" smtClean="0">
              <a:effectLst/>
            </a:endParaRPr>
          </a:p>
          <a:p>
            <a:pPr lvl="0"/>
            <a:r>
              <a:rPr lang="en-US" sz="1200" kern="1200" dirty="0" smtClean="0">
                <a:solidFill>
                  <a:schemeClr val="tx1"/>
                </a:solidFill>
                <a:effectLst/>
                <a:latin typeface="+mn-lt"/>
                <a:ea typeface="+mn-ea"/>
                <a:cs typeface="+mn-cs"/>
              </a:rPr>
              <a:t>What so you see that makes you say that?</a:t>
            </a:r>
            <a:endParaRPr lang="en-US" dirty="0" smtClean="0">
              <a:effectLst/>
            </a:endParaRPr>
          </a:p>
          <a:p>
            <a:pPr lvl="0"/>
            <a:r>
              <a:rPr lang="en-US" sz="1200" kern="1200" dirty="0" smtClean="0">
                <a:solidFill>
                  <a:schemeClr val="tx1"/>
                </a:solidFill>
                <a:effectLst/>
                <a:latin typeface="+mn-lt"/>
                <a:ea typeface="+mn-ea"/>
                <a:cs typeface="+mn-cs"/>
              </a:rPr>
              <a:t>What more can we find?</a:t>
            </a:r>
            <a:endParaRPr lang="en-US" dirty="0" smtClean="0">
              <a:effectLst/>
            </a:endParaRPr>
          </a:p>
          <a:p>
            <a:r>
              <a:rPr lang="en-US" sz="1200" kern="1200" dirty="0" smtClean="0">
                <a:solidFill>
                  <a:schemeClr val="tx1"/>
                </a:solidFill>
                <a:effectLst/>
                <a:latin typeface="+mn-lt"/>
                <a:ea typeface="+mn-ea"/>
                <a:cs typeface="+mn-cs"/>
              </a:rPr>
              <a:t>Tell students that the photograph is Alfred Wertheimer’s 1956 portrait of a young man named Elvis Presley. For many, Elvis is the image that comes to mind when one things of 1950’s pop culture.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show the 11:13 minute video of </a:t>
            </a:r>
            <a:r>
              <a:rPr lang="en-US" sz="1200" kern="1200" dirty="0" err="1" smtClean="0">
                <a:solidFill>
                  <a:schemeClr val="tx1"/>
                </a:solidFill>
                <a:effectLst/>
                <a:latin typeface="+mn-lt"/>
                <a:ea typeface="+mn-ea"/>
                <a:cs typeface="+mn-cs"/>
              </a:rPr>
              <a:t>Claerbout’s</a:t>
            </a:r>
            <a:r>
              <a:rPr lang="en-US" sz="1200" kern="1200" dirty="0" smtClean="0">
                <a:solidFill>
                  <a:schemeClr val="tx1"/>
                </a:solidFill>
                <a:effectLst/>
                <a:latin typeface="+mn-lt"/>
                <a:ea typeface="+mn-ea"/>
                <a:cs typeface="+mn-cs"/>
              </a:rPr>
              <a:t> 3D work KING, a representation of Alfred Wertheimer’s 1956 portrait of a young man named Elvis Presley found online at: </a:t>
            </a:r>
            <a:r>
              <a:rPr lang="pt-BR" sz="1200" u="sng" kern="1200" dirty="0" smtClean="0">
                <a:solidFill>
                  <a:schemeClr val="tx1"/>
                </a:solidFill>
                <a:effectLst/>
                <a:latin typeface="+mn-lt"/>
                <a:ea typeface="+mn-ea"/>
                <a:cs typeface="+mn-cs"/>
                <a:hlinkClick r:id="rId3"/>
              </a:rPr>
              <a:t>https://vimeo.com/129779229</a:t>
            </a:r>
            <a:r>
              <a:rPr lang="pt-B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video is playing read background and description found online at: </a:t>
            </a:r>
            <a:r>
              <a:rPr lang="en-US" sz="1200" u="sng" kern="1200" dirty="0" smtClean="0">
                <a:solidFill>
                  <a:schemeClr val="tx1"/>
                </a:solidFill>
                <a:effectLst/>
                <a:latin typeface="+mn-lt"/>
                <a:ea typeface="+mn-ea"/>
                <a:cs typeface="+mn-cs"/>
                <a:hlinkClick r:id="rId4"/>
              </a:rPr>
              <a:t>http://davidclaerbout.com/KING-after-Alfred-Wertheimer-s-1956-picture-of-a-young-man-named</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772B33C0-303F-9A40-9255-D20EDB2052A8}" type="slidenum">
              <a:rPr lang="en-US" smtClean="0"/>
              <a:t>5</a:t>
            </a:fld>
            <a:endParaRPr lang="en-US"/>
          </a:p>
        </p:txBody>
      </p:sp>
    </p:spTree>
    <p:extLst>
      <p:ext uri="{BB962C8B-B14F-4D97-AF65-F5344CB8AC3E}">
        <p14:creationId xmlns:p14="http://schemas.microsoft.com/office/powerpoint/2010/main" val="322009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Pass out copies of the Times article titled, “Elvis in the Beginning: Photographs by Alfred Wertheimer” to students. Times article located online at: </a:t>
            </a:r>
            <a:r>
              <a:rPr lang="en-US" sz="1200" u="sng" kern="1200" dirty="0" smtClean="0">
                <a:solidFill>
                  <a:schemeClr val="tx1"/>
                </a:solidFill>
                <a:effectLst/>
                <a:latin typeface="+mn-lt"/>
                <a:ea typeface="+mn-ea"/>
                <a:cs typeface="+mn-cs"/>
                <a:hlinkClick r:id="rId3"/>
              </a:rPr>
              <a:t>http://time.com/3797423/elvis-in-the-beginning-photographs-by-alfred-wertheimer/</a:t>
            </a:r>
            <a:r>
              <a:rPr lang="en-US" sz="1200" kern="1200" dirty="0" smtClean="0">
                <a:solidFill>
                  <a:schemeClr val="tx1"/>
                </a:solidFill>
                <a:effectLst/>
                <a:latin typeface="+mn-lt"/>
                <a:ea typeface="+mn-ea"/>
                <a:cs typeface="+mn-cs"/>
              </a:rPr>
              <a:t>. Have volunteers take turns reading the article aloud. After the article is read, have volunteers read the captions to a few of the 26 images of Elvis taken by Wertheimer. The slideshow is linked in the </a:t>
            </a:r>
            <a:r>
              <a:rPr lang="en-US" sz="1200" kern="1200" dirty="0" err="1" smtClean="0">
                <a:solidFill>
                  <a:schemeClr val="tx1"/>
                </a:solidFill>
                <a:effectLst/>
                <a:latin typeface="+mn-lt"/>
                <a:ea typeface="+mn-ea"/>
                <a:cs typeface="+mn-cs"/>
              </a:rPr>
              <a:t>ppt</a:t>
            </a:r>
            <a:r>
              <a:rPr lang="en-US" sz="1200" kern="1200" dirty="0" smtClean="0">
                <a:solidFill>
                  <a:schemeClr val="tx1"/>
                </a:solidFill>
                <a:effectLst/>
                <a:latin typeface="+mn-lt"/>
                <a:ea typeface="+mn-ea"/>
                <a:cs typeface="+mn-cs"/>
              </a:rPr>
              <a:t> or can be found at </a:t>
            </a:r>
            <a:r>
              <a:rPr lang="en-US" sz="1200" u="sng" kern="1200" dirty="0" smtClean="0">
                <a:solidFill>
                  <a:schemeClr val="tx1"/>
                </a:solidFill>
                <a:effectLst/>
                <a:latin typeface="+mn-lt"/>
                <a:ea typeface="+mn-ea"/>
                <a:cs typeface="+mn-cs"/>
                <a:hlinkClick r:id="rId3"/>
              </a:rPr>
              <a:t>http://time.com/3797423/elvis-in-the-beginning-photographs-by-alfred-wertheimer/</a:t>
            </a:r>
            <a:endParaRPr lang="en-US" dirty="0">
              <a:effectLst/>
            </a:endParaRPr>
          </a:p>
        </p:txBody>
      </p:sp>
      <p:sp>
        <p:nvSpPr>
          <p:cNvPr id="4" name="Slide Number Placeholder 3"/>
          <p:cNvSpPr>
            <a:spLocks noGrp="1"/>
          </p:cNvSpPr>
          <p:nvPr>
            <p:ph type="sldNum" sz="quarter" idx="10"/>
          </p:nvPr>
        </p:nvSpPr>
        <p:spPr/>
        <p:txBody>
          <a:bodyPr/>
          <a:lstStyle/>
          <a:p>
            <a:fld id="{772B33C0-303F-9A40-9255-D20EDB2052A8}" type="slidenum">
              <a:rPr lang="en-US" smtClean="0"/>
              <a:t>6</a:t>
            </a:fld>
            <a:endParaRPr lang="en-US"/>
          </a:p>
        </p:txBody>
      </p:sp>
    </p:spTree>
    <p:extLst>
      <p:ext uri="{BB962C8B-B14F-4D97-AF65-F5344CB8AC3E}">
        <p14:creationId xmlns:p14="http://schemas.microsoft.com/office/powerpoint/2010/main" val="343555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Have students watch a video of Elvis performing Heartbreak Hotel, his 1956 hit. Video is linked in the </a:t>
            </a:r>
            <a:r>
              <a:rPr lang="en-US" sz="1200" kern="1200" dirty="0" err="1" smtClean="0">
                <a:solidFill>
                  <a:schemeClr val="tx1"/>
                </a:solidFill>
                <a:effectLst/>
                <a:latin typeface="+mn-lt"/>
                <a:ea typeface="+mn-ea"/>
                <a:cs typeface="+mn-cs"/>
              </a:rPr>
              <a:t>ppt</a:t>
            </a:r>
            <a:r>
              <a:rPr lang="en-US" sz="1200" kern="1200" dirty="0" smtClean="0">
                <a:solidFill>
                  <a:schemeClr val="tx1"/>
                </a:solidFill>
                <a:effectLst/>
                <a:latin typeface="+mn-lt"/>
                <a:ea typeface="+mn-ea"/>
                <a:cs typeface="+mn-cs"/>
              </a:rPr>
              <a:t> or can be found at: </a:t>
            </a:r>
            <a:r>
              <a:rPr lang="en-US" sz="1200" u="sng" kern="1200" dirty="0" smtClean="0">
                <a:solidFill>
                  <a:schemeClr val="tx1"/>
                </a:solidFill>
                <a:effectLst/>
                <a:latin typeface="+mn-lt"/>
                <a:ea typeface="+mn-ea"/>
                <a:cs typeface="+mn-cs"/>
                <a:hlinkClick r:id="rId3"/>
              </a:rPr>
              <a:t>https://video.search.yahoo.com/yhs/search?fr=yhs-Lkry-SF01&amp;hsimp=yhs-SF01&amp;hspart=Lkry&amp;p=elvis+performing+heartbreak+hotel#id=2&amp;vid=c27ad68f5c743a8942e1282bd282beb2&amp;action=click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2B33C0-303F-9A40-9255-D20EDB2052A8}" type="slidenum">
              <a:rPr lang="en-US" smtClean="0"/>
              <a:t>7</a:t>
            </a:fld>
            <a:endParaRPr lang="en-US"/>
          </a:p>
        </p:txBody>
      </p:sp>
    </p:spTree>
    <p:extLst>
      <p:ext uri="{BB962C8B-B14F-4D97-AF65-F5344CB8AC3E}">
        <p14:creationId xmlns:p14="http://schemas.microsoft.com/office/powerpoint/2010/main" val="27061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Engage students in a conversation on pop culture from the 1950s to today through a Think-Pair-Share activity (preview video on think-pair-share if unfamiliar with this strategy located at: </a:t>
            </a:r>
            <a:r>
              <a:rPr lang="en-US" sz="1200" u="sng" kern="1200" dirty="0" smtClean="0">
                <a:solidFill>
                  <a:schemeClr val="tx1"/>
                </a:solidFill>
                <a:effectLst/>
                <a:latin typeface="+mn-lt"/>
                <a:ea typeface="+mn-ea"/>
                <a:cs typeface="+mn-cs"/>
                <a:hlinkClick r:id="rId3"/>
              </a:rPr>
              <a:t>https://www.teachingchannel.org/videos/think-pair-share-lesson-idea</a:t>
            </a:r>
            <a:r>
              <a:rPr lang="en-US" sz="1200" kern="1200" dirty="0" smtClean="0">
                <a:solidFill>
                  <a:schemeClr val="tx1"/>
                </a:solidFill>
                <a:effectLst/>
                <a:latin typeface="+mn-lt"/>
                <a:ea typeface="+mn-ea"/>
                <a:cs typeface="+mn-cs"/>
              </a:rPr>
              <a:t>) based on the following questions:</a:t>
            </a:r>
            <a:endParaRPr lang="en-US" dirty="0" smtClean="0">
              <a:effectLst/>
            </a:endParaRPr>
          </a:p>
          <a:p>
            <a:pPr lvl="1"/>
            <a:r>
              <a:rPr lang="en-US" sz="1200" kern="1200" dirty="0" smtClean="0">
                <a:solidFill>
                  <a:schemeClr val="tx1"/>
                </a:solidFill>
                <a:effectLst/>
                <a:latin typeface="+mn-lt"/>
                <a:ea typeface="+mn-ea"/>
                <a:cs typeface="+mn-cs"/>
              </a:rPr>
              <a:t>In what ways do you think pop culture of the 1950s, primarily Elvis Presley, influenced society in the 1950s?</a:t>
            </a:r>
          </a:p>
          <a:p>
            <a:pPr lvl="1"/>
            <a:r>
              <a:rPr lang="en-US" sz="1200" kern="1200" dirty="0" smtClean="0">
                <a:solidFill>
                  <a:schemeClr val="tx1"/>
                </a:solidFill>
                <a:effectLst/>
                <a:latin typeface="+mn-lt"/>
                <a:ea typeface="+mn-ea"/>
                <a:cs typeface="+mn-cs"/>
              </a:rPr>
              <a:t>In what ways do you think pop culture of the 1950s has influenced society today?</a:t>
            </a:r>
          </a:p>
          <a:p>
            <a:pPr lvl="1"/>
            <a:r>
              <a:rPr lang="en-US" sz="1200" kern="1200" dirty="0" smtClean="0">
                <a:solidFill>
                  <a:schemeClr val="tx1"/>
                </a:solidFill>
                <a:effectLst/>
                <a:latin typeface="+mn-lt"/>
                <a:ea typeface="+mn-ea"/>
                <a:cs typeface="+mn-cs"/>
              </a:rPr>
              <a:t>What do you think music would be like today if there was never the 1950’s rise in pop culture or Elvis Presley?</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For a closing activity, have students engage in a Commit and Toss (preview video on commit and toss if unfamiliar with this strategy located at: </a:t>
            </a:r>
            <a:r>
              <a:rPr lang="en-US" sz="1200" u="sng" kern="1200" dirty="0" smtClean="0">
                <a:solidFill>
                  <a:schemeClr val="tx1"/>
                </a:solidFill>
                <a:effectLst/>
                <a:latin typeface="+mn-lt"/>
                <a:ea typeface="+mn-ea"/>
                <a:cs typeface="+mn-cs"/>
                <a:hlinkClick r:id="rId4"/>
              </a:rPr>
              <a:t>http://www.youtube.com/watch?v=cvpsBy4A0Zk</a:t>
            </a:r>
            <a:r>
              <a:rPr lang="en-US" sz="1200" kern="1200" dirty="0" smtClean="0">
                <a:solidFill>
                  <a:schemeClr val="tx1"/>
                </a:solidFill>
                <a:effectLst/>
                <a:latin typeface="+mn-lt"/>
                <a:ea typeface="+mn-ea"/>
                <a:cs typeface="+mn-cs"/>
              </a:rPr>
              <a:t>) based on the following question:</a:t>
            </a:r>
            <a:endParaRPr lang="en-US" dirty="0" smtClean="0">
              <a:effectLst/>
            </a:endParaRPr>
          </a:p>
          <a:p>
            <a:pPr lvl="1"/>
            <a:r>
              <a:rPr lang="en-US" sz="1200" kern="1200" dirty="0" smtClean="0">
                <a:solidFill>
                  <a:schemeClr val="tx1"/>
                </a:solidFill>
                <a:effectLst/>
                <a:latin typeface="+mn-lt"/>
                <a:ea typeface="+mn-ea"/>
                <a:cs typeface="+mn-cs"/>
              </a:rPr>
              <a:t>Who is today’s  pop culture icon “Elvis Presley” and what influence has this person had on society?</a:t>
            </a:r>
          </a:p>
          <a:p>
            <a:r>
              <a:rPr lang="en-US" sz="1200" u="sng" kern="1200" dirty="0" smtClean="0">
                <a:solidFill>
                  <a:schemeClr val="tx1"/>
                </a:solidFill>
                <a:effectLst/>
                <a:latin typeface="+mn-lt"/>
                <a:ea typeface="+mn-ea"/>
                <a:cs typeface="+mn-cs"/>
                <a:hlinkClick r:id="rId5"/>
              </a:rPr>
              <a:t>vid=c27ad68f5c743a8942e1282bd282beb2&amp;action=click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72B33C0-303F-9A40-9255-D20EDB2052A8}" type="slidenum">
              <a:rPr lang="en-US" smtClean="0"/>
              <a:t>8</a:t>
            </a:fld>
            <a:endParaRPr lang="en-US"/>
          </a:p>
        </p:txBody>
      </p:sp>
    </p:spTree>
    <p:extLst>
      <p:ext uri="{BB962C8B-B14F-4D97-AF65-F5344CB8AC3E}">
        <p14:creationId xmlns:p14="http://schemas.microsoft.com/office/powerpoint/2010/main" val="337164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Individually, have students determine what s/he believes best represents pop culture of the 1950s. Have students research this aspect of pop culture and trace its influence on society from the 1950s to today. </a:t>
            </a:r>
            <a:r>
              <a:rPr lang="en-US" sz="1200" kern="1200" smtClean="0">
                <a:solidFill>
                  <a:schemeClr val="tx1"/>
                </a:solidFill>
                <a:effectLst/>
                <a:latin typeface="+mn-lt"/>
                <a:ea typeface="+mn-ea"/>
                <a:cs typeface="+mn-cs"/>
              </a:rPr>
              <a:t>The final product is to create a product (differentiation of product; final product could be a slideshow, video, song, piece of artwork) that highlights the ways the aspect of pop culture the student has selected has evolved and influenced society over time.</a:t>
            </a:r>
            <a:endParaRPr lang="en-US" smtClean="0">
              <a:effectLst/>
            </a:endParaRPr>
          </a:p>
          <a:p>
            <a:endParaRPr lang="en-US" dirty="0"/>
          </a:p>
        </p:txBody>
      </p:sp>
      <p:sp>
        <p:nvSpPr>
          <p:cNvPr id="4" name="Slide Number Placeholder 3"/>
          <p:cNvSpPr>
            <a:spLocks noGrp="1"/>
          </p:cNvSpPr>
          <p:nvPr>
            <p:ph type="sldNum" sz="quarter" idx="10"/>
          </p:nvPr>
        </p:nvSpPr>
        <p:spPr/>
        <p:txBody>
          <a:bodyPr/>
          <a:lstStyle/>
          <a:p>
            <a:fld id="{772B33C0-303F-9A40-9255-D20EDB2052A8}" type="slidenum">
              <a:rPr lang="en-US" smtClean="0"/>
              <a:t>9</a:t>
            </a:fld>
            <a:endParaRPr lang="en-US"/>
          </a:p>
        </p:txBody>
      </p:sp>
    </p:spTree>
    <p:extLst>
      <p:ext uri="{BB962C8B-B14F-4D97-AF65-F5344CB8AC3E}">
        <p14:creationId xmlns:p14="http://schemas.microsoft.com/office/powerpoint/2010/main" val="277494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8/18/2017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8/18/2017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8/18/2017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8/18/2017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8/18/2017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8/18/2017</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istory.com/topics/1950s/videos/1950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hyperlink" Target="https://www.thoughtco.com/1950s-timeline-177995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SzX5PgQc80&amp;t=45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imeo.com/12977922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ime.com/3797423/elvis-in-the-beginning-photographs-by-alfred-wertheim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deo.search.yahoo.com/yhs/search?fr=yhs-Lkry-SF01&amp;hsimp=yhs-SF01&amp;hspart=Lkry&amp;p=elvis+performing+heartbreak+hotel#id=2&amp;vid=c27ad68f5c743a8942e1282bd282beb2&amp;action=clic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1950s</a:t>
            </a:r>
            <a:br>
              <a:rPr lang="en-US" b="1" dirty="0" smtClean="0"/>
            </a:br>
            <a:r>
              <a:rPr lang="en-US" b="1" dirty="0" smtClean="0"/>
              <a:t> </a:t>
            </a:r>
            <a:endParaRPr lang="en-US" b="1" dirty="0"/>
          </a:p>
        </p:txBody>
      </p:sp>
      <p:sp>
        <p:nvSpPr>
          <p:cNvPr id="3" name="Title 1"/>
          <p:cNvSpPr txBox="1">
            <a:spLocks/>
          </p:cNvSpPr>
          <p:nvPr/>
        </p:nvSpPr>
        <p:spPr>
          <a:xfrm>
            <a:off x="685800" y="4688949"/>
            <a:ext cx="7772400" cy="1470025"/>
          </a:xfrm>
          <a:prstGeom prst="rect">
            <a:avLst/>
          </a:prstGeom>
          <a:effectLst/>
        </p:spPr>
        <p:txBody>
          <a:bodyPr vert="horz" lIns="91440" tIns="45720" rIns="91440" bIns="45720" rtlCol="0" anchor="b" anchorCtr="0">
            <a:noAutofit/>
          </a:bodyPr>
          <a:lstStyle>
            <a:lvl1pPr algn="ctr" defTabSz="914400" rtl="0" eaLnBrk="1" latinLnBrk="0" hangingPunct="1">
              <a:spcBef>
                <a:spcPct val="0"/>
              </a:spcBef>
              <a:buNone/>
              <a:defRPr sz="5400" kern="12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latin typeface="+mj-lt"/>
                <a:ea typeface="+mj-ea"/>
                <a:cs typeface="+mj-cs"/>
              </a:defRPr>
            </a:lvl1pPr>
          </a:lstStyle>
          <a:p>
            <a:r>
              <a:rPr lang="en-US" b="1" dirty="0" smtClean="0"/>
              <a:t>&amp; The Rise of Pop Culture</a:t>
            </a:r>
            <a:endParaRPr lang="en-US" b="1" dirty="0"/>
          </a:p>
        </p:txBody>
      </p:sp>
    </p:spTree>
    <p:extLst>
      <p:ext uri="{BB962C8B-B14F-4D97-AF65-F5344CB8AC3E}">
        <p14:creationId xmlns:p14="http://schemas.microsoft.com/office/powerpoint/2010/main" val="2784116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164"/>
            <a:ext cx="7770813" cy="1371600"/>
          </a:xfrm>
        </p:spPr>
        <p:txBody>
          <a:bodyPr/>
          <a:lstStyle/>
          <a:p>
            <a:r>
              <a:rPr lang="en-US" sz="4000" dirty="0"/>
              <a:t>What Do You Know About </a:t>
            </a:r>
            <a:r>
              <a:rPr lang="en-US" sz="4000" dirty="0" smtClean="0"/>
              <a:t/>
            </a:r>
            <a:br>
              <a:rPr lang="en-US" sz="4000" dirty="0" smtClean="0"/>
            </a:br>
            <a:r>
              <a:rPr lang="en-US" sz="4000" dirty="0" smtClean="0"/>
              <a:t>The 1950s?</a:t>
            </a:r>
            <a:r>
              <a:rPr lang="en-US" sz="3000" dirty="0" smtClean="0"/>
              <a:t/>
            </a:r>
            <a:br>
              <a:rPr lang="en-US" sz="3000" dirty="0" smtClean="0"/>
            </a:br>
            <a:r>
              <a:rPr lang="en-US" sz="2800" dirty="0"/>
              <a:t>(</a:t>
            </a:r>
            <a:r>
              <a:rPr lang="en-US" sz="2800" dirty="0">
                <a:hlinkClick r:id="rId3"/>
              </a:rPr>
              <a:t>video</a:t>
            </a:r>
            <a:r>
              <a:rPr lang="en-US" sz="2800" dirty="0"/>
              <a:t>)</a:t>
            </a:r>
            <a:br>
              <a:rPr lang="en-US" sz="2800" dirty="0"/>
            </a:br>
            <a:endParaRPr lang="en-US" sz="2800" dirty="0"/>
          </a:p>
        </p:txBody>
      </p:sp>
      <p:pic>
        <p:nvPicPr>
          <p:cNvPr id="5" name="Picture 4" descr="1950s-Colla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13" y="2137884"/>
            <a:ext cx="7620000" cy="3810000"/>
          </a:xfrm>
          <a:prstGeom prst="rect">
            <a:avLst/>
          </a:prstGeom>
        </p:spPr>
      </p:pic>
    </p:spTree>
    <p:extLst>
      <p:ext uri="{BB962C8B-B14F-4D97-AF65-F5344CB8AC3E}">
        <p14:creationId xmlns:p14="http://schemas.microsoft.com/office/powerpoint/2010/main" val="2354559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164"/>
            <a:ext cx="7770813" cy="1371600"/>
          </a:xfrm>
        </p:spPr>
        <p:txBody>
          <a:bodyPr/>
          <a:lstStyle/>
          <a:p>
            <a:r>
              <a:rPr lang="en-US" sz="4000" dirty="0"/>
              <a:t>What Do You Know About </a:t>
            </a:r>
            <a:r>
              <a:rPr lang="en-US" sz="4000" dirty="0" smtClean="0"/>
              <a:t/>
            </a:r>
            <a:br>
              <a:rPr lang="en-US" sz="4000" dirty="0" smtClean="0"/>
            </a:br>
            <a:r>
              <a:rPr lang="en-US" sz="4000" dirty="0" smtClean="0"/>
              <a:t>The 1950s? </a:t>
            </a:r>
            <a:r>
              <a:rPr lang="en-US" sz="3000" dirty="0" smtClean="0"/>
              <a:t/>
            </a:r>
            <a:br>
              <a:rPr lang="en-US" sz="3000" dirty="0" smtClean="0"/>
            </a:br>
            <a:r>
              <a:rPr lang="en-US" sz="2800" dirty="0" smtClean="0"/>
              <a:t>(</a:t>
            </a:r>
            <a:r>
              <a:rPr lang="en-US" sz="2800" dirty="0" smtClean="0">
                <a:hlinkClick r:id="rId3"/>
              </a:rPr>
              <a:t>timeline</a:t>
            </a:r>
            <a:r>
              <a:rPr lang="en-US" sz="2800" dirty="0" smtClean="0"/>
              <a:t>)</a:t>
            </a:r>
            <a:r>
              <a:rPr lang="en-US" sz="2800" dirty="0"/>
              <a:t/>
            </a:r>
            <a:br>
              <a:rPr lang="en-US" sz="2800" dirty="0"/>
            </a:br>
            <a:endParaRPr lang="en-US" sz="2800" dirty="0"/>
          </a:p>
        </p:txBody>
      </p:sp>
      <p:pic>
        <p:nvPicPr>
          <p:cNvPr id="7" name="Picture 6" descr="1950 timeline 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7079"/>
            <a:ext cx="9144000" cy="2388358"/>
          </a:xfrm>
          <a:prstGeom prst="rect">
            <a:avLst/>
          </a:prstGeom>
        </p:spPr>
      </p:pic>
    </p:spTree>
    <p:extLst>
      <p:ext uri="{BB962C8B-B14F-4D97-AF65-F5344CB8AC3E}">
        <p14:creationId xmlns:p14="http://schemas.microsoft.com/office/powerpoint/2010/main" val="2505667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1950s Pop Culture</a:t>
            </a:r>
            <a:br>
              <a:rPr lang="en-US" sz="4000" dirty="0" smtClean="0"/>
            </a:br>
            <a:r>
              <a:rPr lang="en-US" sz="2800" dirty="0" smtClean="0"/>
              <a:t>(</a:t>
            </a:r>
            <a:r>
              <a:rPr lang="en-US" sz="2800" dirty="0" smtClean="0">
                <a:hlinkClick r:id="rId3"/>
              </a:rPr>
              <a:t>video</a:t>
            </a:r>
            <a:r>
              <a:rPr lang="en-US" sz="2800" dirty="0" smtClean="0"/>
              <a:t>)</a:t>
            </a:r>
            <a:endParaRPr lang="en-US" sz="2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8680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NG-still-001_97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8821" y="2060435"/>
            <a:ext cx="7236208" cy="4819165"/>
          </a:xfrm>
          <a:prstGeom prst="rect">
            <a:avLst/>
          </a:prstGeom>
        </p:spPr>
      </p:pic>
      <p:sp>
        <p:nvSpPr>
          <p:cNvPr id="7" name="TextBox 6"/>
          <p:cNvSpPr txBox="1"/>
          <p:nvPr/>
        </p:nvSpPr>
        <p:spPr>
          <a:xfrm>
            <a:off x="103688" y="6427148"/>
            <a:ext cx="1218336"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4080278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48112"/>
            <a:ext cx="7770813" cy="1371600"/>
          </a:xfrm>
        </p:spPr>
        <p:txBody>
          <a:bodyPr/>
          <a:lstStyle/>
          <a:p>
            <a:r>
              <a:rPr lang="en-US" sz="4500" dirty="0" smtClean="0"/>
              <a:t>Elvis in </a:t>
            </a:r>
            <a:r>
              <a:rPr lang="en-US" sz="4500" dirty="0"/>
              <a:t>the Beginning: </a:t>
            </a:r>
            <a:r>
              <a:rPr lang="en-US" sz="4500" dirty="0" smtClean="0"/>
              <a:t/>
            </a:r>
            <a:br>
              <a:rPr lang="en-US" sz="4500" dirty="0" smtClean="0"/>
            </a:br>
            <a:r>
              <a:rPr lang="en-US" sz="4500" dirty="0" smtClean="0"/>
              <a:t/>
            </a:r>
            <a:br>
              <a:rPr lang="en-US" sz="4500" dirty="0" smtClean="0"/>
            </a:br>
            <a:r>
              <a:rPr lang="en-US" sz="4500" dirty="0" smtClean="0"/>
              <a:t>Photographs </a:t>
            </a:r>
            <a:r>
              <a:rPr lang="en-US" sz="4500" dirty="0"/>
              <a:t>by Alfred </a:t>
            </a:r>
            <a:r>
              <a:rPr lang="en-US" sz="4500" dirty="0" smtClean="0"/>
              <a:t>Wertheimer</a:t>
            </a:r>
            <a:br>
              <a:rPr lang="en-US" sz="4500" dirty="0" smtClean="0"/>
            </a:br>
            <a:r>
              <a:rPr lang="en-US" sz="2800" dirty="0" smtClean="0"/>
              <a:t>(</a:t>
            </a:r>
            <a:r>
              <a:rPr lang="en-US" sz="2800" dirty="0" smtClean="0">
                <a:hlinkClick r:id="rId3"/>
              </a:rPr>
              <a:t>slideshow</a:t>
            </a:r>
            <a:r>
              <a:rPr lang="en-US" sz="2800" dirty="0" smtClean="0"/>
              <a:t>)</a:t>
            </a:r>
            <a:endParaRPr lang="en-US" sz="2800" dirty="0"/>
          </a:p>
        </p:txBody>
      </p:sp>
    </p:spTree>
    <p:extLst>
      <p:ext uri="{BB962C8B-B14F-4D97-AF65-F5344CB8AC3E}">
        <p14:creationId xmlns:p14="http://schemas.microsoft.com/office/powerpoint/2010/main" val="4149584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Heartbreak Hotel</a:t>
            </a:r>
            <a:br>
              <a:rPr lang="en-US" dirty="0" smtClean="0"/>
            </a:br>
            <a:r>
              <a:rPr lang="en-US" sz="2800" dirty="0" smtClean="0"/>
              <a:t>(</a:t>
            </a:r>
            <a:r>
              <a:rPr lang="en-US" sz="2800" dirty="0" smtClean="0">
                <a:hlinkClick r:id="rId3"/>
              </a:rPr>
              <a:t>Video</a:t>
            </a:r>
            <a:r>
              <a:rPr lang="en-US" sz="2800" dirty="0" smtClean="0"/>
              <a:t>)</a:t>
            </a:r>
            <a:endParaRPr lang="en-US" sz="2800" dirty="0"/>
          </a:p>
        </p:txBody>
      </p:sp>
    </p:spTree>
    <p:extLst>
      <p:ext uri="{BB962C8B-B14F-4D97-AF65-F5344CB8AC3E}">
        <p14:creationId xmlns:p14="http://schemas.microsoft.com/office/powerpoint/2010/main" val="41653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In what ways do you think pop </a:t>
            </a:r>
            <a:r>
              <a:rPr lang="en-US" dirty="0"/>
              <a:t>c</a:t>
            </a:r>
            <a:r>
              <a:rPr lang="en-US" dirty="0" smtClean="0"/>
              <a:t>ulture of the 1950s, primarily Elvis Presley, influenced society in the 1950s?</a:t>
            </a:r>
          </a:p>
          <a:p>
            <a:r>
              <a:rPr lang="en-US" dirty="0"/>
              <a:t>In what ways do you think pop culture of the </a:t>
            </a:r>
            <a:r>
              <a:rPr lang="en-US" dirty="0" smtClean="0"/>
              <a:t>1950s</a:t>
            </a:r>
            <a:r>
              <a:rPr lang="en-US" dirty="0"/>
              <a:t> </a:t>
            </a:r>
            <a:r>
              <a:rPr lang="en-US" dirty="0" smtClean="0"/>
              <a:t>has </a:t>
            </a:r>
            <a:r>
              <a:rPr lang="en-US" dirty="0"/>
              <a:t>influenced society today</a:t>
            </a:r>
            <a:r>
              <a:rPr lang="en-US" dirty="0" smtClean="0"/>
              <a:t>?</a:t>
            </a:r>
          </a:p>
          <a:p>
            <a:r>
              <a:rPr lang="en-US" dirty="0" smtClean="0"/>
              <a:t>What do you think music would be like today if there was never the 1950s rise in pop </a:t>
            </a:r>
            <a:r>
              <a:rPr lang="en-US" dirty="0"/>
              <a:t>c</a:t>
            </a:r>
            <a:r>
              <a:rPr lang="en-US" dirty="0" smtClean="0"/>
              <a:t>ulture or Elvis Presley?</a:t>
            </a:r>
          </a:p>
          <a:p>
            <a:r>
              <a:rPr lang="en-US" dirty="0" smtClean="0"/>
              <a:t>Who is today’s pop culture icon “Elvis Presley” and what influence has this person had on society?</a:t>
            </a:r>
            <a:endParaRPr lang="en-US" dirty="0"/>
          </a:p>
        </p:txBody>
      </p:sp>
      <p:sp>
        <p:nvSpPr>
          <p:cNvPr id="6" name="Title 1"/>
          <p:cNvSpPr>
            <a:spLocks noGrp="1"/>
          </p:cNvSpPr>
          <p:nvPr>
            <p:ph type="title"/>
          </p:nvPr>
        </p:nvSpPr>
        <p:spPr>
          <a:xfrm>
            <a:off x="685800" y="67236"/>
            <a:ext cx="7770813" cy="1371600"/>
          </a:xfrm>
        </p:spPr>
        <p:txBody>
          <a:bodyPr/>
          <a:lstStyle/>
          <a:p>
            <a:r>
              <a:rPr lang="en-US" dirty="0" smtClean="0"/>
              <a:t>Pop Culture </a:t>
            </a:r>
            <a:br>
              <a:rPr lang="en-US" dirty="0" smtClean="0"/>
            </a:br>
            <a:r>
              <a:rPr lang="en-US" dirty="0" smtClean="0"/>
              <a:t>1950s to Today</a:t>
            </a:r>
            <a:endParaRPr lang="en-US" dirty="0"/>
          </a:p>
        </p:txBody>
      </p:sp>
    </p:spTree>
    <p:extLst>
      <p:ext uri="{BB962C8B-B14F-4D97-AF65-F5344CB8AC3E}">
        <p14:creationId xmlns:p14="http://schemas.microsoft.com/office/powerpoint/2010/main" val="4235530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Culture </a:t>
            </a:r>
            <a:br>
              <a:rPr lang="en-US" dirty="0" smtClean="0"/>
            </a:br>
            <a:r>
              <a:rPr lang="en-US" dirty="0" smtClean="0"/>
              <a:t>1950s to Today</a:t>
            </a:r>
            <a:endParaRPr lang="en-US" dirty="0"/>
          </a:p>
        </p:txBody>
      </p:sp>
      <p:sp>
        <p:nvSpPr>
          <p:cNvPr id="3" name="Content Placeholder 2"/>
          <p:cNvSpPr>
            <a:spLocks noGrp="1"/>
          </p:cNvSpPr>
          <p:nvPr>
            <p:ph idx="1"/>
          </p:nvPr>
        </p:nvSpPr>
        <p:spPr/>
        <p:txBody>
          <a:bodyPr/>
          <a:lstStyle/>
          <a:p>
            <a:r>
              <a:rPr lang="en-US" dirty="0"/>
              <a:t>Determine what you believe best represents pop culture of </a:t>
            </a:r>
            <a:r>
              <a:rPr lang="en-US" dirty="0" smtClean="0"/>
              <a:t>the 1950s and trace its influence on society from the 1950s to today. </a:t>
            </a:r>
            <a:endParaRPr lang="en-US" dirty="0"/>
          </a:p>
          <a:p>
            <a:r>
              <a:rPr lang="en-US" dirty="0" smtClean="0"/>
              <a:t>Create a product that highlights the ways this aspect of pop culture has evolved and influenced society over time (e.g., slideshow, video, song, artwork).</a:t>
            </a:r>
            <a:endParaRPr lang="en-US" dirty="0"/>
          </a:p>
        </p:txBody>
      </p:sp>
    </p:spTree>
    <p:extLst>
      <p:ext uri="{BB962C8B-B14F-4D97-AF65-F5344CB8AC3E}">
        <p14:creationId xmlns:p14="http://schemas.microsoft.com/office/powerpoint/2010/main" val="35959066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1148</TotalTime>
  <Words>1144</Words>
  <Application>Microsoft Office PowerPoint</Application>
  <PresentationFormat>On-screen Show (4:3)</PresentationFormat>
  <Paragraphs>73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Calisto MT</vt:lpstr>
      <vt:lpstr>Wingdings</vt:lpstr>
      <vt:lpstr>Folio</vt:lpstr>
      <vt:lpstr>The 1950s  </vt:lpstr>
      <vt:lpstr>What Do You Know About  The 1950s? (video) </vt:lpstr>
      <vt:lpstr>What Do You Know About  The 1950s?  (timeline) </vt:lpstr>
      <vt:lpstr>1950s Pop Culture (video)</vt:lpstr>
      <vt:lpstr>PowerPoint Presentation</vt:lpstr>
      <vt:lpstr>Elvis in the Beginning:   Photographs by Alfred Wertheimer (slideshow)</vt:lpstr>
      <vt:lpstr>Heartbreak Hotel (Video)</vt:lpstr>
      <vt:lpstr>Pop Culture  1950s to Today</vt:lpstr>
      <vt:lpstr>Pop Culture  1950s to Today</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1950’s </dc:title>
  <dc:creator>Cheryl Ellerbrock</dc:creator>
  <cp:lastModifiedBy>Cruz, Barbara</cp:lastModifiedBy>
  <cp:revision>25</cp:revision>
  <dcterms:created xsi:type="dcterms:W3CDTF">2017-08-13T20:45:18Z</dcterms:created>
  <dcterms:modified xsi:type="dcterms:W3CDTF">2017-08-18T18:09:46Z</dcterms:modified>
</cp:coreProperties>
</file>