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8" r:id="rId3"/>
    <p:sldId id="269" r:id="rId4"/>
    <p:sldId id="270" r:id="rId5"/>
    <p:sldId id="271" r:id="rId6"/>
    <p:sldId id="273" r:id="rId7"/>
    <p:sldId id="258" r:id="rId8"/>
    <p:sldId id="265" r:id="rId9"/>
    <p:sldId id="274" r:id="rId10"/>
    <p:sldId id="267"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E4E36-A2DE-9042-85E1-0C4A624A016A}" type="datetimeFigureOut">
              <a:rPr lang="en-US" smtClean="0"/>
              <a:t>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512D5-B239-A549-A0EF-21B6887E1C73}" type="slidenum">
              <a:rPr lang="en-US" smtClean="0"/>
              <a:t>‹#›</a:t>
            </a:fld>
            <a:endParaRPr lang="en-US"/>
          </a:p>
        </p:txBody>
      </p:sp>
    </p:spTree>
    <p:extLst>
      <p:ext uri="{BB962C8B-B14F-4D97-AF65-F5344CB8AC3E}">
        <p14:creationId xmlns:p14="http://schemas.microsoft.com/office/powerpoint/2010/main" val="2810748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add the source of these maps here in the Notes View – slides 2 thru 4?</a:t>
            </a:r>
          </a:p>
        </p:txBody>
      </p:sp>
      <p:sp>
        <p:nvSpPr>
          <p:cNvPr id="4" name="Slide Number Placeholder 3"/>
          <p:cNvSpPr>
            <a:spLocks noGrp="1"/>
          </p:cNvSpPr>
          <p:nvPr>
            <p:ph type="sldNum" sz="quarter" idx="10"/>
          </p:nvPr>
        </p:nvSpPr>
        <p:spPr/>
        <p:txBody>
          <a:bodyPr/>
          <a:lstStyle/>
          <a:p>
            <a:fld id="{E6C512D5-B239-A549-A0EF-21B6887E1C73}" type="slidenum">
              <a:rPr lang="en-US" smtClean="0"/>
              <a:t>2</a:t>
            </a:fld>
            <a:endParaRPr lang="en-US"/>
          </a:p>
        </p:txBody>
      </p:sp>
    </p:spTree>
    <p:extLst>
      <p:ext uri="{BB962C8B-B14F-4D97-AF65-F5344CB8AC3E}">
        <p14:creationId xmlns:p14="http://schemas.microsoft.com/office/powerpoint/2010/main" val="31230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www.emapsworld.com</a:t>
            </a:r>
            <a:r>
              <a:rPr lang="en-US" dirty="0"/>
              <a:t>/</a:t>
            </a:r>
            <a:r>
              <a:rPr lang="en-US" dirty="0" err="1"/>
              <a:t>cuba</a:t>
            </a:r>
            <a:r>
              <a:rPr lang="en-US" dirty="0"/>
              <a:t>-location-map-in-north-</a:t>
            </a:r>
            <a:r>
              <a:rPr lang="en-US" dirty="0" err="1"/>
              <a:t>america.html</a:t>
            </a:r>
            <a:endParaRPr lang="en-US" dirty="0"/>
          </a:p>
        </p:txBody>
      </p:sp>
      <p:sp>
        <p:nvSpPr>
          <p:cNvPr id="4" name="Slide Number Placeholder 3"/>
          <p:cNvSpPr>
            <a:spLocks noGrp="1"/>
          </p:cNvSpPr>
          <p:nvPr>
            <p:ph type="sldNum" sz="quarter" idx="10"/>
          </p:nvPr>
        </p:nvSpPr>
        <p:spPr/>
        <p:txBody>
          <a:bodyPr/>
          <a:lstStyle/>
          <a:p>
            <a:fld id="{E6C512D5-B239-A549-A0EF-21B6887E1C73}" type="slidenum">
              <a:rPr lang="en-US" smtClean="0"/>
              <a:t>3</a:t>
            </a:fld>
            <a:endParaRPr lang="en-US"/>
          </a:p>
        </p:txBody>
      </p:sp>
    </p:spTree>
    <p:extLst>
      <p:ext uri="{BB962C8B-B14F-4D97-AF65-F5344CB8AC3E}">
        <p14:creationId xmlns:p14="http://schemas.microsoft.com/office/powerpoint/2010/main" val="377258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C512D5-B239-A549-A0EF-21B6887E1C73}" type="slidenum">
              <a:rPr lang="en-US" smtClean="0"/>
              <a:t>5</a:t>
            </a:fld>
            <a:endParaRPr lang="en-US"/>
          </a:p>
        </p:txBody>
      </p:sp>
    </p:spTree>
    <p:extLst>
      <p:ext uri="{BB962C8B-B14F-4D97-AF65-F5344CB8AC3E}">
        <p14:creationId xmlns:p14="http://schemas.microsoft.com/office/powerpoint/2010/main" val="123614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a:t>
            </a:r>
            <a:r>
              <a:rPr lang="en-US" baseline="0" dirty="0"/>
              <a:t> https://</a:t>
            </a:r>
            <a:r>
              <a:rPr lang="en-US" baseline="0" dirty="0" err="1"/>
              <a:t>www.economist.com</a:t>
            </a:r>
            <a:r>
              <a:rPr lang="en-US" baseline="0" dirty="0"/>
              <a:t>/news/21659470-opposition-america-threatens-fraught-relations-between-two-countries-cuban-timeline</a:t>
            </a:r>
            <a:endParaRPr lang="en-US" dirty="0"/>
          </a:p>
        </p:txBody>
      </p:sp>
      <p:sp>
        <p:nvSpPr>
          <p:cNvPr id="4" name="Slide Number Placeholder 3"/>
          <p:cNvSpPr>
            <a:spLocks noGrp="1"/>
          </p:cNvSpPr>
          <p:nvPr>
            <p:ph type="sldNum" sz="quarter" idx="10"/>
          </p:nvPr>
        </p:nvSpPr>
        <p:spPr/>
        <p:txBody>
          <a:bodyPr/>
          <a:lstStyle/>
          <a:p>
            <a:fld id="{E6C512D5-B239-A549-A0EF-21B6887E1C73}" type="slidenum">
              <a:rPr lang="en-US" smtClean="0"/>
              <a:t>6</a:t>
            </a:fld>
            <a:endParaRPr lang="en-US"/>
          </a:p>
        </p:txBody>
      </p:sp>
    </p:spTree>
    <p:extLst>
      <p:ext uri="{BB962C8B-B14F-4D97-AF65-F5344CB8AC3E}">
        <p14:creationId xmlns:p14="http://schemas.microsoft.com/office/powerpoint/2010/main" val="329184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currencies in Cuba, the Cuban Peso (CUP) and the Cuban Convertible Peso (CUC), neither of which are exchangeable on foreign markets. Most Cubans are paid in CUP, while CUC is worth 25 times as much. CUCs are purchased with foreign currency, and are worth 25 times CUPs; they are used by tourists and by Cubans with access to foreign currency. Most Cubans are paid in CUPs, equivalent to about $20 a month.</a:t>
            </a:r>
          </a:p>
          <a:p>
            <a:endParaRPr lang="en-US" baseline="0" dirty="0"/>
          </a:p>
          <a:p>
            <a:r>
              <a:rPr lang="en-US" dirty="0"/>
              <a:t>https://</a:t>
            </a:r>
            <a:r>
              <a:rPr lang="en-US" dirty="0" err="1"/>
              <a:t>www.economist.com</a:t>
            </a:r>
            <a:r>
              <a:rPr lang="en-US" dirty="0"/>
              <a:t>/blogs/</a:t>
            </a:r>
            <a:r>
              <a:rPr lang="en-US" dirty="0" err="1"/>
              <a:t>americasview</a:t>
            </a:r>
            <a:r>
              <a:rPr lang="en-US" dirty="0"/>
              <a:t>/2013/10/</a:t>
            </a:r>
            <a:r>
              <a:rPr lang="en-US" dirty="0" err="1"/>
              <a:t>cubas</a:t>
            </a:r>
            <a:r>
              <a:rPr lang="en-US" dirty="0"/>
              <a:t>-currency</a:t>
            </a:r>
          </a:p>
          <a:p>
            <a:endParaRPr lang="en-US" dirty="0"/>
          </a:p>
        </p:txBody>
      </p:sp>
      <p:sp>
        <p:nvSpPr>
          <p:cNvPr id="4" name="Slide Number Placeholder 3"/>
          <p:cNvSpPr>
            <a:spLocks noGrp="1"/>
          </p:cNvSpPr>
          <p:nvPr>
            <p:ph type="sldNum" sz="quarter" idx="10"/>
          </p:nvPr>
        </p:nvSpPr>
        <p:spPr/>
        <p:txBody>
          <a:bodyPr/>
          <a:lstStyle/>
          <a:p>
            <a:fld id="{E6C512D5-B239-A549-A0EF-21B6887E1C73}" type="slidenum">
              <a:rPr lang="en-US" smtClean="0"/>
              <a:t>8</a:t>
            </a:fld>
            <a:endParaRPr lang="en-US"/>
          </a:p>
        </p:txBody>
      </p:sp>
    </p:spTree>
    <p:extLst>
      <p:ext uri="{BB962C8B-B14F-4D97-AF65-F5344CB8AC3E}">
        <p14:creationId xmlns:p14="http://schemas.microsoft.com/office/powerpoint/2010/main" val="294746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Ditto</a:t>
            </a:r>
          </a:p>
        </p:txBody>
      </p:sp>
      <p:sp>
        <p:nvSpPr>
          <p:cNvPr id="4" name="Slide Number Placeholder 3"/>
          <p:cNvSpPr>
            <a:spLocks noGrp="1"/>
          </p:cNvSpPr>
          <p:nvPr>
            <p:ph type="sldNum" sz="quarter" idx="10"/>
          </p:nvPr>
        </p:nvSpPr>
        <p:spPr/>
        <p:txBody>
          <a:bodyPr/>
          <a:lstStyle/>
          <a:p>
            <a:fld id="{E6C512D5-B239-A549-A0EF-21B6887E1C73}" type="slidenum">
              <a:rPr lang="en-US" smtClean="0"/>
              <a:t>10</a:t>
            </a:fld>
            <a:endParaRPr lang="en-US"/>
          </a:p>
        </p:txBody>
      </p:sp>
    </p:spTree>
    <p:extLst>
      <p:ext uri="{BB962C8B-B14F-4D97-AF65-F5344CB8AC3E}">
        <p14:creationId xmlns:p14="http://schemas.microsoft.com/office/powerpoint/2010/main" val="201016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AFBDE4-75B9-024E-8DDE-E97FC78A09F1}"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349920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FBDE4-75B9-024E-8DDE-E97FC78A09F1}"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41174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FBDE4-75B9-024E-8DDE-E97FC78A09F1}"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64652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AFBDE4-75B9-024E-8DDE-E97FC78A09F1}"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405037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AFBDE4-75B9-024E-8DDE-E97FC78A09F1}"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371136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AFBDE4-75B9-024E-8DDE-E97FC78A09F1}"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1940698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AFBDE4-75B9-024E-8DDE-E97FC78A09F1}" type="datetimeFigureOut">
              <a:rPr lang="en-US" smtClean="0"/>
              <a:t>1/23/18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68018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AFBDE4-75B9-024E-8DDE-E97FC78A09F1}"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372824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FBDE4-75B9-024E-8DDE-E97FC78A09F1}"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237722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FBDE4-75B9-024E-8DDE-E97FC78A09F1}"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371045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AFBDE4-75B9-024E-8DDE-E97FC78A09F1}"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67A71-4868-434E-9A19-ABC97700A86F}" type="slidenum">
              <a:rPr lang="en-US" smtClean="0"/>
              <a:t>‹#›</a:t>
            </a:fld>
            <a:endParaRPr lang="en-US"/>
          </a:p>
        </p:txBody>
      </p:sp>
    </p:spTree>
    <p:extLst>
      <p:ext uri="{BB962C8B-B14F-4D97-AF65-F5344CB8AC3E}">
        <p14:creationId xmlns:p14="http://schemas.microsoft.com/office/powerpoint/2010/main" val="249351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FBDE4-75B9-024E-8DDE-E97FC78A09F1}" type="datetimeFigureOut">
              <a:rPr lang="en-US" smtClean="0"/>
              <a:t>1/23/18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67A71-4868-434E-9A19-ABC97700A86F}" type="slidenum">
              <a:rPr lang="en-US" smtClean="0"/>
              <a:t>‹#›</a:t>
            </a:fld>
            <a:endParaRPr lang="en-US"/>
          </a:p>
        </p:txBody>
      </p:sp>
    </p:spTree>
    <p:extLst>
      <p:ext uri="{BB962C8B-B14F-4D97-AF65-F5344CB8AC3E}">
        <p14:creationId xmlns:p14="http://schemas.microsoft.com/office/powerpoint/2010/main" val="2969863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06" y="1275696"/>
            <a:ext cx="8382000" cy="1709457"/>
          </a:xfrm>
        </p:spPr>
        <p:txBody>
          <a:bodyPr>
            <a:normAutofit fontScale="90000"/>
          </a:bodyPr>
          <a:lstStyle/>
          <a:p>
            <a:r>
              <a:rPr lang="en-US" b="1" i="1" dirty="0">
                <a:latin typeface="Arial"/>
                <a:cs typeface="Arial"/>
              </a:rPr>
              <a:t>Past/Present: </a:t>
            </a:r>
            <a:br>
              <a:rPr lang="en-US" i="1" dirty="0">
                <a:latin typeface="Arial"/>
                <a:cs typeface="Arial"/>
              </a:rPr>
            </a:br>
            <a:r>
              <a:rPr lang="en-US" dirty="0">
                <a:latin typeface="Arial"/>
                <a:cs typeface="Arial"/>
              </a:rPr>
              <a:t>Exploring a new era in Cuba through the artwork of </a:t>
            </a:r>
            <a:r>
              <a:rPr lang="en-US" dirty="0" err="1">
                <a:latin typeface="Arial"/>
                <a:cs typeface="Arial"/>
              </a:rPr>
              <a:t>Glexis</a:t>
            </a:r>
            <a:r>
              <a:rPr lang="en-US" dirty="0">
                <a:latin typeface="Arial"/>
                <a:cs typeface="Arial"/>
              </a:rPr>
              <a:t> </a:t>
            </a:r>
            <a:r>
              <a:rPr lang="en-US" dirty="0" err="1">
                <a:latin typeface="Arial"/>
                <a:cs typeface="Arial"/>
              </a:rPr>
              <a:t>Novoa</a:t>
            </a:r>
            <a:endParaRPr lang="en-US" dirty="0">
              <a:latin typeface="Arial"/>
              <a:cs typeface="Arial"/>
            </a:endParaRPr>
          </a:p>
        </p:txBody>
      </p:sp>
      <p:pic>
        <p:nvPicPr>
          <p:cNvPr id="4" name="Picture 3"/>
          <p:cNvPicPr>
            <a:picLocks noChangeAspect="1"/>
          </p:cNvPicPr>
          <p:nvPr/>
        </p:nvPicPr>
        <p:blipFill>
          <a:blip r:embed="rId2"/>
          <a:stretch>
            <a:fillRect/>
          </a:stretch>
        </p:blipFill>
        <p:spPr>
          <a:xfrm>
            <a:off x="2465293" y="3682999"/>
            <a:ext cx="4183529" cy="2091765"/>
          </a:xfrm>
          <a:prstGeom prst="rect">
            <a:avLst/>
          </a:prstGeom>
        </p:spPr>
      </p:pic>
    </p:spTree>
    <p:extLst>
      <p:ext uri="{BB962C8B-B14F-4D97-AF65-F5344CB8AC3E}">
        <p14:creationId xmlns:p14="http://schemas.microsoft.com/office/powerpoint/2010/main" val="264379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67905" y="1712270"/>
            <a:ext cx="3009724" cy="2008991"/>
          </a:xfrm>
          <a:prstGeom prst="rect">
            <a:avLst/>
          </a:prstGeom>
        </p:spPr>
      </p:pic>
      <p:sp>
        <p:nvSpPr>
          <p:cNvPr id="5" name="Title 4"/>
          <p:cNvSpPr>
            <a:spLocks noGrp="1"/>
          </p:cNvSpPr>
          <p:nvPr>
            <p:ph type="title"/>
          </p:nvPr>
        </p:nvSpPr>
        <p:spPr/>
        <p:txBody>
          <a:bodyPr/>
          <a:lstStyle/>
          <a:p>
            <a:r>
              <a:rPr lang="en-US" dirty="0"/>
              <a:t>Movement of the 26</a:t>
            </a:r>
            <a:r>
              <a:rPr lang="en-US" baseline="30000" dirty="0"/>
              <a:t>th</a:t>
            </a:r>
            <a:r>
              <a:rPr lang="en-US" dirty="0"/>
              <a:t> of July</a:t>
            </a:r>
          </a:p>
        </p:txBody>
      </p:sp>
      <p:pic>
        <p:nvPicPr>
          <p:cNvPr id="6" name="Picture 5"/>
          <p:cNvPicPr>
            <a:picLocks noChangeAspect="1"/>
          </p:cNvPicPr>
          <p:nvPr/>
        </p:nvPicPr>
        <p:blipFill>
          <a:blip r:embed="rId4"/>
          <a:stretch>
            <a:fillRect/>
          </a:stretch>
        </p:blipFill>
        <p:spPr>
          <a:xfrm>
            <a:off x="3512685" y="3721261"/>
            <a:ext cx="4288856" cy="3016073"/>
          </a:xfrm>
          <a:prstGeom prst="rect">
            <a:avLst/>
          </a:prstGeom>
        </p:spPr>
      </p:pic>
      <p:pic>
        <p:nvPicPr>
          <p:cNvPr id="7" name="Picture 6"/>
          <p:cNvPicPr>
            <a:picLocks noChangeAspect="1"/>
          </p:cNvPicPr>
          <p:nvPr/>
        </p:nvPicPr>
        <p:blipFill>
          <a:blip r:embed="rId5"/>
          <a:stretch>
            <a:fillRect/>
          </a:stretch>
        </p:blipFill>
        <p:spPr>
          <a:xfrm>
            <a:off x="1334421" y="3738032"/>
            <a:ext cx="2178264" cy="2999302"/>
          </a:xfrm>
          <a:prstGeom prst="rect">
            <a:avLst/>
          </a:prstGeom>
        </p:spPr>
      </p:pic>
      <p:pic>
        <p:nvPicPr>
          <p:cNvPr id="9" name="Picture 8"/>
          <p:cNvPicPr>
            <a:picLocks noChangeAspect="1"/>
          </p:cNvPicPr>
          <p:nvPr/>
        </p:nvPicPr>
        <p:blipFill>
          <a:blip r:embed="rId6"/>
          <a:stretch>
            <a:fillRect/>
          </a:stretch>
        </p:blipFill>
        <p:spPr>
          <a:xfrm>
            <a:off x="1179075" y="1712270"/>
            <a:ext cx="3788830" cy="2025761"/>
          </a:xfrm>
          <a:prstGeom prst="rect">
            <a:avLst/>
          </a:prstGeom>
        </p:spPr>
      </p:pic>
    </p:spTree>
    <p:extLst>
      <p:ext uri="{BB962C8B-B14F-4D97-AF65-F5344CB8AC3E}">
        <p14:creationId xmlns:p14="http://schemas.microsoft.com/office/powerpoint/2010/main" val="3659175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dirty="0" err="1"/>
              <a:t>Glexis</a:t>
            </a:r>
            <a:r>
              <a:rPr lang="en-US" sz="3600" b="1" dirty="0"/>
              <a:t> </a:t>
            </a:r>
            <a:r>
              <a:rPr lang="en-US" sz="3600" b="1" dirty="0" err="1"/>
              <a:t>Novoa</a:t>
            </a:r>
            <a:r>
              <a:rPr lang="en-US" sz="3600" b="1" dirty="0"/>
              <a:t> on his work from the 1980s</a:t>
            </a:r>
            <a:r>
              <a:rPr lang="is-IS" sz="3600" b="1" dirty="0"/>
              <a:t>…</a:t>
            </a:r>
            <a:endParaRPr lang="en-US" sz="3600" b="1" dirty="0"/>
          </a:p>
        </p:txBody>
      </p:sp>
      <p:sp>
        <p:nvSpPr>
          <p:cNvPr id="6" name="Content Placeholder 5"/>
          <p:cNvSpPr>
            <a:spLocks noGrp="1"/>
          </p:cNvSpPr>
          <p:nvPr>
            <p:ph sz="half" idx="1"/>
          </p:nvPr>
        </p:nvSpPr>
        <p:spPr>
          <a:xfrm>
            <a:off x="457200" y="1600200"/>
            <a:ext cx="4802094" cy="4525963"/>
          </a:xfrm>
        </p:spPr>
        <p:txBody>
          <a:bodyPr>
            <a:normAutofit fontScale="92500" lnSpcReduction="20000"/>
          </a:bodyPr>
          <a:lstStyle/>
          <a:p>
            <a:pPr marL="0" indent="0">
              <a:buNone/>
            </a:pPr>
            <a:r>
              <a:rPr lang="en-US" dirty="0"/>
              <a:t>“We wanted to be revolutionaries in the way we tried to fix social and political problems through our art.  We were trying to create a voice through our art.”</a:t>
            </a:r>
          </a:p>
          <a:p>
            <a:pPr marL="0" indent="0">
              <a:buNone/>
            </a:pPr>
            <a:endParaRPr lang="en-US" dirty="0"/>
          </a:p>
          <a:p>
            <a:r>
              <a:rPr lang="en-US" dirty="0"/>
              <a:t>What social or political problems might be addressed by </a:t>
            </a:r>
            <a:r>
              <a:rPr lang="en-US" i="1" dirty="0"/>
              <a:t>CUC</a:t>
            </a:r>
            <a:r>
              <a:rPr lang="en-US" dirty="0"/>
              <a:t>? </a:t>
            </a:r>
          </a:p>
          <a:p>
            <a:r>
              <a:rPr lang="en-US" dirty="0"/>
              <a:t>Do you think that art can be revolutionary? Explain your response.</a:t>
            </a:r>
          </a:p>
        </p:txBody>
      </p:sp>
      <p:pic>
        <p:nvPicPr>
          <p:cNvPr id="8" name="Picture 7"/>
          <p:cNvPicPr>
            <a:picLocks noChangeAspect="1"/>
          </p:cNvPicPr>
          <p:nvPr/>
        </p:nvPicPr>
        <p:blipFill>
          <a:blip r:embed="rId2"/>
          <a:stretch>
            <a:fillRect/>
          </a:stretch>
        </p:blipFill>
        <p:spPr>
          <a:xfrm>
            <a:off x="5437223" y="2285999"/>
            <a:ext cx="3602189" cy="2492714"/>
          </a:xfrm>
          <a:prstGeom prst="rect">
            <a:avLst/>
          </a:prstGeom>
        </p:spPr>
      </p:pic>
    </p:spTree>
    <p:extLst>
      <p:ext uri="{BB962C8B-B14F-4D97-AF65-F5344CB8AC3E}">
        <p14:creationId xmlns:p14="http://schemas.microsoft.com/office/powerpoint/2010/main" val="18615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38300" y="508000"/>
            <a:ext cx="5867400" cy="5842000"/>
          </a:xfrm>
          <a:prstGeom prst="rect">
            <a:avLst/>
          </a:prstGeom>
        </p:spPr>
      </p:pic>
    </p:spTree>
    <p:extLst>
      <p:ext uri="{BB962C8B-B14F-4D97-AF65-F5344CB8AC3E}">
        <p14:creationId xmlns:p14="http://schemas.microsoft.com/office/powerpoint/2010/main" val="324561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22300"/>
            <a:ext cx="9144000" cy="5589396"/>
          </a:xfrm>
          <a:prstGeom prst="rect">
            <a:avLst/>
          </a:prstGeom>
        </p:spPr>
      </p:pic>
    </p:spTree>
    <p:extLst>
      <p:ext uri="{BB962C8B-B14F-4D97-AF65-F5344CB8AC3E}">
        <p14:creationId xmlns:p14="http://schemas.microsoft.com/office/powerpoint/2010/main" val="420139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
            <a:ext cx="9144000" cy="6611815"/>
          </a:xfrm>
          <a:prstGeom prst="rect">
            <a:avLst/>
          </a:prstGeom>
        </p:spPr>
      </p:pic>
    </p:spTree>
    <p:extLst>
      <p:ext uri="{BB962C8B-B14F-4D97-AF65-F5344CB8AC3E}">
        <p14:creationId xmlns:p14="http://schemas.microsoft.com/office/powerpoint/2010/main" val="168254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U.S. – Cuba Relations</a:t>
            </a:r>
          </a:p>
        </p:txBody>
      </p:sp>
      <p:sp>
        <p:nvSpPr>
          <p:cNvPr id="3" name="Content Placeholder 2"/>
          <p:cNvSpPr>
            <a:spLocks noGrp="1"/>
          </p:cNvSpPr>
          <p:nvPr>
            <p:ph idx="1"/>
          </p:nvPr>
        </p:nvSpPr>
        <p:spPr/>
        <p:txBody>
          <a:bodyPr/>
          <a:lstStyle/>
          <a:p>
            <a:pPr lvl="0"/>
            <a:r>
              <a:rPr lang="en-US" sz="2800" dirty="0"/>
              <a:t>Why has the U.S. been involved in Cuba’s affairs?</a:t>
            </a:r>
          </a:p>
          <a:p>
            <a:pPr lvl="0"/>
            <a:r>
              <a:rPr lang="en-US" sz="2800" dirty="0"/>
              <a:t>What are some major events in the relations between the two countries?</a:t>
            </a:r>
          </a:p>
          <a:p>
            <a:pPr lvl="0"/>
            <a:r>
              <a:rPr lang="en-US" sz="2800" dirty="0"/>
              <a:t>What role did the Soviet Union and the Cold War play in U.S. relations with Cuba?</a:t>
            </a:r>
          </a:p>
          <a:p>
            <a:pPr marL="0" indent="0">
              <a:buNone/>
            </a:pPr>
            <a:endParaRPr lang="en-US" dirty="0"/>
          </a:p>
        </p:txBody>
      </p:sp>
      <p:pic>
        <p:nvPicPr>
          <p:cNvPr id="6" name="Picture 5"/>
          <p:cNvPicPr>
            <a:picLocks noChangeAspect="1"/>
          </p:cNvPicPr>
          <p:nvPr/>
        </p:nvPicPr>
        <p:blipFill>
          <a:blip r:embed="rId3"/>
          <a:stretch>
            <a:fillRect/>
          </a:stretch>
        </p:blipFill>
        <p:spPr>
          <a:xfrm>
            <a:off x="2523202" y="4697888"/>
            <a:ext cx="4082701" cy="2160112"/>
          </a:xfrm>
          <a:prstGeom prst="rect">
            <a:avLst/>
          </a:prstGeom>
        </p:spPr>
      </p:pic>
    </p:spTree>
    <p:extLst>
      <p:ext uri="{BB962C8B-B14F-4D97-AF65-F5344CB8AC3E}">
        <p14:creationId xmlns:p14="http://schemas.microsoft.com/office/powerpoint/2010/main" val="401305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00" y="0"/>
            <a:ext cx="8851432" cy="6858000"/>
          </a:xfrm>
          <a:prstGeom prst="rect">
            <a:avLst/>
          </a:prstGeom>
        </p:spPr>
      </p:pic>
    </p:spTree>
    <p:extLst>
      <p:ext uri="{BB962C8B-B14F-4D97-AF65-F5344CB8AC3E}">
        <p14:creationId xmlns:p14="http://schemas.microsoft.com/office/powerpoint/2010/main" val="1213336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Glexis</a:t>
            </a:r>
            <a:r>
              <a:rPr lang="en-US" dirty="0"/>
              <a:t> </a:t>
            </a:r>
            <a:r>
              <a:rPr lang="en-US" dirty="0" err="1"/>
              <a:t>Novoa</a:t>
            </a:r>
            <a:endParaRPr lang="en-US" dirty="0"/>
          </a:p>
        </p:txBody>
      </p:sp>
      <p:pic>
        <p:nvPicPr>
          <p:cNvPr id="3" name="Content Placeholder 2"/>
          <p:cNvPicPr>
            <a:picLocks noGrp="1" noChangeAspect="1"/>
          </p:cNvPicPr>
          <p:nvPr>
            <p:ph sz="half" idx="1"/>
          </p:nvPr>
        </p:nvPicPr>
        <p:blipFill>
          <a:blip r:embed="rId2"/>
          <a:srcRect l="19029" r="19029"/>
          <a:stretch>
            <a:fillRect/>
          </a:stretch>
        </p:blipFill>
        <p:spPr/>
      </p:pic>
      <p:sp>
        <p:nvSpPr>
          <p:cNvPr id="7" name="Content Placeholder 6"/>
          <p:cNvSpPr>
            <a:spLocks noGrp="1"/>
          </p:cNvSpPr>
          <p:nvPr>
            <p:ph sz="half" idx="2"/>
          </p:nvPr>
        </p:nvSpPr>
        <p:spPr>
          <a:xfrm>
            <a:off x="4648200" y="1313597"/>
            <a:ext cx="4495800" cy="4525963"/>
          </a:xfrm>
        </p:spPr>
        <p:txBody>
          <a:bodyPr>
            <a:noAutofit/>
          </a:bodyPr>
          <a:lstStyle/>
          <a:p>
            <a:r>
              <a:rPr lang="en-US" dirty="0"/>
              <a:t>Lives and works in between Miami and Havana</a:t>
            </a:r>
          </a:p>
          <a:p>
            <a:r>
              <a:rPr lang="en-US" dirty="0"/>
              <a:t>Well known for graphite drawings and paintings on canvas</a:t>
            </a:r>
          </a:p>
          <a:p>
            <a:r>
              <a:rPr lang="en-US" dirty="0"/>
              <a:t>Born in 1964, he has used art as means of social and political expression throughout various periods in  Cuban history</a:t>
            </a:r>
          </a:p>
        </p:txBody>
      </p:sp>
    </p:spTree>
    <p:extLst>
      <p:ext uri="{BB962C8B-B14F-4D97-AF65-F5344CB8AC3E}">
        <p14:creationId xmlns:p14="http://schemas.microsoft.com/office/powerpoint/2010/main" val="220355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17600" y="0"/>
            <a:ext cx="6901132" cy="6858000"/>
          </a:xfrm>
          <a:prstGeom prst="rect">
            <a:avLst/>
          </a:prstGeom>
        </p:spPr>
      </p:pic>
    </p:spTree>
    <p:extLst>
      <p:ext uri="{BB962C8B-B14F-4D97-AF65-F5344CB8AC3E}">
        <p14:creationId xmlns:p14="http://schemas.microsoft.com/office/powerpoint/2010/main" val="38705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Cuban Currencies</a:t>
            </a:r>
          </a:p>
        </p:txBody>
      </p:sp>
      <p:sp>
        <p:nvSpPr>
          <p:cNvPr id="12" name="Content Placeholder 11"/>
          <p:cNvSpPr>
            <a:spLocks noGrp="1"/>
          </p:cNvSpPr>
          <p:nvPr>
            <p:ph idx="1"/>
          </p:nvPr>
        </p:nvSpPr>
        <p:spPr>
          <a:xfrm>
            <a:off x="457200" y="1417638"/>
            <a:ext cx="8229600" cy="4525963"/>
          </a:xfrm>
        </p:spPr>
        <p:txBody>
          <a:bodyPr>
            <a:normAutofit/>
          </a:bodyPr>
          <a:lstStyle/>
          <a:p>
            <a:pPr marL="0" indent="0" algn="ctr">
              <a:buNone/>
            </a:pPr>
            <a:r>
              <a:rPr lang="en-US" sz="2400" dirty="0"/>
              <a:t>Cuban peso (CUP) &amp; Cuban convertible peso (CUC)</a:t>
            </a:r>
          </a:p>
        </p:txBody>
      </p:sp>
      <p:pic>
        <p:nvPicPr>
          <p:cNvPr id="11" name="Picture 10"/>
          <p:cNvPicPr>
            <a:picLocks noChangeAspect="1"/>
          </p:cNvPicPr>
          <p:nvPr/>
        </p:nvPicPr>
        <p:blipFill>
          <a:blip r:embed="rId2"/>
          <a:stretch>
            <a:fillRect/>
          </a:stretch>
        </p:blipFill>
        <p:spPr>
          <a:xfrm>
            <a:off x="2154366" y="2106624"/>
            <a:ext cx="4846213" cy="4751375"/>
          </a:xfrm>
          <a:prstGeom prst="rect">
            <a:avLst/>
          </a:prstGeom>
        </p:spPr>
      </p:pic>
    </p:spTree>
    <p:extLst>
      <p:ext uri="{BB962C8B-B14F-4D97-AF65-F5344CB8AC3E}">
        <p14:creationId xmlns:p14="http://schemas.microsoft.com/office/powerpoint/2010/main" val="290922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3209</TotalTime>
  <Words>338</Words>
  <Application>Microsoft Macintosh PowerPoint</Application>
  <PresentationFormat>On-screen Show (4:3)</PresentationFormat>
  <Paragraphs>30</Paragraphs>
  <Slides>11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Past/Present:  Exploring a new era in Cuba through the artwork of Glexis Novoa</vt:lpstr>
      <vt:lpstr>PowerPoint Presentation</vt:lpstr>
      <vt:lpstr>PowerPoint Presentation</vt:lpstr>
      <vt:lpstr>PowerPoint Presentation</vt:lpstr>
      <vt:lpstr>Timeline U.S. – Cuba Relations</vt:lpstr>
      <vt:lpstr>PowerPoint Presentation</vt:lpstr>
      <vt:lpstr>Glexis Novoa</vt:lpstr>
      <vt:lpstr>PowerPoint Presentation</vt:lpstr>
      <vt:lpstr>Cuban Currencies</vt:lpstr>
      <vt:lpstr>Movement of the 26th of July</vt:lpstr>
      <vt:lpstr>Glexis Novoa on his work from the 1980s…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Glexis Novoa</dc:title>
  <dc:creator>Sarah Mead</dc:creator>
  <cp:lastModifiedBy>Fuller, Don</cp:lastModifiedBy>
  <cp:revision>29</cp:revision>
  <dcterms:created xsi:type="dcterms:W3CDTF">2018-01-04T02:46:15Z</dcterms:created>
  <dcterms:modified xsi:type="dcterms:W3CDTF">2018-01-23T20:31:39Z</dcterms:modified>
</cp:coreProperties>
</file>