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19"/>
  </p:notesMasterIdLst>
  <p:sldIdLst>
    <p:sldId id="286" r:id="rId2"/>
    <p:sldId id="285" r:id="rId3"/>
    <p:sldId id="288" r:id="rId4"/>
    <p:sldId id="261" r:id="rId5"/>
    <p:sldId id="257" r:id="rId6"/>
    <p:sldId id="269" r:id="rId7"/>
    <p:sldId id="262" r:id="rId8"/>
    <p:sldId id="283" r:id="rId9"/>
    <p:sldId id="263" r:id="rId10"/>
    <p:sldId id="264" r:id="rId11"/>
    <p:sldId id="265" r:id="rId12"/>
    <p:sldId id="276" r:id="rId13"/>
    <p:sldId id="277" r:id="rId14"/>
    <p:sldId id="278" r:id="rId15"/>
    <p:sldId id="282" r:id="rId16"/>
    <p:sldId id="287" r:id="rId17"/>
    <p:sldId id="26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0894047-4C92-4481-552F-D659350FC6EE}" name="Clarence Walker JR." initials="CWJ" userId="S::cvwalker@usf.edu::db037b27-a33f-47da-8bb4-1dd385bde2db" providerId="AD"/>
  <p188:author id="{01CE2E53-B75A-E5E5-E34E-07D48A4A9896}" name="Clarence Walker" initials="CW" userId="MQUB+lNjtNRhvm0lMvtMAvxVCT237TzCgXpzIy/MKWw="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19" autoAdjust="0"/>
    <p:restoredTop sz="76599"/>
  </p:normalViewPr>
  <p:slideViewPr>
    <p:cSldViewPr snapToGrid="0">
      <p:cViewPr varScale="1">
        <p:scale>
          <a:sx n="63" d="100"/>
          <a:sy n="63" d="100"/>
        </p:scale>
        <p:origin x="121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A5351C-59F5-40AF-969A-6B69446326ED}" type="datetimeFigureOut">
              <a:rPr lang="en-US" smtClean="0"/>
              <a:t>12/30/2024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70BBC2-E8F8-42F7-AE7D-77A82CFC4731}" type="slidenum">
              <a:rPr lang="en-US" smtClean="0"/>
              <a:t>‹#›</a:t>
            </a:fld>
            <a:endParaRPr lang="en-US"/>
          </a:p>
        </p:txBody>
      </p:sp>
    </p:spTree>
    <p:extLst>
      <p:ext uri="{BB962C8B-B14F-4D97-AF65-F5344CB8AC3E}">
        <p14:creationId xmlns:p14="http://schemas.microsoft.com/office/powerpoint/2010/main" val="1005664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padlet.co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this slide projected on the board. Have students analyze the image using the See-Think-Wonder strategy. (You may also print the slide out as a handout </a:t>
            </a:r>
            <a:r>
              <a:rPr lang="en-US"/>
              <a:t>for students)</a:t>
            </a:r>
            <a:endParaRPr lang="en-US" dirty="0"/>
          </a:p>
          <a:p>
            <a:r>
              <a:rPr lang="en-US" dirty="0"/>
              <a:t>Solicit student responses to the See-Think-Wonder strategy using the image above.</a:t>
            </a:r>
          </a:p>
        </p:txBody>
      </p:sp>
      <p:sp>
        <p:nvSpPr>
          <p:cNvPr id="4" name="Slide Number Placeholder 3"/>
          <p:cNvSpPr>
            <a:spLocks noGrp="1"/>
          </p:cNvSpPr>
          <p:nvPr>
            <p:ph type="sldNum" sz="quarter" idx="5"/>
          </p:nvPr>
        </p:nvSpPr>
        <p:spPr/>
        <p:txBody>
          <a:bodyPr/>
          <a:lstStyle/>
          <a:p>
            <a:fld id="{2270BBC2-E8F8-42F7-AE7D-77A82CFC4731}" type="slidenum">
              <a:rPr lang="en-US" smtClean="0"/>
              <a:t>1</a:t>
            </a:fld>
            <a:endParaRPr lang="en-US"/>
          </a:p>
        </p:txBody>
      </p:sp>
    </p:spTree>
    <p:extLst>
      <p:ext uri="{BB962C8B-B14F-4D97-AF65-F5344CB8AC3E}">
        <p14:creationId xmlns:p14="http://schemas.microsoft.com/office/powerpoint/2010/main" val="3850076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Ask: If given the chance to visit Brooklyn, NY, what would be the first place you visit and why?</a:t>
            </a:r>
          </a:p>
          <a:p>
            <a:br>
              <a:rPr lang="en-US" i="1" dirty="0"/>
            </a:br>
            <a:r>
              <a:rPr lang="en-US" i="0" dirty="0"/>
              <a:t>Image source: </a:t>
            </a:r>
            <a:r>
              <a:rPr lang="en-US" b="0" i="1" dirty="0">
                <a:solidFill>
                  <a:srgbClr val="292B2C"/>
                </a:solidFill>
                <a:effectLst/>
                <a:latin typeface="Roboto" panose="02000000000000000000" pitchFamily="2" charset="0"/>
              </a:rPr>
              <a:t>X Factor: Latinx Artists and the Reconquest of the Everyday, </a:t>
            </a:r>
            <a:r>
              <a:rPr lang="en-US" i="0" dirty="0"/>
              <a:t>USF Contemporary Art Museum </a:t>
            </a:r>
            <a:endParaRPr lang="en-US" i="1" dirty="0"/>
          </a:p>
        </p:txBody>
      </p:sp>
      <p:sp>
        <p:nvSpPr>
          <p:cNvPr id="4" name="Slide Number Placeholder 3"/>
          <p:cNvSpPr>
            <a:spLocks noGrp="1"/>
          </p:cNvSpPr>
          <p:nvPr>
            <p:ph type="sldNum" sz="quarter" idx="5"/>
          </p:nvPr>
        </p:nvSpPr>
        <p:spPr/>
        <p:txBody>
          <a:bodyPr/>
          <a:lstStyle/>
          <a:p>
            <a:fld id="{2270BBC2-E8F8-42F7-AE7D-77A82CFC4731}" type="slidenum">
              <a:rPr lang="en-US" smtClean="0"/>
              <a:t>10</a:t>
            </a:fld>
            <a:endParaRPr lang="en-US"/>
          </a:p>
        </p:txBody>
      </p:sp>
    </p:spTree>
    <p:extLst>
      <p:ext uri="{BB962C8B-B14F-4D97-AF65-F5344CB8AC3E}">
        <p14:creationId xmlns:p14="http://schemas.microsoft.com/office/powerpoint/2010/main" val="4044798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Ask: If you had an opportunity to talk with De Jesus about this artwork, what would you ask her and why?</a:t>
            </a:r>
          </a:p>
          <a:p>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Image source: </a:t>
            </a:r>
            <a:r>
              <a:rPr lang="en-US" b="0" i="1" dirty="0">
                <a:solidFill>
                  <a:srgbClr val="292B2C"/>
                </a:solidFill>
                <a:effectLst/>
                <a:latin typeface="Roboto" panose="02000000000000000000" pitchFamily="2" charset="0"/>
              </a:rPr>
              <a:t>X Factor: Latinx Artists and the Reconquest of the Everyday, </a:t>
            </a:r>
            <a:r>
              <a:rPr lang="en-US" i="0" dirty="0"/>
              <a:t>USF Contemporary Art Museum </a:t>
            </a:r>
            <a:endParaRPr lang="en-US" i="1" dirty="0"/>
          </a:p>
          <a:p>
            <a:endParaRPr lang="en-US" i="1" dirty="0"/>
          </a:p>
        </p:txBody>
      </p:sp>
      <p:sp>
        <p:nvSpPr>
          <p:cNvPr id="4" name="Slide Number Placeholder 3"/>
          <p:cNvSpPr>
            <a:spLocks noGrp="1"/>
          </p:cNvSpPr>
          <p:nvPr>
            <p:ph type="sldNum" sz="quarter" idx="5"/>
          </p:nvPr>
        </p:nvSpPr>
        <p:spPr/>
        <p:txBody>
          <a:bodyPr/>
          <a:lstStyle/>
          <a:p>
            <a:fld id="{2270BBC2-E8F8-42F7-AE7D-77A82CFC4731}" type="slidenum">
              <a:rPr lang="en-US" smtClean="0"/>
              <a:t>11</a:t>
            </a:fld>
            <a:endParaRPr lang="en-US"/>
          </a:p>
        </p:txBody>
      </p:sp>
    </p:spTree>
    <p:extLst>
      <p:ext uri="{BB962C8B-B14F-4D97-AF65-F5344CB8AC3E}">
        <p14:creationId xmlns:p14="http://schemas.microsoft.com/office/powerpoint/2010/main" val="2787889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i="1" dirty="0"/>
              <a:t>Ask:</a:t>
            </a:r>
          </a:p>
          <a:p>
            <a:pPr marL="228600" indent="-228600">
              <a:buFont typeface="+mj-lt"/>
              <a:buAutoNum type="arabicPeriod"/>
            </a:pPr>
            <a:endParaRPr lang="en-US" i="1" dirty="0"/>
          </a:p>
          <a:p>
            <a:pPr marL="228600" indent="-228600">
              <a:buFont typeface="+mj-lt"/>
              <a:buAutoNum type="arabicPeriod"/>
            </a:pPr>
            <a:r>
              <a:rPr lang="en-US" i="1" dirty="0"/>
              <a:t>What insights does this piece offer us about life in Bushwick, Brooklyn?</a:t>
            </a:r>
          </a:p>
          <a:p>
            <a:pPr marL="228600" indent="-228600">
              <a:buFont typeface="+mj-lt"/>
              <a:buAutoNum type="arabicPeriod"/>
            </a:pPr>
            <a:r>
              <a:rPr lang="en-US" i="1" dirty="0"/>
              <a:t>Why might De Jesus have chosen to incorporate art into U.S. currency rather than that of another country?</a:t>
            </a:r>
          </a:p>
          <a:p>
            <a:pPr marL="228600" indent="-228600">
              <a:buFont typeface="+mj-lt"/>
              <a:buAutoNum type="arabicPeriod"/>
            </a:pPr>
            <a:r>
              <a:rPr lang="en-US" i="1" dirty="0"/>
              <a:t>What/who is missing from this artwork? What/who is centered in this artwork? Why might those decisions have been chosen by the artist? </a:t>
            </a:r>
          </a:p>
          <a:p>
            <a:pPr marL="0" indent="0">
              <a:buFont typeface="+mj-lt"/>
              <a:buNone/>
            </a:pPr>
            <a:r>
              <a:rPr lang="en-US" i="1" dirty="0"/>
              <a:t>Image source: https://danielledejesus.com/1l6bleppjdz3bng1erovw3e5j5zs9t</a:t>
            </a:r>
          </a:p>
        </p:txBody>
      </p:sp>
      <p:sp>
        <p:nvSpPr>
          <p:cNvPr id="4" name="Slide Number Placeholder 3"/>
          <p:cNvSpPr>
            <a:spLocks noGrp="1"/>
          </p:cNvSpPr>
          <p:nvPr>
            <p:ph type="sldNum" sz="quarter" idx="5"/>
          </p:nvPr>
        </p:nvSpPr>
        <p:spPr/>
        <p:txBody>
          <a:bodyPr/>
          <a:lstStyle/>
          <a:p>
            <a:fld id="{2270BBC2-E8F8-42F7-AE7D-77A82CFC4731}" type="slidenum">
              <a:rPr lang="en-US" smtClean="0"/>
              <a:t>12</a:t>
            </a:fld>
            <a:endParaRPr lang="en-US"/>
          </a:p>
        </p:txBody>
      </p:sp>
    </p:spTree>
    <p:extLst>
      <p:ext uri="{BB962C8B-B14F-4D97-AF65-F5344CB8AC3E}">
        <p14:creationId xmlns:p14="http://schemas.microsoft.com/office/powerpoint/2010/main" val="1254789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Ask: </a:t>
            </a:r>
            <a:r>
              <a:rPr lang="en-US" i="1" dirty="0"/>
              <a:t>In what ways is De Jesus’ commitment to unearth and elevate the accounts of ordinary people evident in this artwork?</a:t>
            </a:r>
          </a:p>
          <a:p>
            <a:endParaRPr lang="en-US" i="1" dirty="0"/>
          </a:p>
          <a:p>
            <a:r>
              <a:rPr lang="en-US" i="0" dirty="0"/>
              <a:t>Image source: https://</a:t>
            </a:r>
            <a:r>
              <a:rPr lang="en-US" i="0" dirty="0" err="1"/>
              <a:t>danielledejesus.com</a:t>
            </a:r>
            <a:r>
              <a:rPr lang="en-US" i="0" dirty="0"/>
              <a:t>/2022/3/4/2022/3/4/dybtcl3vwi0il67qh9urekgeps4ssl</a:t>
            </a:r>
          </a:p>
        </p:txBody>
      </p:sp>
      <p:sp>
        <p:nvSpPr>
          <p:cNvPr id="4" name="Slide Number Placeholder 3"/>
          <p:cNvSpPr>
            <a:spLocks noGrp="1"/>
          </p:cNvSpPr>
          <p:nvPr>
            <p:ph type="sldNum" sz="quarter" idx="5"/>
          </p:nvPr>
        </p:nvSpPr>
        <p:spPr/>
        <p:txBody>
          <a:bodyPr/>
          <a:lstStyle/>
          <a:p>
            <a:fld id="{2270BBC2-E8F8-42F7-AE7D-77A82CFC4731}" type="slidenum">
              <a:rPr lang="en-US" smtClean="0"/>
              <a:t>13</a:t>
            </a:fld>
            <a:endParaRPr lang="en-US"/>
          </a:p>
        </p:txBody>
      </p:sp>
    </p:spTree>
    <p:extLst>
      <p:ext uri="{BB962C8B-B14F-4D97-AF65-F5344CB8AC3E}">
        <p14:creationId xmlns:p14="http://schemas.microsoft.com/office/powerpoint/2010/main" val="32047486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Ask: What does this image remind you of, and why?</a:t>
            </a:r>
          </a:p>
          <a:p>
            <a:br>
              <a:rPr lang="en-US" i="1" dirty="0"/>
            </a:br>
            <a:r>
              <a:rPr lang="en-US" i="0" dirty="0"/>
              <a:t>Image source: https://</a:t>
            </a:r>
            <a:r>
              <a:rPr lang="en-US" i="0" dirty="0" err="1"/>
              <a:t>danielledejesus.com</a:t>
            </a:r>
            <a:r>
              <a:rPr lang="en-US" i="0" dirty="0"/>
              <a:t>/1l6bleppjdz3bng1erovw3e5j5zs9t</a:t>
            </a:r>
          </a:p>
        </p:txBody>
      </p:sp>
      <p:sp>
        <p:nvSpPr>
          <p:cNvPr id="4" name="Slide Number Placeholder 3"/>
          <p:cNvSpPr>
            <a:spLocks noGrp="1"/>
          </p:cNvSpPr>
          <p:nvPr>
            <p:ph type="sldNum" sz="quarter" idx="5"/>
          </p:nvPr>
        </p:nvSpPr>
        <p:spPr/>
        <p:txBody>
          <a:bodyPr/>
          <a:lstStyle/>
          <a:p>
            <a:fld id="{2270BBC2-E8F8-42F7-AE7D-77A82CFC4731}" type="slidenum">
              <a:rPr lang="en-US" smtClean="0"/>
              <a:t>14</a:t>
            </a:fld>
            <a:endParaRPr lang="en-US"/>
          </a:p>
        </p:txBody>
      </p:sp>
    </p:spTree>
    <p:extLst>
      <p:ext uri="{BB962C8B-B14F-4D97-AF65-F5344CB8AC3E}">
        <p14:creationId xmlns:p14="http://schemas.microsoft.com/office/powerpoint/2010/main" val="2675421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asked</a:t>
            </a:r>
            <a:r>
              <a:rPr lang="en-US" b="0" dirty="0"/>
              <a:t>, “</a:t>
            </a:r>
            <a:r>
              <a:rPr lang="en-US" b="0" i="0" dirty="0">
                <a:solidFill>
                  <a:srgbClr val="1F1F1F"/>
                </a:solidFill>
                <a:effectLst/>
                <a:latin typeface="ArtnetGrotesk"/>
              </a:rPr>
              <a:t>What trait do you most admire in a work of art?” De Jesus replied with the above</a:t>
            </a:r>
          </a:p>
          <a:p>
            <a:endParaRPr lang="en-US" b="0" i="0" dirty="0">
              <a:solidFill>
                <a:srgbClr val="1F1F1F"/>
              </a:solidFill>
              <a:effectLst/>
              <a:latin typeface="ArtnetGrotesk"/>
            </a:endParaRPr>
          </a:p>
          <a:p>
            <a:r>
              <a:rPr lang="en-US" b="0" i="0" dirty="0">
                <a:solidFill>
                  <a:srgbClr val="1F1F1F"/>
                </a:solidFill>
                <a:effectLst/>
                <a:latin typeface="ArtnetGrotesk"/>
              </a:rPr>
              <a:t>Image &amp; Quote Source: https://</a:t>
            </a:r>
            <a:r>
              <a:rPr lang="en-US" b="0" i="0" dirty="0" err="1">
                <a:solidFill>
                  <a:srgbClr val="1F1F1F"/>
                </a:solidFill>
                <a:effectLst/>
                <a:latin typeface="ArtnetGrotesk"/>
              </a:rPr>
              <a:t>news.artnet.com</a:t>
            </a:r>
            <a:r>
              <a:rPr lang="en-US" b="0" i="0" dirty="0">
                <a:solidFill>
                  <a:srgbClr val="1F1F1F"/>
                </a:solidFill>
                <a:effectLst/>
                <a:latin typeface="ArtnetGrotesk"/>
              </a:rPr>
              <a:t>/art-world/studio-visit-danielle-de-jesus-2148759</a:t>
            </a:r>
            <a:endParaRPr lang="en-US" b="0" dirty="0"/>
          </a:p>
        </p:txBody>
      </p:sp>
      <p:sp>
        <p:nvSpPr>
          <p:cNvPr id="4" name="Slide Number Placeholder 3"/>
          <p:cNvSpPr>
            <a:spLocks noGrp="1"/>
          </p:cNvSpPr>
          <p:nvPr>
            <p:ph type="sldNum" sz="quarter" idx="5"/>
          </p:nvPr>
        </p:nvSpPr>
        <p:spPr/>
        <p:txBody>
          <a:bodyPr/>
          <a:lstStyle/>
          <a:p>
            <a:fld id="{2270BBC2-E8F8-42F7-AE7D-77A82CFC4731}" type="slidenum">
              <a:rPr lang="en-US" smtClean="0"/>
              <a:t>15</a:t>
            </a:fld>
            <a:endParaRPr lang="en-US"/>
          </a:p>
        </p:txBody>
      </p:sp>
    </p:spTree>
    <p:extLst>
      <p:ext uri="{BB962C8B-B14F-4D97-AF65-F5344CB8AC3E}">
        <p14:creationId xmlns:p14="http://schemas.microsoft.com/office/powerpoint/2010/main" val="4102891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the oft-cited proverb, “A picture is worth a thousand words” (often attributed to Fred R. Barnard)</a:t>
            </a:r>
          </a:p>
          <a:p>
            <a:r>
              <a:rPr lang="en-US" dirty="0"/>
              <a:t>on the board for your students. Prompt them to reflect on the following, “In what ways does De Jesus’ work exemplify this sentiment?” </a:t>
            </a:r>
          </a:p>
          <a:p>
            <a:endParaRPr lang="en-US" dirty="0"/>
          </a:p>
          <a:p>
            <a:r>
              <a:rPr lang="en-US" dirty="0"/>
              <a:t>Provide students with sticky notes to share their reflections on a poster you provide for the class. This activity can alternatively be facilitated using the digital learning platform Padlet (</a:t>
            </a:r>
            <a:r>
              <a:rPr lang="en-US" u="sng" dirty="0">
                <a:hlinkClick r:id="rId3"/>
              </a:rPr>
              <a:t>https://padlet.com/</a:t>
            </a:r>
            <a:r>
              <a:rPr lang="en-US" dirty="0"/>
              <a:t>). Share student responses. </a:t>
            </a:r>
          </a:p>
          <a:p>
            <a:endParaRPr lang="en-US" dirty="0">
              <a:latin typeface="Aptos"/>
              <a:ea typeface="Calibri"/>
              <a:cs typeface="Calibri"/>
            </a:endParaRPr>
          </a:p>
          <a:p>
            <a:r>
              <a:rPr lang="en-US" dirty="0">
                <a:latin typeface="Aptos"/>
                <a:ea typeface="Calibri"/>
                <a:cs typeface="Calibri"/>
              </a:rPr>
              <a:t>Image source: https://</a:t>
            </a:r>
            <a:r>
              <a:rPr lang="en-US" dirty="0" err="1">
                <a:latin typeface="Aptos"/>
                <a:ea typeface="Calibri"/>
                <a:cs typeface="Calibri"/>
              </a:rPr>
              <a:t>danielledejesus.com</a:t>
            </a:r>
            <a:r>
              <a:rPr lang="en-US" dirty="0">
                <a:latin typeface="Aptos"/>
                <a:ea typeface="Calibri"/>
                <a:cs typeface="Calibri"/>
              </a:rPr>
              <a:t>/works-on-vinyl/two-men-and-their-blue-gate</a:t>
            </a:r>
          </a:p>
        </p:txBody>
      </p:sp>
      <p:sp>
        <p:nvSpPr>
          <p:cNvPr id="4" name="Slide Number Placeholder 3"/>
          <p:cNvSpPr>
            <a:spLocks noGrp="1"/>
          </p:cNvSpPr>
          <p:nvPr>
            <p:ph type="sldNum" sz="quarter" idx="5"/>
          </p:nvPr>
        </p:nvSpPr>
        <p:spPr/>
        <p:txBody>
          <a:bodyPr/>
          <a:lstStyle/>
          <a:p>
            <a:fld id="{2270BBC2-E8F8-42F7-AE7D-77A82CFC4731}" type="slidenum">
              <a:rPr lang="en-US" smtClean="0"/>
              <a:t>16</a:t>
            </a:fld>
            <a:endParaRPr lang="en-US"/>
          </a:p>
        </p:txBody>
      </p:sp>
    </p:spTree>
    <p:extLst>
      <p:ext uri="{BB962C8B-B14F-4D97-AF65-F5344CB8AC3E}">
        <p14:creationId xmlns:p14="http://schemas.microsoft.com/office/powerpoint/2010/main" val="26743703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https://</a:t>
            </a:r>
            <a:r>
              <a:rPr lang="en-US" dirty="0" err="1"/>
              <a:t>danielledejesus.com</a:t>
            </a:r>
            <a:r>
              <a:rPr lang="en-US" dirty="0"/>
              <a:t>/ki2hzc3zmukb0t96psptrljgvwof91</a:t>
            </a:r>
          </a:p>
        </p:txBody>
      </p:sp>
      <p:sp>
        <p:nvSpPr>
          <p:cNvPr id="4" name="Slide Number Placeholder 3"/>
          <p:cNvSpPr>
            <a:spLocks noGrp="1"/>
          </p:cNvSpPr>
          <p:nvPr>
            <p:ph type="sldNum" sz="quarter" idx="5"/>
          </p:nvPr>
        </p:nvSpPr>
        <p:spPr/>
        <p:txBody>
          <a:bodyPr/>
          <a:lstStyle/>
          <a:p>
            <a:fld id="{2270BBC2-E8F8-42F7-AE7D-77A82CFC4731}" type="slidenum">
              <a:rPr lang="en-US" smtClean="0"/>
              <a:t>17</a:t>
            </a:fld>
            <a:endParaRPr lang="en-US"/>
          </a:p>
        </p:txBody>
      </p:sp>
    </p:spTree>
    <p:extLst>
      <p:ext uri="{BB962C8B-B14F-4D97-AF65-F5344CB8AC3E}">
        <p14:creationId xmlns:p14="http://schemas.microsoft.com/office/powerpoint/2010/main" val="2949452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BBBBBB"/>
                </a:solidFill>
                <a:effectLst/>
                <a:latin typeface="adobe-garamond-pro"/>
              </a:rPr>
              <a:t>Image source: https://www.latinxproject.nyu.edu/intervenxions/shellyne-rodriguez-and-danielle-de-jesus-siempre-en-la-calle-review</a:t>
            </a:r>
          </a:p>
          <a:p>
            <a:pPr algn="l"/>
            <a:r>
              <a:rPr lang="en-US" b="0" i="0" dirty="0">
                <a:solidFill>
                  <a:srgbClr val="BBBBBB"/>
                </a:solidFill>
                <a:effectLst/>
                <a:latin typeface="adobe-garamond-pro"/>
              </a:rPr>
              <a:t>Photo by Dario </a:t>
            </a:r>
            <a:r>
              <a:rPr lang="en-US" b="0" i="0" dirty="0" err="1">
                <a:solidFill>
                  <a:srgbClr val="BBBBBB"/>
                </a:solidFill>
                <a:effectLst/>
                <a:latin typeface="adobe-garamond-pro"/>
              </a:rPr>
              <a:t>Lasagni</a:t>
            </a:r>
            <a:r>
              <a:rPr lang="en-US" b="0" i="0" dirty="0">
                <a:solidFill>
                  <a:srgbClr val="BBBBBB"/>
                </a:solidFill>
                <a:effectLst/>
                <a:latin typeface="adobe-garamond-pro"/>
              </a:rPr>
              <a:t>. Courtesy of Calderón, New York</a:t>
            </a:r>
          </a:p>
          <a:p>
            <a:pPr algn="l"/>
            <a:endParaRPr lang="en-US" b="0" i="0" dirty="0">
              <a:solidFill>
                <a:srgbClr val="000000"/>
              </a:solidFill>
              <a:effectLst/>
              <a:latin typeface="adobe-garamond-pro"/>
            </a:endParaRPr>
          </a:p>
          <a:p>
            <a:r>
              <a:rPr lang="en-US" b="0" i="0" dirty="0">
                <a:solidFill>
                  <a:srgbClr val="000000"/>
                </a:solidFill>
                <a:effectLst/>
                <a:latin typeface="adobe-garamond-pro"/>
              </a:rPr>
              <a:t>Explain to students that this image captures the work of Danielle De Jesus, today’s featured </a:t>
            </a:r>
            <a:r>
              <a:rPr lang="en-US" dirty="0">
                <a:solidFill>
                  <a:srgbClr val="000000"/>
                </a:solidFill>
                <a:latin typeface="adobe-garamond-pro"/>
              </a:rPr>
              <a:t>socially conscious </a:t>
            </a:r>
            <a:r>
              <a:rPr lang="en-US" b="0" i="0" dirty="0">
                <a:solidFill>
                  <a:srgbClr val="000000"/>
                </a:solidFill>
                <a:effectLst/>
                <a:latin typeface="adobe-garamond-pro"/>
              </a:rPr>
              <a:t>artist. In this image, De Jesus depicts her former neighbor, Carmelo, who she suspected to be a veteran of the Korean War (1950-1953) of the 65th Infantry Regiment, also referred to as “The </a:t>
            </a:r>
            <a:r>
              <a:rPr lang="en-US" b="0" i="1" dirty="0" err="1">
                <a:solidFill>
                  <a:srgbClr val="000000"/>
                </a:solidFill>
                <a:effectLst/>
                <a:latin typeface="adobe-garamond-pro"/>
              </a:rPr>
              <a:t>Borinqueneers</a:t>
            </a:r>
            <a:r>
              <a:rPr lang="en-US" b="0" i="1" dirty="0">
                <a:solidFill>
                  <a:srgbClr val="000000"/>
                </a:solidFill>
                <a:effectLst/>
                <a:latin typeface="adobe-garamond-pro"/>
              </a:rPr>
              <a:t>.</a:t>
            </a:r>
            <a:r>
              <a:rPr lang="en-US" dirty="0">
                <a:solidFill>
                  <a:srgbClr val="000000"/>
                </a:solidFill>
                <a:latin typeface="adobe-garamond-pro"/>
              </a:rPr>
              <a:t>”</a:t>
            </a:r>
            <a:r>
              <a:rPr lang="en-US" b="0" i="0" dirty="0">
                <a:solidFill>
                  <a:srgbClr val="000000"/>
                </a:solidFill>
                <a:effectLst/>
                <a:latin typeface="adobe-garamond-pro"/>
              </a:rPr>
              <a:t> De Jesus believed Carmelo was a victim of corporate greed</a:t>
            </a:r>
            <a:r>
              <a:rPr lang="en-US" dirty="0">
                <a:solidFill>
                  <a:srgbClr val="000000"/>
                </a:solidFill>
                <a:latin typeface="adobe-garamond-pro"/>
              </a:rPr>
              <a:t>, </a:t>
            </a:r>
            <a:r>
              <a:rPr lang="en-US" b="0" i="0" dirty="0">
                <a:solidFill>
                  <a:srgbClr val="000000"/>
                </a:solidFill>
                <a:effectLst/>
                <a:latin typeface="adobe-garamond-pro"/>
              </a:rPr>
              <a:t>gentrification</a:t>
            </a:r>
            <a:r>
              <a:rPr lang="en-US" dirty="0">
                <a:solidFill>
                  <a:srgbClr val="000000"/>
                </a:solidFill>
                <a:latin typeface="adobe-garamond-pro"/>
              </a:rPr>
              <a:t>,</a:t>
            </a:r>
            <a:r>
              <a:rPr lang="en-US" b="0" i="0" dirty="0">
                <a:solidFill>
                  <a:srgbClr val="000000"/>
                </a:solidFill>
                <a:effectLst/>
                <a:latin typeface="adobe-garamond-pro"/>
              </a:rPr>
              <a:t> and government neglect and represents De Jesus’ attempts to elevate the lived experiences of those often on the margins of society.</a:t>
            </a:r>
            <a:endParaRPr lang="en-US" dirty="0">
              <a:solidFill>
                <a:srgbClr val="000000"/>
              </a:solidFill>
              <a:latin typeface="adobe-garamond-pro"/>
            </a:endParaRPr>
          </a:p>
          <a:p>
            <a:endParaRPr lang="en-US" dirty="0">
              <a:latin typeface="adobe-garamond-pro"/>
            </a:endParaRPr>
          </a:p>
          <a:p>
            <a:r>
              <a:rPr lang="en-US" dirty="0">
                <a:latin typeface="adobe-garamond-pro"/>
              </a:rPr>
              <a:t>Explain to students that this lesson will explore the artworks of </a:t>
            </a:r>
            <a:r>
              <a:rPr lang="en-US" dirty="0"/>
              <a:t>Danielle De Jesus, a Latinx socially conscious artist featured in the </a:t>
            </a:r>
            <a:r>
              <a:rPr lang="en-US" i="1" dirty="0"/>
              <a:t>X Factor: Latinx Artists and the Reconquest of the Everyday </a:t>
            </a:r>
            <a:r>
              <a:rPr lang="en-US" dirty="0"/>
              <a:t>exhibition of USF's Contemporary Art Museum.</a:t>
            </a:r>
            <a:endParaRPr lang="en-US" b="0" i="0" dirty="0">
              <a:effectLst/>
              <a:latin typeface="adobe-garamond-pro"/>
            </a:endParaRPr>
          </a:p>
          <a:p>
            <a:endParaRPr lang="en-US" dirty="0"/>
          </a:p>
        </p:txBody>
      </p:sp>
      <p:sp>
        <p:nvSpPr>
          <p:cNvPr id="4" name="Slide Number Placeholder 3"/>
          <p:cNvSpPr>
            <a:spLocks noGrp="1"/>
          </p:cNvSpPr>
          <p:nvPr>
            <p:ph type="sldNum" sz="quarter" idx="5"/>
          </p:nvPr>
        </p:nvSpPr>
        <p:spPr/>
        <p:txBody>
          <a:bodyPr/>
          <a:lstStyle/>
          <a:p>
            <a:fld id="{2270BBC2-E8F8-42F7-AE7D-77A82CFC4731}" type="slidenum">
              <a:rPr lang="en-US" smtClean="0"/>
              <a:t>2</a:t>
            </a:fld>
            <a:endParaRPr lang="en-US"/>
          </a:p>
        </p:txBody>
      </p:sp>
    </p:spTree>
    <p:extLst>
      <p:ext uri="{BB962C8B-B14F-4D97-AF65-F5344CB8AC3E}">
        <p14:creationId xmlns:p14="http://schemas.microsoft.com/office/powerpoint/2010/main" val="3732532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https://</a:t>
            </a:r>
            <a:r>
              <a:rPr lang="en-US" dirty="0" err="1"/>
              <a:t>www.loc.gov</a:t>
            </a:r>
            <a:r>
              <a:rPr lang="en-US" dirty="0"/>
              <a:t>/resource/g3290.ct003188/?r=-0.045,0.242,1.208,0.699,0</a:t>
            </a:r>
          </a:p>
        </p:txBody>
      </p:sp>
      <p:sp>
        <p:nvSpPr>
          <p:cNvPr id="4" name="Slide Number Placeholder 3"/>
          <p:cNvSpPr>
            <a:spLocks noGrp="1"/>
          </p:cNvSpPr>
          <p:nvPr>
            <p:ph type="sldNum" sz="quarter" idx="5"/>
          </p:nvPr>
        </p:nvSpPr>
        <p:spPr/>
        <p:txBody>
          <a:bodyPr/>
          <a:lstStyle/>
          <a:p>
            <a:fld id="{2270BBC2-E8F8-42F7-AE7D-77A82CFC4731}" type="slidenum">
              <a:rPr lang="en-US" smtClean="0"/>
              <a:t>3</a:t>
            </a:fld>
            <a:endParaRPr lang="en-US"/>
          </a:p>
        </p:txBody>
      </p:sp>
    </p:spTree>
    <p:extLst>
      <p:ext uri="{BB962C8B-B14F-4D97-AF65-F5344CB8AC3E}">
        <p14:creationId xmlns:p14="http://schemas.microsoft.com/office/powerpoint/2010/main" val="521949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Entertain student responses. Explain to students that this lesson explores Latin American cultures through socially conscious art (SCA), focusing on the works of Puerto Rican painter &amp; photographer Danielle De Jesus.</a:t>
            </a:r>
          </a:p>
          <a:p>
            <a:endParaRPr lang="en-US" dirty="0"/>
          </a:p>
          <a:p>
            <a:r>
              <a:rPr lang="en-US" dirty="0"/>
              <a:t>Image source: https://www.linkedin.com/pulse/latino-latinx-latine-hispanic-fentons-guidance-how/</a:t>
            </a:r>
          </a:p>
          <a:p>
            <a:endParaRPr lang="en-US" dirty="0"/>
          </a:p>
        </p:txBody>
      </p:sp>
      <p:sp>
        <p:nvSpPr>
          <p:cNvPr id="4" name="Slide Number Placeholder 3"/>
          <p:cNvSpPr>
            <a:spLocks noGrp="1"/>
          </p:cNvSpPr>
          <p:nvPr>
            <p:ph type="sldNum" sz="quarter" idx="5"/>
          </p:nvPr>
        </p:nvSpPr>
        <p:spPr/>
        <p:txBody>
          <a:bodyPr/>
          <a:lstStyle/>
          <a:p>
            <a:fld id="{2270BBC2-E8F8-42F7-AE7D-77A82CFC4731}" type="slidenum">
              <a:rPr lang="en-US" smtClean="0"/>
              <a:t>4</a:t>
            </a:fld>
            <a:endParaRPr lang="en-US"/>
          </a:p>
        </p:txBody>
      </p:sp>
    </p:spTree>
    <p:extLst>
      <p:ext uri="{BB962C8B-B14F-4D97-AF65-F5344CB8AC3E}">
        <p14:creationId xmlns:p14="http://schemas.microsoft.com/office/powerpoint/2010/main" val="1067252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1D35"/>
                </a:solidFill>
                <a:effectLst/>
                <a:latin typeface="Google Sans"/>
              </a:rPr>
              <a:t>As of July 1, 2023, there were 65.2 million Hispanic or Latino people in the United States, making up 19.5% of the total population. This makes the Hispanic or Latino population the largest racial or ethnic minority in the country.</a:t>
            </a:r>
            <a:endParaRPr lang="en-US" dirty="0"/>
          </a:p>
        </p:txBody>
      </p:sp>
      <p:sp>
        <p:nvSpPr>
          <p:cNvPr id="4" name="Slide Number Placeholder 3"/>
          <p:cNvSpPr>
            <a:spLocks noGrp="1"/>
          </p:cNvSpPr>
          <p:nvPr>
            <p:ph type="sldNum" sz="quarter" idx="5"/>
          </p:nvPr>
        </p:nvSpPr>
        <p:spPr/>
        <p:txBody>
          <a:bodyPr/>
          <a:lstStyle/>
          <a:p>
            <a:fld id="{FC68CA56-BC6F-449A-B1E6-0D49C7EEE479}" type="slidenum">
              <a:rPr lang="en-US" smtClean="0"/>
              <a:t>5</a:t>
            </a:fld>
            <a:endParaRPr lang="en-US"/>
          </a:p>
        </p:txBody>
      </p:sp>
    </p:spTree>
    <p:extLst>
      <p:ext uri="{BB962C8B-B14F-4D97-AF65-F5344CB8AC3E}">
        <p14:creationId xmlns:p14="http://schemas.microsoft.com/office/powerpoint/2010/main" val="2255501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https://</a:t>
            </a:r>
            <a:r>
              <a:rPr lang="en-US" dirty="0" err="1"/>
              <a:t>danielledejesus.com</a:t>
            </a:r>
            <a:r>
              <a:rPr lang="en-US" dirty="0"/>
              <a:t>/about-1</a:t>
            </a:r>
          </a:p>
        </p:txBody>
      </p:sp>
      <p:sp>
        <p:nvSpPr>
          <p:cNvPr id="4" name="Slide Number Placeholder 3"/>
          <p:cNvSpPr>
            <a:spLocks noGrp="1"/>
          </p:cNvSpPr>
          <p:nvPr>
            <p:ph type="sldNum" sz="quarter" idx="5"/>
          </p:nvPr>
        </p:nvSpPr>
        <p:spPr/>
        <p:txBody>
          <a:bodyPr/>
          <a:lstStyle/>
          <a:p>
            <a:fld id="{2270BBC2-E8F8-42F7-AE7D-77A82CFC4731}" type="slidenum">
              <a:rPr lang="en-US" smtClean="0"/>
              <a:t>6</a:t>
            </a:fld>
            <a:endParaRPr lang="en-US"/>
          </a:p>
        </p:txBody>
      </p:sp>
    </p:spTree>
    <p:extLst>
      <p:ext uri="{BB962C8B-B14F-4D97-AF65-F5344CB8AC3E}">
        <p14:creationId xmlns:p14="http://schemas.microsoft.com/office/powerpoint/2010/main" val="1407623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https://www.momaps1.org/en/post/173-danielle-de-jesus</a:t>
            </a:r>
          </a:p>
          <a:p>
            <a:pPr>
              <a:defRPr/>
            </a:pPr>
            <a:r>
              <a:rPr lang="en-US" dirty="0"/>
              <a:t>About the Artist</a:t>
            </a:r>
          </a:p>
          <a:p>
            <a:r>
              <a:rPr lang="en-US" dirty="0"/>
              <a:t>Detailed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 Jesus often uses her artwork to elevate accounts of the forgotten, marginalized, or “displaced residents” of Bushwick, Brooklyn (https://www.latinxproject.nyu.edu/intervenxions/shellyne-rodriguez-and-danielle-de-jesus-siempre-en-la-calle-review; </a:t>
            </a:r>
            <a:r>
              <a:rPr lang="en-US" b="0" i="0" dirty="0">
                <a:solidFill>
                  <a:srgbClr val="121212"/>
                </a:solidFill>
                <a:effectLst/>
                <a:latin typeface="proxima-nova"/>
              </a:rPr>
              <a:t>https://danielledejesus.com/about-1</a:t>
            </a:r>
            <a:r>
              <a:rPr lang="en-US"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 Jesus uses her experiences growing up to “document her </a:t>
            </a:r>
            <a:r>
              <a:rPr lang="en-US" b="0" i="0" dirty="0">
                <a:solidFill>
                  <a:srgbClr val="121212"/>
                </a:solidFill>
                <a:effectLst/>
                <a:latin typeface="proxima-nova"/>
              </a:rPr>
              <a:t>home neighborhood while creating narratives that uplift the lives and stories of the multi diverse residents she grew up with” (https://danielledejesus.com/about-1).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121212"/>
                </a:solidFill>
                <a:effectLst/>
                <a:latin typeface="proxima-nova"/>
              </a:rPr>
              <a:t>Her works often center on People of Color in her native Bushwick, Brooklyn, in doing so, she attempts to have audiences rethink images and “politics of representation involving the largely low-income people of color depicted in her paintings.” (https://danielledejesus.com/about-1).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121212"/>
              </a:solidFill>
              <a:effectLst/>
              <a:latin typeface="proxima-nov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121212"/>
              </a:solidFill>
              <a:effectLst/>
              <a:latin typeface="proxima-nov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121212"/>
              </a:solidFill>
              <a:effectLst/>
              <a:latin typeface="proxima-nova"/>
            </a:endParaRPr>
          </a:p>
          <a:p>
            <a:endParaRPr lang="en-US" dirty="0"/>
          </a:p>
        </p:txBody>
      </p:sp>
      <p:sp>
        <p:nvSpPr>
          <p:cNvPr id="4" name="Slide Number Placeholder 3"/>
          <p:cNvSpPr>
            <a:spLocks noGrp="1"/>
          </p:cNvSpPr>
          <p:nvPr>
            <p:ph type="sldNum" sz="quarter" idx="5"/>
          </p:nvPr>
        </p:nvSpPr>
        <p:spPr/>
        <p:txBody>
          <a:bodyPr/>
          <a:lstStyle/>
          <a:p>
            <a:fld id="{2270BBC2-E8F8-42F7-AE7D-77A82CFC4731}" type="slidenum">
              <a:rPr lang="en-US" smtClean="0"/>
              <a:t>7</a:t>
            </a:fld>
            <a:endParaRPr lang="en-US"/>
          </a:p>
        </p:txBody>
      </p:sp>
    </p:spTree>
    <p:extLst>
      <p:ext uri="{BB962C8B-B14F-4D97-AF65-F5344CB8AC3E}">
        <p14:creationId xmlns:p14="http://schemas.microsoft.com/office/powerpoint/2010/main" val="1242867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https://</a:t>
            </a:r>
            <a:r>
              <a:rPr lang="en-US" dirty="0" err="1"/>
              <a:t>danielledejesus.com</a:t>
            </a:r>
            <a:r>
              <a:rPr lang="en-US" dirty="0"/>
              <a:t>/photographs/lrk0qvap68vwsk7x2fdin7b44ou9zw</a:t>
            </a:r>
          </a:p>
          <a:p>
            <a:endParaRPr lang="en-US" dirty="0"/>
          </a:p>
          <a:p>
            <a:r>
              <a:rPr lang="en-US" dirty="0"/>
              <a:t>Image source: https://</a:t>
            </a:r>
            <a:r>
              <a:rPr lang="en-US" dirty="0" err="1"/>
              <a:t>danielledejesus.com</a:t>
            </a:r>
            <a:r>
              <a:rPr lang="en-US" dirty="0"/>
              <a:t>/photographs/t8rnkw8j675vxrbkd5dh5diynzyu2m</a:t>
            </a:r>
          </a:p>
        </p:txBody>
      </p:sp>
      <p:sp>
        <p:nvSpPr>
          <p:cNvPr id="4" name="Slide Number Placeholder 3"/>
          <p:cNvSpPr>
            <a:spLocks noGrp="1"/>
          </p:cNvSpPr>
          <p:nvPr>
            <p:ph type="sldNum" sz="quarter" idx="5"/>
          </p:nvPr>
        </p:nvSpPr>
        <p:spPr/>
        <p:txBody>
          <a:bodyPr/>
          <a:lstStyle/>
          <a:p>
            <a:fld id="{2270BBC2-E8F8-42F7-AE7D-77A82CFC4731}" type="slidenum">
              <a:rPr lang="en-US" smtClean="0"/>
              <a:t>8</a:t>
            </a:fld>
            <a:endParaRPr lang="en-US"/>
          </a:p>
        </p:txBody>
      </p:sp>
    </p:spTree>
    <p:extLst>
      <p:ext uri="{BB962C8B-B14F-4D97-AF65-F5344CB8AC3E}">
        <p14:creationId xmlns:p14="http://schemas.microsoft.com/office/powerpoint/2010/main" val="4190458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a:t>
            </a:r>
            <a:r>
              <a:rPr lang="en-US" i="1" dirty="0"/>
              <a:t>What objects are unfamiliar to you? How might De Jesus' use of these objects in this artwork help us to understand life in her Brooklyn community and communities around our country and world?</a:t>
            </a:r>
          </a:p>
          <a:p>
            <a:br>
              <a:rPr lang="en-US" i="1" dirty="0"/>
            </a:br>
            <a:r>
              <a:rPr lang="en-US" i="0" dirty="0"/>
              <a:t>Image source: </a:t>
            </a:r>
            <a:r>
              <a:rPr lang="en-US" b="0" i="1" dirty="0">
                <a:solidFill>
                  <a:srgbClr val="292B2C"/>
                </a:solidFill>
                <a:effectLst/>
                <a:latin typeface="Roboto" panose="02000000000000000000" pitchFamily="2" charset="0"/>
              </a:rPr>
              <a:t>X Factor: Latinx Artists and the Reconquest of the Everyday, </a:t>
            </a:r>
            <a:r>
              <a:rPr lang="en-US" i="0" dirty="0"/>
              <a:t>USF Contemporary Art Museum </a:t>
            </a:r>
          </a:p>
        </p:txBody>
      </p:sp>
      <p:sp>
        <p:nvSpPr>
          <p:cNvPr id="4" name="Slide Number Placeholder 3"/>
          <p:cNvSpPr>
            <a:spLocks noGrp="1"/>
          </p:cNvSpPr>
          <p:nvPr>
            <p:ph type="sldNum" sz="quarter" idx="5"/>
          </p:nvPr>
        </p:nvSpPr>
        <p:spPr/>
        <p:txBody>
          <a:bodyPr/>
          <a:lstStyle/>
          <a:p>
            <a:fld id="{2270BBC2-E8F8-42F7-AE7D-77A82CFC4731}" type="slidenum">
              <a:rPr lang="en-US" smtClean="0"/>
              <a:t>9</a:t>
            </a:fld>
            <a:endParaRPr lang="en-US"/>
          </a:p>
        </p:txBody>
      </p:sp>
    </p:spTree>
    <p:extLst>
      <p:ext uri="{BB962C8B-B14F-4D97-AF65-F5344CB8AC3E}">
        <p14:creationId xmlns:p14="http://schemas.microsoft.com/office/powerpoint/2010/main" val="213173334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7200" cap="none" baseline="0">
                <a:blipFill dpi="0" rotWithShape="1">
                  <a:blip r:embed="rId4"/>
                  <a:srcRect/>
                  <a:tile tx="6350" ty="-127000" sx="65000" sy="64000" flip="none" algn="tl"/>
                </a:blipFill>
              </a:defRPr>
            </a:lvl1pPr>
          </a:lstStyle>
          <a:p>
            <a:r>
              <a:rPr lang="en-US" dirty="0"/>
              <a:t>Click to edit Master title style</a:t>
            </a:r>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83448B07-2C06-4CF2-8E91-F7385E71E2CB}" type="datetimeFigureOut">
              <a:rPr lang="en-US" dirty="0"/>
              <a:t>12/30/2024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b="0"/>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277817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81069D4-B020-4602-B87C-B094679675DF}" type="datetimeFigureOut">
              <a:rPr lang="en-US" dirty="0"/>
              <a:t>12/30/2024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52706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36C11EA-3D59-4DFE-9385-0A032B3191AF}" type="datetimeFigureOut">
              <a:rPr lang="en-US" dirty="0"/>
              <a:t>12/30/2024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84981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04936D4-0671-4B70-A95D-BFBC9A35DA5B}" type="datetimeFigureOut">
              <a:rPr lang="en-US" dirty="0"/>
              <a:t>12/30/2024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710044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7200" b="0"/>
            </a:lvl1pPr>
          </a:lstStyle>
          <a:p>
            <a:r>
              <a:rPr lang="en-US" dirty="0"/>
              <a:t>Click to edit Master title style</a:t>
            </a:r>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DDD67DAC-232D-4042-B5C0-E64770A42A28}" type="datetimeFigureOut">
              <a:rPr lang="en-US" dirty="0"/>
              <a:t>12/30/2024</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769117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8ECECD2C-79BD-4B90-B3FA-E3B19B3FF97B}" type="datetimeFigureOut">
              <a:rPr lang="en-US" dirty="0"/>
              <a:t>12/30/2024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755202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29E9FDB6-7A26-4DBB-9BB0-088C0534314D}" type="datetimeFigureOut">
              <a:rPr lang="en-US" dirty="0"/>
              <a:t>12/30/2024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132205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2E7C72F-E0F0-449A-A903-6D7865ED3EFA}" type="datetimeFigureOut">
              <a:rPr lang="en-US" dirty="0"/>
              <a:t>12/30/2024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711272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41207D-C9F3-42EA-960B-DC9955B358C7}" type="datetimeFigureOut">
              <a:rPr lang="en-US" dirty="0"/>
              <a:t>12/30/2024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124372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0"/>
            </a:lvl1pPr>
          </a:lstStyle>
          <a:p>
            <a:r>
              <a:rPr lang="en-US" dirty="0"/>
              <a:t>Click to edit Master title style</a:t>
            </a:r>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4D8827A6-8947-4115-8D9E-E89B1EC0518D}" type="datetimeFigureOut">
              <a:rPr lang="en-US" dirty="0"/>
              <a:t>12/30/2024</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096743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0"/>
            </a:lvl1pPr>
          </a:lstStyle>
          <a:p>
            <a:r>
              <a:rPr lang="en-US" dirty="0"/>
              <a:t>Click to edit Master title style</a:t>
            </a:r>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ED460A6F-F31A-4CA3-B222-0B3C224FF998}" type="datetimeFigureOut">
              <a:rPr lang="en-US" dirty="0"/>
              <a:t>12/30/2024</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516371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648A1663-7765-4EF4-B97F-A02E70C6265E}" type="datetimeFigureOut">
              <a:rPr lang="en-US" dirty="0"/>
              <a:t>12/30/2024</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0">
                <a:solidFill>
                  <a:srgbClr val="FFFFFF"/>
                </a:solidFill>
                <a:latin typeface="+mj-lt"/>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95906549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lvl1pPr algn="l" defTabSz="914400" rtl="0" eaLnBrk="1" latinLnBrk="0" hangingPunct="1">
        <a:lnSpc>
          <a:spcPct val="90000"/>
        </a:lnSpc>
        <a:spcBef>
          <a:spcPct val="0"/>
        </a:spcBef>
        <a:buNone/>
        <a:defRPr sz="4800"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2.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5.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6.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7.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0.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1.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ainting of a person in a room&#10;&#10;Description automatically generated">
            <a:extLst>
              <a:ext uri="{FF2B5EF4-FFF2-40B4-BE49-F238E27FC236}">
                <a16:creationId xmlns:a16="http://schemas.microsoft.com/office/drawing/2014/main" id="{8555E60D-CB57-406B-4C1E-EE643BCEFF02}"/>
              </a:ext>
            </a:extLst>
          </p:cNvPr>
          <p:cNvPicPr>
            <a:picLocks noChangeAspect="1"/>
          </p:cNvPicPr>
          <p:nvPr/>
        </p:nvPicPr>
        <p:blipFill>
          <a:blip r:embed="rId3">
            <a:extLst>
              <a:ext uri="{28A0092B-C50C-407E-A947-70E740481C1C}">
                <a14:useLocalDpi xmlns:a14="http://schemas.microsoft.com/office/drawing/2010/main" val="0"/>
              </a:ext>
            </a:extLst>
          </a:blip>
          <a:srcRect t="13747" b="18117"/>
          <a:stretch/>
        </p:blipFill>
        <p:spPr>
          <a:xfrm>
            <a:off x="3343" y="10"/>
            <a:ext cx="7548923" cy="6857990"/>
          </a:xfrm>
          <a:prstGeom prst="rect">
            <a:avLst/>
          </a:prstGeom>
        </p:spPr>
      </p:pic>
      <p:sp>
        <p:nvSpPr>
          <p:cNvPr id="2" name="Title 1">
            <a:extLst>
              <a:ext uri="{FF2B5EF4-FFF2-40B4-BE49-F238E27FC236}">
                <a16:creationId xmlns:a16="http://schemas.microsoft.com/office/drawing/2014/main" id="{56ACD0B3-2416-2A9E-534C-05D3D7CE2C6D}"/>
              </a:ext>
            </a:extLst>
          </p:cNvPr>
          <p:cNvSpPr>
            <a:spLocks noGrp="1"/>
          </p:cNvSpPr>
          <p:nvPr>
            <p:ph type="title"/>
          </p:nvPr>
        </p:nvSpPr>
        <p:spPr>
          <a:xfrm>
            <a:off x="7883612" y="484632"/>
            <a:ext cx="3816774" cy="1609344"/>
          </a:xfrm>
          <a:ln>
            <a:noFill/>
          </a:ln>
        </p:spPr>
        <p:txBody>
          <a:bodyPr>
            <a:normAutofit/>
          </a:bodyPr>
          <a:lstStyle/>
          <a:p>
            <a:r>
              <a:rPr lang="en-US" sz="3200" dirty="0"/>
              <a:t>See-Think-Wonder</a:t>
            </a:r>
          </a:p>
        </p:txBody>
      </p:sp>
      <p:sp>
        <p:nvSpPr>
          <p:cNvPr id="9" name="Content Placeholder 8">
            <a:extLst>
              <a:ext uri="{FF2B5EF4-FFF2-40B4-BE49-F238E27FC236}">
                <a16:creationId xmlns:a16="http://schemas.microsoft.com/office/drawing/2014/main" id="{DD09D111-B9CB-0E4D-6C65-6237A525B2F9}"/>
              </a:ext>
            </a:extLst>
          </p:cNvPr>
          <p:cNvSpPr>
            <a:spLocks noGrp="1"/>
          </p:cNvSpPr>
          <p:nvPr>
            <p:ph idx="1"/>
          </p:nvPr>
        </p:nvSpPr>
        <p:spPr>
          <a:xfrm>
            <a:off x="7883611" y="2121408"/>
            <a:ext cx="3816774" cy="4050792"/>
          </a:xfrm>
        </p:spPr>
        <p:txBody>
          <a:bodyPr>
            <a:normAutofit/>
          </a:bodyPr>
          <a:lstStyle/>
          <a:p>
            <a:pPr marL="514350" indent="-514350">
              <a:buFont typeface="+mj-lt"/>
              <a:buAutoNum type="arabicPeriod"/>
            </a:pPr>
            <a:r>
              <a:rPr lang="en-US" sz="3200" dirty="0"/>
              <a:t>What do you </a:t>
            </a:r>
            <a:r>
              <a:rPr lang="en-US" sz="3200" b="1" i="1" dirty="0"/>
              <a:t>see</a:t>
            </a:r>
            <a:r>
              <a:rPr lang="en-US" sz="3200" dirty="0"/>
              <a:t>?</a:t>
            </a:r>
          </a:p>
          <a:p>
            <a:pPr marL="514350" indent="-514350">
              <a:buFont typeface="+mj-lt"/>
              <a:buAutoNum type="arabicPeriod"/>
            </a:pPr>
            <a:r>
              <a:rPr lang="en-US" sz="3200" dirty="0"/>
              <a:t>What do you </a:t>
            </a:r>
            <a:r>
              <a:rPr lang="en-US" sz="3200" b="1" i="1" dirty="0"/>
              <a:t>think</a:t>
            </a:r>
            <a:r>
              <a:rPr lang="en-US" sz="3200" dirty="0"/>
              <a:t> is going on?</a:t>
            </a:r>
          </a:p>
          <a:p>
            <a:pPr marL="514350" indent="-514350">
              <a:buFont typeface="+mj-lt"/>
              <a:buAutoNum type="arabicPeriod"/>
            </a:pPr>
            <a:r>
              <a:rPr lang="en-US" sz="3200" dirty="0"/>
              <a:t>What does it make you </a:t>
            </a:r>
            <a:r>
              <a:rPr lang="en-US" sz="3200" b="1" i="1" dirty="0"/>
              <a:t>wonder</a:t>
            </a:r>
            <a:r>
              <a:rPr lang="en-US" sz="3200" dirty="0"/>
              <a:t>?</a:t>
            </a:r>
          </a:p>
        </p:txBody>
      </p:sp>
    </p:spTree>
    <p:extLst>
      <p:ext uri="{BB962C8B-B14F-4D97-AF65-F5344CB8AC3E}">
        <p14:creationId xmlns:p14="http://schemas.microsoft.com/office/powerpoint/2010/main" val="6961691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9F7A820-AA09-4D36-8BC9-6057B1A5B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6D3108-D894-CC94-5E93-DD2C0317685E}"/>
              </a:ext>
            </a:extLst>
          </p:cNvPr>
          <p:cNvSpPr>
            <a:spLocks noGrp="1"/>
          </p:cNvSpPr>
          <p:nvPr>
            <p:ph type="title"/>
          </p:nvPr>
        </p:nvSpPr>
        <p:spPr>
          <a:xfrm>
            <a:off x="8086289" y="200310"/>
            <a:ext cx="3544035" cy="2688761"/>
          </a:xfrm>
          <a:ln>
            <a:noFill/>
          </a:ln>
        </p:spPr>
        <p:txBody>
          <a:bodyPr>
            <a:normAutofit/>
          </a:bodyPr>
          <a:lstStyle/>
          <a:p>
            <a:r>
              <a:rPr lang="en-US" sz="3200" i="1" dirty="0"/>
              <a:t>This was my stop, 2023</a:t>
            </a:r>
            <a:br>
              <a:rPr lang="en-US" sz="3200" i="1" dirty="0"/>
            </a:br>
            <a:br>
              <a:rPr lang="en-US" sz="3200" i="1" dirty="0"/>
            </a:br>
            <a:r>
              <a:rPr lang="en-US" sz="3200" dirty="0"/>
              <a:t>by Danielle </a:t>
            </a:r>
            <a:br>
              <a:rPr lang="en-US" sz="3200" dirty="0"/>
            </a:br>
            <a:r>
              <a:rPr lang="en-US" sz="3200" dirty="0"/>
              <a:t>De Jesus</a:t>
            </a:r>
            <a:endParaRPr lang="en-US" sz="3200" i="1" dirty="0"/>
          </a:p>
        </p:txBody>
      </p:sp>
      <p:sp>
        <p:nvSpPr>
          <p:cNvPr id="3" name="Content Placeholder 2">
            <a:extLst>
              <a:ext uri="{FF2B5EF4-FFF2-40B4-BE49-F238E27FC236}">
                <a16:creationId xmlns:a16="http://schemas.microsoft.com/office/drawing/2014/main" id="{7A4F55AE-A524-6543-9E01-6F1D7235BB07}"/>
              </a:ext>
            </a:extLst>
          </p:cNvPr>
          <p:cNvSpPr>
            <a:spLocks noGrp="1"/>
          </p:cNvSpPr>
          <p:nvPr>
            <p:ph idx="1"/>
          </p:nvPr>
        </p:nvSpPr>
        <p:spPr>
          <a:xfrm>
            <a:off x="8156351" y="3060191"/>
            <a:ext cx="3544034" cy="3626689"/>
          </a:xfrm>
        </p:spPr>
        <p:txBody>
          <a:bodyPr vert="horz" lIns="91440" tIns="45720" rIns="91440" bIns="45720" rtlCol="0" anchor="t">
            <a:normAutofit/>
          </a:bodyPr>
          <a:lstStyle/>
          <a:p>
            <a:pPr>
              <a:buClr>
                <a:srgbClr val="689D9B"/>
              </a:buClr>
            </a:pPr>
            <a:r>
              <a:rPr lang="en-US" sz="3600" dirty="0">
                <a:ea typeface="+mn-lt"/>
                <a:cs typeface="+mn-lt"/>
              </a:rPr>
              <a:t>Oil, fabric tablecloth and string on wood panel</a:t>
            </a:r>
            <a:endParaRPr lang="en-US" sz="3600" dirty="0"/>
          </a:p>
          <a:p>
            <a:pPr>
              <a:buClr>
                <a:srgbClr val="689D9B"/>
              </a:buClr>
            </a:pPr>
            <a:r>
              <a:rPr lang="en-US" sz="3600" dirty="0">
                <a:ea typeface="+mn-lt"/>
                <a:cs typeface="+mn-lt"/>
              </a:rPr>
              <a:t>48 x 48 inches</a:t>
            </a:r>
            <a:endParaRPr lang="en-US" sz="3600" dirty="0"/>
          </a:p>
          <a:p>
            <a:pPr marL="0" indent="0">
              <a:buClr>
                <a:srgbClr val="689D9B"/>
              </a:buClr>
              <a:buNone/>
            </a:pPr>
            <a:endParaRPr lang="en-US" sz="3600" dirty="0">
              <a:cs typeface="Arial"/>
            </a:endParaRPr>
          </a:p>
        </p:txBody>
      </p:sp>
      <p:grpSp>
        <p:nvGrpSpPr>
          <p:cNvPr id="16" name="Group 15">
            <a:extLst>
              <a:ext uri="{FF2B5EF4-FFF2-40B4-BE49-F238E27FC236}">
                <a16:creationId xmlns:a16="http://schemas.microsoft.com/office/drawing/2014/main" id="{950C1A80-C382-44F9-8B72-19D5625BA5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7" name="Oval 16">
              <a:extLst>
                <a:ext uri="{FF2B5EF4-FFF2-40B4-BE49-F238E27FC236}">
                  <a16:creationId xmlns:a16="http://schemas.microsoft.com/office/drawing/2014/main" id="{BD7C7BAE-433B-4B8F-9F80-E469A375CD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32D7D7E4-5AD3-4B48-9AD1-274BA925B9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2050" name="Picture 2" descr="Danielle De Jesus's Ode to Puerto Rican Bushwick">
            <a:extLst>
              <a:ext uri="{FF2B5EF4-FFF2-40B4-BE49-F238E27FC236}">
                <a16:creationId xmlns:a16="http://schemas.microsoft.com/office/drawing/2014/main" id="{A37F7C66-BA23-FE5C-84DC-3427CB8088D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18" r="5813" b="8761"/>
          <a:stretch/>
        </p:blipFill>
        <p:spPr bwMode="auto">
          <a:xfrm>
            <a:off x="182880" y="19049"/>
            <a:ext cx="7341734" cy="6822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942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60ACC0A-863E-4F43-972C-1E08EE35F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6502" y="0"/>
            <a:ext cx="6125497"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B68B0F-6E37-FD1F-0417-0B83EE1D62CF}"/>
              </a:ext>
            </a:extLst>
          </p:cNvPr>
          <p:cNvSpPr>
            <a:spLocks noGrp="1"/>
          </p:cNvSpPr>
          <p:nvPr>
            <p:ph type="title"/>
          </p:nvPr>
        </p:nvSpPr>
        <p:spPr>
          <a:xfrm>
            <a:off x="6479457" y="433245"/>
            <a:ext cx="5299586" cy="2093976"/>
          </a:xfrm>
          <a:ln>
            <a:noFill/>
          </a:ln>
        </p:spPr>
        <p:txBody>
          <a:bodyPr>
            <a:normAutofit fontScale="90000"/>
          </a:bodyPr>
          <a:lstStyle/>
          <a:p>
            <a:r>
              <a:rPr lang="en-US" sz="4000" i="1" dirty="0"/>
              <a:t>My Block, 2023</a:t>
            </a:r>
            <a:br>
              <a:rPr lang="en-US" sz="4000" i="1" dirty="0"/>
            </a:br>
            <a:br>
              <a:rPr lang="en-US" sz="4000" i="1" dirty="0"/>
            </a:br>
            <a:r>
              <a:rPr lang="en-US" sz="4000" dirty="0"/>
              <a:t>by Danielle </a:t>
            </a:r>
            <a:br>
              <a:rPr lang="en-US" sz="4000" dirty="0"/>
            </a:br>
            <a:r>
              <a:rPr lang="en-US" sz="4000" dirty="0"/>
              <a:t>De Jesus</a:t>
            </a:r>
            <a:endParaRPr lang="en-US" sz="4000" i="1" dirty="0"/>
          </a:p>
        </p:txBody>
      </p:sp>
      <p:pic>
        <p:nvPicPr>
          <p:cNvPr id="5" name="Picture 4">
            <a:extLst>
              <a:ext uri="{FF2B5EF4-FFF2-40B4-BE49-F238E27FC236}">
                <a16:creationId xmlns:a16="http://schemas.microsoft.com/office/drawing/2014/main" id="{D39B9BBB-99E3-26ED-CD0F-4B956DB485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136" y="209336"/>
            <a:ext cx="4946410" cy="6423908"/>
          </a:xfrm>
          <a:prstGeom prst="rect">
            <a:avLst/>
          </a:prstGeom>
        </p:spPr>
      </p:pic>
      <p:sp>
        <p:nvSpPr>
          <p:cNvPr id="3" name="Content Placeholder 2">
            <a:extLst>
              <a:ext uri="{FF2B5EF4-FFF2-40B4-BE49-F238E27FC236}">
                <a16:creationId xmlns:a16="http://schemas.microsoft.com/office/drawing/2014/main" id="{CC19AAF5-22CC-0DBA-CFDF-51B02C6648E1}"/>
              </a:ext>
            </a:extLst>
          </p:cNvPr>
          <p:cNvSpPr>
            <a:spLocks noGrp="1"/>
          </p:cNvSpPr>
          <p:nvPr>
            <p:ph idx="1"/>
          </p:nvPr>
        </p:nvSpPr>
        <p:spPr>
          <a:xfrm>
            <a:off x="6400800" y="2960465"/>
            <a:ext cx="5299585" cy="4050792"/>
          </a:xfrm>
        </p:spPr>
        <p:txBody>
          <a:bodyPr vert="horz" lIns="91440" tIns="45720" rIns="91440" bIns="45720" rtlCol="0" anchor="t">
            <a:normAutofit/>
          </a:bodyPr>
          <a:lstStyle/>
          <a:p>
            <a:pPr>
              <a:buClr>
                <a:srgbClr val="689D9B"/>
              </a:buClr>
            </a:pPr>
            <a:r>
              <a:rPr lang="en-US" sz="3600" dirty="0">
                <a:ea typeface="+mn-lt"/>
                <a:cs typeface="+mn-lt"/>
              </a:rPr>
              <a:t>Oil and felt moving blanket</a:t>
            </a:r>
            <a:endParaRPr lang="en-US" sz="3600" dirty="0"/>
          </a:p>
          <a:p>
            <a:pPr>
              <a:buClr>
                <a:srgbClr val="689D9B"/>
              </a:buClr>
            </a:pPr>
            <a:r>
              <a:rPr lang="en-US" sz="3600" dirty="0">
                <a:cs typeface="Calibri"/>
              </a:rPr>
              <a:t>48 x 40 inches</a:t>
            </a:r>
            <a:endParaRPr lang="en-US" sz="3600" dirty="0"/>
          </a:p>
        </p:txBody>
      </p:sp>
      <p:grpSp>
        <p:nvGrpSpPr>
          <p:cNvPr id="12" name="Group 11">
            <a:extLst>
              <a:ext uri="{FF2B5EF4-FFF2-40B4-BE49-F238E27FC236}">
                <a16:creationId xmlns:a16="http://schemas.microsoft.com/office/drawing/2014/main" id="{B7624860-1049-47BC-90D0-F36A0AC2968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5F2011D9-45F8-446B-9AA7-5579AFE3B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E7337B05-ACA0-47A8-B3DD-C2BE4B8553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069308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60ACC0A-863E-4F43-972C-1E08EE35F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6502" y="0"/>
            <a:ext cx="6125497"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A869B-B6CC-5F5F-147E-1E09F5958740}"/>
              </a:ext>
            </a:extLst>
          </p:cNvPr>
          <p:cNvSpPr>
            <a:spLocks noGrp="1"/>
          </p:cNvSpPr>
          <p:nvPr>
            <p:ph type="title"/>
          </p:nvPr>
        </p:nvSpPr>
        <p:spPr>
          <a:xfrm>
            <a:off x="6400800" y="484632"/>
            <a:ext cx="5299586" cy="1609344"/>
          </a:xfrm>
          <a:ln>
            <a:noFill/>
          </a:ln>
        </p:spPr>
        <p:txBody>
          <a:bodyPr>
            <a:normAutofit fontScale="90000"/>
          </a:bodyPr>
          <a:lstStyle/>
          <a:p>
            <a:r>
              <a:rPr lang="en-US" sz="4000" i="1" dirty="0"/>
              <a:t>Respect the bouquet lady, 2023</a:t>
            </a:r>
          </a:p>
        </p:txBody>
      </p:sp>
      <p:pic>
        <p:nvPicPr>
          <p:cNvPr id="5" name="Content Placeholder 4" descr="A close-up of a dollar bill&#10;&#10;Description automatically generated">
            <a:extLst>
              <a:ext uri="{FF2B5EF4-FFF2-40B4-BE49-F238E27FC236}">
                <a16:creationId xmlns:a16="http://schemas.microsoft.com/office/drawing/2014/main" id="{EBAE7775-D930-BF18-E447-6AC6E09A8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114993"/>
            <a:ext cx="5123828" cy="6590133"/>
          </a:xfrm>
          <a:prstGeom prst="rect">
            <a:avLst/>
          </a:prstGeom>
        </p:spPr>
      </p:pic>
      <p:sp>
        <p:nvSpPr>
          <p:cNvPr id="19" name="Content Placeholder 8">
            <a:extLst>
              <a:ext uri="{FF2B5EF4-FFF2-40B4-BE49-F238E27FC236}">
                <a16:creationId xmlns:a16="http://schemas.microsoft.com/office/drawing/2014/main" id="{88B81A61-6A84-D5BC-C97F-37FEA035CBFA}"/>
              </a:ext>
            </a:extLst>
          </p:cNvPr>
          <p:cNvSpPr>
            <a:spLocks noGrp="1"/>
          </p:cNvSpPr>
          <p:nvPr>
            <p:ph idx="1"/>
          </p:nvPr>
        </p:nvSpPr>
        <p:spPr>
          <a:xfrm>
            <a:off x="6400799" y="2578608"/>
            <a:ext cx="5299585" cy="3593592"/>
          </a:xfrm>
        </p:spPr>
        <p:txBody>
          <a:bodyPr>
            <a:normAutofit/>
          </a:bodyPr>
          <a:lstStyle/>
          <a:p>
            <a:r>
              <a:rPr lang="en-US" sz="3600" dirty="0"/>
              <a:t>Acrylic on U.S. currency and tablecloth fabric</a:t>
            </a:r>
          </a:p>
          <a:p>
            <a:r>
              <a:rPr lang="en-US" sz="3600" dirty="0"/>
              <a:t>8 x 6 inches</a:t>
            </a:r>
          </a:p>
          <a:p>
            <a:endParaRPr lang="en-US" sz="3600" dirty="0"/>
          </a:p>
        </p:txBody>
      </p:sp>
      <p:grpSp>
        <p:nvGrpSpPr>
          <p:cNvPr id="20" name="Group 19">
            <a:extLst>
              <a:ext uri="{FF2B5EF4-FFF2-40B4-BE49-F238E27FC236}">
                <a16:creationId xmlns:a16="http://schemas.microsoft.com/office/drawing/2014/main" id="{B7624860-1049-47BC-90D0-F36A0AC2968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1" name="Oval 20">
              <a:extLst>
                <a:ext uri="{FF2B5EF4-FFF2-40B4-BE49-F238E27FC236}">
                  <a16:creationId xmlns:a16="http://schemas.microsoft.com/office/drawing/2014/main" id="{5F2011D9-45F8-446B-9AA7-5579AFE3B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2" name="Oval 21">
              <a:extLst>
                <a:ext uri="{FF2B5EF4-FFF2-40B4-BE49-F238E27FC236}">
                  <a16:creationId xmlns:a16="http://schemas.microsoft.com/office/drawing/2014/main" id="{E7337B05-ACA0-47A8-B3DD-C2BE4B8553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736969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60ACC0A-863E-4F43-972C-1E08EE35F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6502" y="0"/>
            <a:ext cx="6125497"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973F9B-1D7C-32A8-4B0C-099D1C2C2B0E}"/>
              </a:ext>
            </a:extLst>
          </p:cNvPr>
          <p:cNvSpPr>
            <a:spLocks noGrp="1"/>
          </p:cNvSpPr>
          <p:nvPr>
            <p:ph type="title"/>
          </p:nvPr>
        </p:nvSpPr>
        <p:spPr>
          <a:xfrm>
            <a:off x="6479456" y="774193"/>
            <a:ext cx="5299586" cy="1609344"/>
          </a:xfrm>
          <a:ln>
            <a:noFill/>
          </a:ln>
        </p:spPr>
        <p:txBody>
          <a:bodyPr>
            <a:normAutofit/>
          </a:bodyPr>
          <a:lstStyle/>
          <a:p>
            <a:r>
              <a:rPr lang="en-US" sz="4000" i="1" dirty="0"/>
              <a:t>Google </a:t>
            </a:r>
            <a:r>
              <a:rPr lang="en-US" sz="4000" i="1" dirty="0" err="1"/>
              <a:t>Yo</a:t>
            </a:r>
            <a:r>
              <a:rPr lang="en-US" sz="4000" i="1" dirty="0"/>
              <a:t> no me </a:t>
            </a:r>
            <a:r>
              <a:rPr lang="en-US" sz="4000" i="1" dirty="0" err="1"/>
              <a:t>quito</a:t>
            </a:r>
            <a:r>
              <a:rPr lang="en-US" sz="4000" i="1" dirty="0"/>
              <a:t>, 2010</a:t>
            </a:r>
          </a:p>
        </p:txBody>
      </p:sp>
      <p:pic>
        <p:nvPicPr>
          <p:cNvPr id="5" name="Content Placeholder 4" descr="A painting of an old couple&#10;&#10;Description automatically generated">
            <a:extLst>
              <a:ext uri="{FF2B5EF4-FFF2-40B4-BE49-F238E27FC236}">
                <a16:creationId xmlns:a16="http://schemas.microsoft.com/office/drawing/2014/main" id="{BC04883C-05B4-2392-E4FE-B4AB500AB0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216" y="157384"/>
            <a:ext cx="5167742" cy="6500305"/>
          </a:xfrm>
          <a:prstGeom prst="rect">
            <a:avLst/>
          </a:prstGeom>
        </p:spPr>
      </p:pic>
      <p:sp>
        <p:nvSpPr>
          <p:cNvPr id="19" name="Content Placeholder 8">
            <a:extLst>
              <a:ext uri="{FF2B5EF4-FFF2-40B4-BE49-F238E27FC236}">
                <a16:creationId xmlns:a16="http://schemas.microsoft.com/office/drawing/2014/main" id="{43F105AC-D0D4-1B67-B0BF-96308AC88387}"/>
              </a:ext>
            </a:extLst>
          </p:cNvPr>
          <p:cNvSpPr>
            <a:spLocks noGrp="1"/>
          </p:cNvSpPr>
          <p:nvPr>
            <p:ph idx="1"/>
          </p:nvPr>
        </p:nvSpPr>
        <p:spPr>
          <a:xfrm>
            <a:off x="6479457" y="2578608"/>
            <a:ext cx="5299585" cy="4050792"/>
          </a:xfrm>
        </p:spPr>
        <p:txBody>
          <a:bodyPr>
            <a:normAutofit/>
          </a:bodyPr>
          <a:lstStyle/>
          <a:p>
            <a:r>
              <a:rPr lang="en-US" sz="3600" dirty="0"/>
              <a:t>Oil on wood panel fabric tablecloth and acrylic</a:t>
            </a:r>
          </a:p>
          <a:p>
            <a:r>
              <a:rPr lang="en-US" sz="3600" dirty="0"/>
              <a:t>48x60 inches</a:t>
            </a:r>
          </a:p>
          <a:p>
            <a:endParaRPr lang="en-US" sz="1800" dirty="0"/>
          </a:p>
        </p:txBody>
      </p:sp>
      <p:grpSp>
        <p:nvGrpSpPr>
          <p:cNvPr id="20" name="Group 19">
            <a:extLst>
              <a:ext uri="{FF2B5EF4-FFF2-40B4-BE49-F238E27FC236}">
                <a16:creationId xmlns:a16="http://schemas.microsoft.com/office/drawing/2014/main" id="{B7624860-1049-47BC-90D0-F36A0AC2968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1" name="Oval 20">
              <a:extLst>
                <a:ext uri="{FF2B5EF4-FFF2-40B4-BE49-F238E27FC236}">
                  <a16:creationId xmlns:a16="http://schemas.microsoft.com/office/drawing/2014/main" id="{5F2011D9-45F8-446B-9AA7-5579AFE3B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2" name="Oval 21">
              <a:extLst>
                <a:ext uri="{FF2B5EF4-FFF2-40B4-BE49-F238E27FC236}">
                  <a16:creationId xmlns:a16="http://schemas.microsoft.com/office/drawing/2014/main" id="{E7337B05-ACA0-47A8-B3DD-C2BE4B8553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556773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ainting of a child with a scooter behind a chain link fence&#10;&#10;Description automatically generated">
            <a:extLst>
              <a:ext uri="{FF2B5EF4-FFF2-40B4-BE49-F238E27FC236}">
                <a16:creationId xmlns:a16="http://schemas.microsoft.com/office/drawing/2014/main" id="{A18613D6-6286-C053-6C4F-77D90D0BA0C2}"/>
              </a:ext>
            </a:extLst>
          </p:cNvPr>
          <p:cNvPicPr>
            <a:picLocks noChangeAspect="1"/>
          </p:cNvPicPr>
          <p:nvPr/>
        </p:nvPicPr>
        <p:blipFill>
          <a:blip r:embed="rId3">
            <a:extLst>
              <a:ext uri="{28A0092B-C50C-407E-A947-70E740481C1C}">
                <a14:useLocalDpi xmlns:a14="http://schemas.microsoft.com/office/drawing/2010/main" val="0"/>
              </a:ext>
            </a:extLst>
          </a:blip>
          <a:srcRect t="25618" r="-1" b="6927"/>
          <a:stretch/>
        </p:blipFill>
        <p:spPr>
          <a:xfrm>
            <a:off x="3343" y="10"/>
            <a:ext cx="7548923" cy="6857990"/>
          </a:xfrm>
          <a:prstGeom prst="rect">
            <a:avLst/>
          </a:prstGeom>
        </p:spPr>
      </p:pic>
      <p:sp>
        <p:nvSpPr>
          <p:cNvPr id="12" name="Rectangle 11">
            <a:extLst>
              <a:ext uri="{FF2B5EF4-FFF2-40B4-BE49-F238E27FC236}">
                <a16:creationId xmlns:a16="http://schemas.microsoft.com/office/drawing/2014/main" id="{E3884964-73BC-4492-9C4B-01BD487C1E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266" y="0"/>
            <a:ext cx="4639734"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F00633-736D-2A29-07C2-86133B344033}"/>
              </a:ext>
            </a:extLst>
          </p:cNvPr>
          <p:cNvSpPr>
            <a:spLocks noGrp="1"/>
          </p:cNvSpPr>
          <p:nvPr>
            <p:ph type="title"/>
          </p:nvPr>
        </p:nvSpPr>
        <p:spPr>
          <a:xfrm>
            <a:off x="7883612" y="484632"/>
            <a:ext cx="3816774" cy="1609344"/>
          </a:xfrm>
          <a:ln>
            <a:noFill/>
          </a:ln>
        </p:spPr>
        <p:txBody>
          <a:bodyPr>
            <a:normAutofit/>
          </a:bodyPr>
          <a:lstStyle/>
          <a:p>
            <a:r>
              <a:rPr lang="en-US" sz="3400" i="1" dirty="0"/>
              <a:t>The boy on the scooter, 2021</a:t>
            </a:r>
          </a:p>
        </p:txBody>
      </p:sp>
      <p:sp>
        <p:nvSpPr>
          <p:cNvPr id="9" name="Content Placeholder 8">
            <a:extLst>
              <a:ext uri="{FF2B5EF4-FFF2-40B4-BE49-F238E27FC236}">
                <a16:creationId xmlns:a16="http://schemas.microsoft.com/office/drawing/2014/main" id="{9113C5E2-B4DE-3C01-D1B4-0E920E743787}"/>
              </a:ext>
            </a:extLst>
          </p:cNvPr>
          <p:cNvSpPr>
            <a:spLocks noGrp="1"/>
          </p:cNvSpPr>
          <p:nvPr>
            <p:ph idx="1"/>
          </p:nvPr>
        </p:nvSpPr>
        <p:spPr>
          <a:xfrm>
            <a:off x="7883612" y="2208081"/>
            <a:ext cx="3816774" cy="4050792"/>
          </a:xfrm>
        </p:spPr>
        <p:txBody>
          <a:bodyPr>
            <a:normAutofit/>
          </a:bodyPr>
          <a:lstStyle/>
          <a:p>
            <a:r>
              <a:rPr lang="en-US" sz="3600" dirty="0"/>
              <a:t>Oil on linen </a:t>
            </a:r>
          </a:p>
          <a:p>
            <a:r>
              <a:rPr lang="en-US" sz="3600" dirty="0"/>
              <a:t>68x68 inches</a:t>
            </a:r>
          </a:p>
          <a:p>
            <a:endParaRPr lang="en-US" sz="3600" dirty="0"/>
          </a:p>
        </p:txBody>
      </p:sp>
      <p:grpSp>
        <p:nvGrpSpPr>
          <p:cNvPr id="14" name="Group 13">
            <a:extLst>
              <a:ext uri="{FF2B5EF4-FFF2-40B4-BE49-F238E27FC236}">
                <a16:creationId xmlns:a16="http://schemas.microsoft.com/office/drawing/2014/main" id="{CCC59035-11A0-4F69-86CA-B9E9251919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id="{33BAE490-B91A-418F-A7AB-68EB822F4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6" name="Oval 15">
              <a:extLst>
                <a:ext uri="{FF2B5EF4-FFF2-40B4-BE49-F238E27FC236}">
                  <a16:creationId xmlns:a16="http://schemas.microsoft.com/office/drawing/2014/main" id="{8DB05369-8B7F-486A-A4F1-F37A0DFB93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493101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standing in a room&#10;&#10;Description automatically generated">
            <a:extLst>
              <a:ext uri="{FF2B5EF4-FFF2-40B4-BE49-F238E27FC236}">
                <a16:creationId xmlns:a16="http://schemas.microsoft.com/office/drawing/2014/main" id="{55D3C065-58AD-DEEB-B0E2-F7920FE8D311}"/>
              </a:ext>
            </a:extLst>
          </p:cNvPr>
          <p:cNvPicPr>
            <a:picLocks noChangeAspect="1"/>
          </p:cNvPicPr>
          <p:nvPr/>
        </p:nvPicPr>
        <p:blipFill>
          <a:blip r:embed="rId3">
            <a:extLst>
              <a:ext uri="{28A0092B-C50C-407E-A947-70E740481C1C}">
                <a14:useLocalDpi xmlns:a14="http://schemas.microsoft.com/office/drawing/2010/main" val="0"/>
              </a:ext>
            </a:extLst>
          </a:blip>
          <a:srcRect r="33129" b="-1"/>
          <a:stretch/>
        </p:blipFill>
        <p:spPr>
          <a:xfrm>
            <a:off x="3343" y="10"/>
            <a:ext cx="7548923" cy="6857990"/>
          </a:xfrm>
          <a:prstGeom prst="rect">
            <a:avLst/>
          </a:prstGeom>
        </p:spPr>
      </p:pic>
      <p:sp>
        <p:nvSpPr>
          <p:cNvPr id="10" name="Rectangle 9">
            <a:extLst>
              <a:ext uri="{FF2B5EF4-FFF2-40B4-BE49-F238E27FC236}">
                <a16:creationId xmlns:a16="http://schemas.microsoft.com/office/drawing/2014/main" id="{E3884964-73BC-4492-9C4B-01BD487C1E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266" y="0"/>
            <a:ext cx="4639734"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33CE173-D9A7-18FA-884C-FE2FA9AEFA49}"/>
              </a:ext>
            </a:extLst>
          </p:cNvPr>
          <p:cNvSpPr>
            <a:spLocks noGrp="1"/>
          </p:cNvSpPr>
          <p:nvPr>
            <p:ph idx="1"/>
          </p:nvPr>
        </p:nvSpPr>
        <p:spPr>
          <a:xfrm>
            <a:off x="7854417" y="144155"/>
            <a:ext cx="3975314" cy="6513534"/>
          </a:xfrm>
        </p:spPr>
        <p:txBody>
          <a:bodyPr>
            <a:normAutofit/>
          </a:bodyPr>
          <a:lstStyle/>
          <a:p>
            <a:pPr marL="0" indent="0" algn="ctr">
              <a:buNone/>
            </a:pPr>
            <a:endParaRPr lang="en-US" sz="2800" b="0" i="1" dirty="0">
              <a:effectLst/>
            </a:endParaRPr>
          </a:p>
          <a:p>
            <a:pPr marL="0" indent="0" algn="ctr">
              <a:buNone/>
            </a:pPr>
            <a:endParaRPr lang="en-US" sz="2800" b="0" i="1" dirty="0">
              <a:effectLst/>
            </a:endParaRPr>
          </a:p>
          <a:p>
            <a:pPr marL="0" indent="0" algn="ctr">
              <a:buNone/>
            </a:pPr>
            <a:r>
              <a:rPr lang="en-US" sz="2800" b="0" i="1" dirty="0">
                <a:effectLst/>
              </a:rPr>
              <a:t>“A trait that I most admire in a work is how a story is told. I enjoy a painting that says something without uttering a word. A painting that teaches me about something.”</a:t>
            </a:r>
          </a:p>
          <a:p>
            <a:pPr marL="0" indent="0" algn="ctr">
              <a:buNone/>
            </a:pPr>
            <a:endParaRPr lang="en-US" sz="2800" b="0" i="0" dirty="0">
              <a:effectLst/>
            </a:endParaRPr>
          </a:p>
          <a:p>
            <a:pPr marL="0" indent="0" algn="ctr">
              <a:buNone/>
            </a:pPr>
            <a:r>
              <a:rPr lang="en-US" sz="2800" dirty="0"/>
              <a:t>-Danielle De Jesus, 2022</a:t>
            </a:r>
          </a:p>
        </p:txBody>
      </p:sp>
      <p:grpSp>
        <p:nvGrpSpPr>
          <p:cNvPr id="12" name="Group 11">
            <a:extLst>
              <a:ext uri="{FF2B5EF4-FFF2-40B4-BE49-F238E27FC236}">
                <a16:creationId xmlns:a16="http://schemas.microsoft.com/office/drawing/2014/main" id="{CCC59035-11A0-4F69-86CA-B9E9251919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33BAE490-B91A-418F-A7AB-68EB822F4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8DB05369-8B7F-486A-A4F1-F37A0DFB93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718399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60ACC0A-863E-4F43-972C-1E08EE35F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6502" y="0"/>
            <a:ext cx="6125497"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284D53-67BB-FAF2-32DD-1AFF65C01A01}"/>
              </a:ext>
            </a:extLst>
          </p:cNvPr>
          <p:cNvSpPr>
            <a:spLocks noGrp="1"/>
          </p:cNvSpPr>
          <p:nvPr>
            <p:ph type="title"/>
          </p:nvPr>
        </p:nvSpPr>
        <p:spPr>
          <a:xfrm>
            <a:off x="6371606" y="1295603"/>
            <a:ext cx="5458125" cy="1237209"/>
          </a:xfrm>
          <a:ln>
            <a:noFill/>
          </a:ln>
        </p:spPr>
        <p:txBody>
          <a:bodyPr vert="horz" lIns="91440" tIns="45720" rIns="91440" bIns="45720" rtlCol="0">
            <a:noAutofit/>
          </a:bodyPr>
          <a:lstStyle/>
          <a:p>
            <a:pPr algn="ctr"/>
            <a:r>
              <a:rPr lang="en-US" sz="3600" kern="1200" cap="none" baseline="0" dirty="0"/>
              <a:t>“A picture is worth a thousand words.” </a:t>
            </a:r>
            <a:br>
              <a:rPr lang="en-US" sz="3600" kern="1200" cap="none" baseline="0" dirty="0"/>
            </a:br>
            <a:br>
              <a:rPr lang="en-US" sz="3600" kern="1200" cap="none" baseline="0" dirty="0"/>
            </a:br>
            <a:br>
              <a:rPr lang="en-US" sz="3600" dirty="0"/>
            </a:br>
            <a:endParaRPr lang="en-US" sz="3600" kern="1200" cap="none" baseline="0" dirty="0"/>
          </a:p>
        </p:txBody>
      </p:sp>
      <p:pic>
        <p:nvPicPr>
          <p:cNvPr id="13" name="Picture 12" descr="A painting of men standing next to a bicycle&#10;&#10;Description automatically generated">
            <a:extLst>
              <a:ext uri="{FF2B5EF4-FFF2-40B4-BE49-F238E27FC236}">
                <a16:creationId xmlns:a16="http://schemas.microsoft.com/office/drawing/2014/main" id="{4E5B7B94-C538-6781-21A1-AB7B0BA96A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421" y="89205"/>
            <a:ext cx="5112461" cy="4064406"/>
          </a:xfrm>
          <a:prstGeom prst="rect">
            <a:avLst/>
          </a:prstGeom>
        </p:spPr>
      </p:pic>
      <p:sp>
        <p:nvSpPr>
          <p:cNvPr id="3" name="Content Placeholder 2">
            <a:extLst>
              <a:ext uri="{FF2B5EF4-FFF2-40B4-BE49-F238E27FC236}">
                <a16:creationId xmlns:a16="http://schemas.microsoft.com/office/drawing/2014/main" id="{2E9FE0B9-B11D-93DE-2D3B-CA021B2ACDAB}"/>
              </a:ext>
            </a:extLst>
          </p:cNvPr>
          <p:cNvSpPr>
            <a:spLocks noGrp="1"/>
          </p:cNvSpPr>
          <p:nvPr>
            <p:ph idx="1"/>
          </p:nvPr>
        </p:nvSpPr>
        <p:spPr>
          <a:xfrm>
            <a:off x="6864561" y="2484359"/>
            <a:ext cx="4522568" cy="4050792"/>
          </a:xfrm>
        </p:spPr>
        <p:txBody>
          <a:bodyPr vert="horz" lIns="91440" tIns="45720" rIns="91440" bIns="45720" rtlCol="0">
            <a:normAutofit/>
          </a:bodyPr>
          <a:lstStyle/>
          <a:p>
            <a:pPr marL="0" indent="0" algn="ctr">
              <a:buNone/>
            </a:pPr>
            <a:r>
              <a:rPr lang="en-US" sz="3500" dirty="0"/>
              <a:t>In what ways does De Jesus’ work exemplify this sentiment?</a:t>
            </a:r>
          </a:p>
          <a:p>
            <a:pPr marL="0" indent="0" algn="ctr">
              <a:buNone/>
            </a:pPr>
            <a:endParaRPr lang="en-US" sz="3500" dirty="0"/>
          </a:p>
          <a:p>
            <a:pPr marL="0" indent="0" algn="ctr">
              <a:buNone/>
            </a:pPr>
            <a:br>
              <a:rPr lang="en-US" sz="3500" dirty="0"/>
            </a:br>
            <a:endParaRPr lang="en-US" sz="3500" dirty="0"/>
          </a:p>
        </p:txBody>
      </p:sp>
      <p:grpSp>
        <p:nvGrpSpPr>
          <p:cNvPr id="20" name="Group 19">
            <a:extLst>
              <a:ext uri="{FF2B5EF4-FFF2-40B4-BE49-F238E27FC236}">
                <a16:creationId xmlns:a16="http://schemas.microsoft.com/office/drawing/2014/main" id="{B7624860-1049-47BC-90D0-F36A0AC2968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1" name="Oval 20">
              <a:extLst>
                <a:ext uri="{FF2B5EF4-FFF2-40B4-BE49-F238E27FC236}">
                  <a16:creationId xmlns:a16="http://schemas.microsoft.com/office/drawing/2014/main" id="{5F2011D9-45F8-446B-9AA7-5579AFE3B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2" name="Oval 21">
              <a:extLst>
                <a:ext uri="{FF2B5EF4-FFF2-40B4-BE49-F238E27FC236}">
                  <a16:creationId xmlns:a16="http://schemas.microsoft.com/office/drawing/2014/main" id="{E7337B05-ACA0-47A8-B3DD-C2BE4B8553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9" name="TextBox 18">
            <a:extLst>
              <a:ext uri="{FF2B5EF4-FFF2-40B4-BE49-F238E27FC236}">
                <a16:creationId xmlns:a16="http://schemas.microsoft.com/office/drawing/2014/main" id="{B852D020-CBC8-60A7-3568-1FE3C316567F}"/>
              </a:ext>
            </a:extLst>
          </p:cNvPr>
          <p:cNvSpPr txBox="1"/>
          <p:nvPr/>
        </p:nvSpPr>
        <p:spPr>
          <a:xfrm>
            <a:off x="491616" y="4146805"/>
            <a:ext cx="5320462" cy="4776692"/>
          </a:xfrm>
          <a:prstGeom prst="rect">
            <a:avLst/>
          </a:prstGeom>
          <a:noFill/>
        </p:spPr>
        <p:txBody>
          <a:bodyPr wrap="square">
            <a:spAutoFit/>
          </a:bodyPr>
          <a:lstStyle/>
          <a:p>
            <a:pPr algn="ctr">
              <a:lnSpc>
                <a:spcPct val="90000"/>
              </a:lnSpc>
              <a:spcBef>
                <a:spcPts val="1200"/>
              </a:spcBef>
              <a:buClr>
                <a:srgbClr val="9DBFBE">
                  <a:lumMod val="75000"/>
                </a:srgbClr>
              </a:buClr>
              <a:buSzPct val="85000"/>
              <a:defRPr/>
            </a:pPr>
            <a:r>
              <a:rPr lang="en-US" sz="2800" i="1" dirty="0">
                <a:effectLst/>
              </a:rPr>
              <a:t>Two men and their blue gate</a:t>
            </a:r>
            <a:r>
              <a:rPr lang="en-US" sz="2800" i="0" dirty="0">
                <a:effectLst/>
              </a:rPr>
              <a:t>, 2021</a:t>
            </a:r>
          </a:p>
          <a:p>
            <a:pPr marL="182880" marR="0" lvl="0" indent="-182880" algn="l" defTabSz="914400" rtl="0" eaLnBrk="1" fontAlgn="auto" latinLnBrk="0" hangingPunct="1">
              <a:lnSpc>
                <a:spcPct val="90000"/>
              </a:lnSpc>
              <a:spcBef>
                <a:spcPts val="1200"/>
              </a:spcBef>
              <a:spcAft>
                <a:spcPts val="0"/>
              </a:spcAft>
              <a:buClr>
                <a:srgbClr val="9DBFBE">
                  <a:lumMod val="75000"/>
                </a:srgbClr>
              </a:buClr>
              <a:buSzPct val="85000"/>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8 x 6 inches</a:t>
            </a:r>
          </a:p>
          <a:p>
            <a:pPr marL="182880" indent="-182880">
              <a:lnSpc>
                <a:spcPct val="90000"/>
              </a:lnSpc>
              <a:spcBef>
                <a:spcPts val="1200"/>
              </a:spcBef>
              <a:buClr>
                <a:srgbClr val="9DBFBE">
                  <a:lumMod val="75000"/>
                </a:srgbClr>
              </a:buClr>
              <a:buSzPct val="85000"/>
              <a:buFont typeface="Wingdings" pitchFamily="2" charset="2"/>
              <a:buChar char="§"/>
              <a:defRPr/>
            </a:pPr>
            <a:r>
              <a:rPr lang="en-US" sz="2800" dirty="0"/>
              <a:t>Acrylic on vinyl tablecloth </a:t>
            </a:r>
          </a:p>
          <a:p>
            <a:pPr marL="182880" indent="-182880">
              <a:lnSpc>
                <a:spcPct val="90000"/>
              </a:lnSpc>
              <a:spcBef>
                <a:spcPts val="1200"/>
              </a:spcBef>
              <a:buClr>
                <a:srgbClr val="9DBFBE">
                  <a:lumMod val="75000"/>
                </a:srgbClr>
              </a:buClr>
              <a:buSzPct val="85000"/>
              <a:buFont typeface="Wingdings" pitchFamily="2" charset="2"/>
              <a:buChar char="§"/>
              <a:defRPr/>
            </a:pPr>
            <a:r>
              <a:rPr lang="en-US" sz="2800" dirty="0"/>
              <a:t>48x60 inches</a:t>
            </a:r>
          </a:p>
          <a:p>
            <a:pPr marL="182880" indent="-182880">
              <a:lnSpc>
                <a:spcPct val="90000"/>
              </a:lnSpc>
              <a:spcBef>
                <a:spcPts val="1200"/>
              </a:spcBef>
              <a:buClr>
                <a:srgbClr val="9DBFBE">
                  <a:lumMod val="75000"/>
                </a:srgbClr>
              </a:buClr>
              <a:buSzPct val="85000"/>
              <a:buFont typeface="Wingdings" pitchFamily="2" charset="2"/>
              <a:buChar char="§"/>
              <a:defRPr/>
            </a:pPr>
            <a:endParaRPr lang="en-US" sz="3200" dirty="0"/>
          </a:p>
          <a:p>
            <a:pPr marL="182880" indent="-182880">
              <a:lnSpc>
                <a:spcPct val="90000"/>
              </a:lnSpc>
              <a:spcBef>
                <a:spcPts val="1200"/>
              </a:spcBef>
              <a:buClr>
                <a:srgbClr val="9DBFBE">
                  <a:lumMod val="75000"/>
                </a:srgbClr>
              </a:buClr>
              <a:buSzPct val="85000"/>
              <a:buFont typeface="Wingdings" pitchFamily="2" charset="2"/>
              <a:buChar char="§"/>
              <a:defRPr/>
            </a:pPr>
            <a:endParaRPr lang="en-US" sz="3200" dirty="0"/>
          </a:p>
          <a:p>
            <a:pPr marL="182880" marR="0" lvl="0" indent="-182880" algn="l" defTabSz="914400" rtl="0" eaLnBrk="1" fontAlgn="auto" latinLnBrk="0" hangingPunct="1">
              <a:lnSpc>
                <a:spcPct val="90000"/>
              </a:lnSpc>
              <a:spcBef>
                <a:spcPts val="1200"/>
              </a:spcBef>
              <a:spcAft>
                <a:spcPts val="0"/>
              </a:spcAft>
              <a:buClr>
                <a:srgbClr val="9DBFBE">
                  <a:lumMod val="75000"/>
                </a:srgbClr>
              </a:buClr>
              <a:buSzPct val="85000"/>
              <a:buFont typeface="Wingdings" pitchFamily="2" charset="2"/>
              <a:buChar char="§"/>
              <a:tabLst/>
              <a:defRPr/>
            </a:pPr>
            <a:endPar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indent="0" algn="ctr">
              <a:buNone/>
            </a:pPr>
            <a:endParaRPr lang="en-US" sz="3200" dirty="0"/>
          </a:p>
        </p:txBody>
      </p:sp>
    </p:spTree>
    <p:extLst>
      <p:ext uri="{BB962C8B-B14F-4D97-AF65-F5344CB8AC3E}">
        <p14:creationId xmlns:p14="http://schemas.microsoft.com/office/powerpoint/2010/main" val="3590144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9F7A820-AA09-4D36-8BC9-6057B1A5B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DE8CF3-72F9-A724-1225-15006FA1B0A1}"/>
              </a:ext>
            </a:extLst>
          </p:cNvPr>
          <p:cNvSpPr>
            <a:spLocks noGrp="1"/>
          </p:cNvSpPr>
          <p:nvPr>
            <p:ph type="title"/>
          </p:nvPr>
        </p:nvSpPr>
        <p:spPr>
          <a:xfrm>
            <a:off x="8156350" y="484632"/>
            <a:ext cx="3901538" cy="1609344"/>
          </a:xfrm>
          <a:ln>
            <a:noFill/>
          </a:ln>
        </p:spPr>
        <p:txBody>
          <a:bodyPr>
            <a:normAutofit/>
          </a:bodyPr>
          <a:lstStyle/>
          <a:p>
            <a:pPr algn="ctr"/>
            <a:r>
              <a:rPr lang="en-US" sz="3400" dirty="0"/>
              <a:t>Artwork Design Project</a:t>
            </a:r>
          </a:p>
        </p:txBody>
      </p:sp>
      <p:pic>
        <p:nvPicPr>
          <p:cNvPr id="6" name="Picture 5" descr="A painting of people walking on a sidewalk&#10;&#10;Description automatically generated">
            <a:extLst>
              <a:ext uri="{FF2B5EF4-FFF2-40B4-BE49-F238E27FC236}">
                <a16:creationId xmlns:a16="http://schemas.microsoft.com/office/drawing/2014/main" id="{FAAB05A4-7081-1EB4-7E63-A9684697D5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427" y="210247"/>
            <a:ext cx="6882269" cy="4593914"/>
          </a:xfrm>
          <a:prstGeom prst="rect">
            <a:avLst/>
          </a:prstGeom>
        </p:spPr>
      </p:pic>
      <p:sp>
        <p:nvSpPr>
          <p:cNvPr id="3" name="Content Placeholder 2">
            <a:extLst>
              <a:ext uri="{FF2B5EF4-FFF2-40B4-BE49-F238E27FC236}">
                <a16:creationId xmlns:a16="http://schemas.microsoft.com/office/drawing/2014/main" id="{34AF06F9-84FC-AA05-A90E-27B283BE7F8E}"/>
              </a:ext>
            </a:extLst>
          </p:cNvPr>
          <p:cNvSpPr>
            <a:spLocks noGrp="1"/>
          </p:cNvSpPr>
          <p:nvPr>
            <p:ph idx="1"/>
          </p:nvPr>
        </p:nvSpPr>
        <p:spPr>
          <a:xfrm>
            <a:off x="8156351" y="2121408"/>
            <a:ext cx="3544034" cy="4050792"/>
          </a:xfrm>
        </p:spPr>
        <p:txBody>
          <a:bodyPr vert="horz" lIns="91440" tIns="45720" rIns="91440" bIns="45720" rtlCol="0">
            <a:normAutofit/>
          </a:bodyPr>
          <a:lstStyle/>
          <a:p>
            <a:r>
              <a:rPr lang="en-US" sz="2900" dirty="0"/>
              <a:t>Drawing on the work of Danielle De Jesus, you will use your artistic &amp; research skills to design an artwork that addresses a social issue in our society. </a:t>
            </a:r>
          </a:p>
        </p:txBody>
      </p:sp>
      <p:grpSp>
        <p:nvGrpSpPr>
          <p:cNvPr id="20" name="Group 19">
            <a:extLst>
              <a:ext uri="{FF2B5EF4-FFF2-40B4-BE49-F238E27FC236}">
                <a16:creationId xmlns:a16="http://schemas.microsoft.com/office/drawing/2014/main" id="{950C1A80-C382-44F9-8B72-19D5625BA5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1" name="Oval 20">
              <a:extLst>
                <a:ext uri="{FF2B5EF4-FFF2-40B4-BE49-F238E27FC236}">
                  <a16:creationId xmlns:a16="http://schemas.microsoft.com/office/drawing/2014/main" id="{BD7C7BAE-433B-4B8F-9F80-E469A375CD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2" name="Oval 21">
              <a:extLst>
                <a:ext uri="{FF2B5EF4-FFF2-40B4-BE49-F238E27FC236}">
                  <a16:creationId xmlns:a16="http://schemas.microsoft.com/office/drawing/2014/main" id="{32D7D7E4-5AD3-4B48-9AD1-274BA925B9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Content Placeholder 8">
            <a:extLst>
              <a:ext uri="{FF2B5EF4-FFF2-40B4-BE49-F238E27FC236}">
                <a16:creationId xmlns:a16="http://schemas.microsoft.com/office/drawing/2014/main" id="{550673CD-15E3-3E73-15B1-A73F04B86047}"/>
              </a:ext>
            </a:extLst>
          </p:cNvPr>
          <p:cNvSpPr txBox="1">
            <a:spLocks/>
          </p:cNvSpPr>
          <p:nvPr/>
        </p:nvSpPr>
        <p:spPr>
          <a:xfrm>
            <a:off x="1941533" y="5060514"/>
            <a:ext cx="5299585" cy="1963455"/>
          </a:xfrm>
          <a:prstGeom prst="rect">
            <a:avLst/>
          </a:prstGeom>
        </p:spPr>
        <p:txBody>
          <a:bodyPr vert="horz" lIns="91440" tIns="45720" rIns="91440" bIns="45720" rtlCol="0">
            <a:normAutofit fontScale="85000" lnSpcReduction="2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lgn="l">
              <a:buNone/>
            </a:pPr>
            <a:r>
              <a:rPr lang="en-US" sz="3200" b="1" i="1" dirty="0">
                <a:effectLst/>
              </a:rPr>
              <a:t>Knickerbocker Park</a:t>
            </a:r>
            <a:endParaRPr lang="en-US" sz="3200" b="0" i="1" dirty="0">
              <a:effectLst/>
            </a:endParaRPr>
          </a:p>
          <a:p>
            <a:pPr algn="l"/>
            <a:r>
              <a:rPr lang="en-US" sz="3200" b="0" i="0" dirty="0">
                <a:effectLst/>
              </a:rPr>
              <a:t>Oil on linen</a:t>
            </a:r>
          </a:p>
          <a:p>
            <a:pPr algn="l"/>
            <a:r>
              <a:rPr lang="en-US" sz="3200" b="0" i="0" dirty="0">
                <a:effectLst/>
              </a:rPr>
              <a:t>32x48 Inches</a:t>
            </a:r>
          </a:p>
          <a:p>
            <a:pPr marL="0" indent="0">
              <a:buNone/>
            </a:pPr>
            <a:br>
              <a:rPr lang="en-US" sz="3200" dirty="0"/>
            </a:br>
            <a:endParaRPr lang="en-US" sz="1800" dirty="0"/>
          </a:p>
        </p:txBody>
      </p:sp>
    </p:spTree>
    <p:extLst>
      <p:ext uri="{BB962C8B-B14F-4D97-AF65-F5344CB8AC3E}">
        <p14:creationId xmlns:p14="http://schemas.microsoft.com/office/powerpoint/2010/main" val="3210118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ainting of a person in a room&#10;&#10;Description automatically generated">
            <a:extLst>
              <a:ext uri="{FF2B5EF4-FFF2-40B4-BE49-F238E27FC236}">
                <a16:creationId xmlns:a16="http://schemas.microsoft.com/office/drawing/2014/main" id="{22E6738B-C485-46BE-5ED0-A1B7A8D521AE}"/>
              </a:ext>
            </a:extLst>
          </p:cNvPr>
          <p:cNvPicPr>
            <a:picLocks noChangeAspect="1"/>
          </p:cNvPicPr>
          <p:nvPr/>
        </p:nvPicPr>
        <p:blipFill>
          <a:blip r:embed="rId3">
            <a:extLst>
              <a:ext uri="{28A0092B-C50C-407E-A947-70E740481C1C}">
                <a14:useLocalDpi xmlns:a14="http://schemas.microsoft.com/office/drawing/2010/main" val="0"/>
              </a:ext>
            </a:extLst>
          </a:blip>
          <a:srcRect t="13747" b="18117"/>
          <a:stretch/>
        </p:blipFill>
        <p:spPr>
          <a:xfrm>
            <a:off x="3343" y="10"/>
            <a:ext cx="7548923" cy="6857990"/>
          </a:xfrm>
          <a:prstGeom prst="rect">
            <a:avLst/>
          </a:prstGeom>
        </p:spPr>
      </p:pic>
      <p:sp>
        <p:nvSpPr>
          <p:cNvPr id="2" name="Title 1">
            <a:extLst>
              <a:ext uri="{FF2B5EF4-FFF2-40B4-BE49-F238E27FC236}">
                <a16:creationId xmlns:a16="http://schemas.microsoft.com/office/drawing/2014/main" id="{FA9504E1-F9B8-BA8D-3DA4-1443E7AA4988}"/>
              </a:ext>
            </a:extLst>
          </p:cNvPr>
          <p:cNvSpPr>
            <a:spLocks noGrp="1"/>
          </p:cNvSpPr>
          <p:nvPr>
            <p:ph type="title"/>
          </p:nvPr>
        </p:nvSpPr>
        <p:spPr>
          <a:xfrm>
            <a:off x="7768821" y="646175"/>
            <a:ext cx="4305045" cy="2943617"/>
          </a:xfrm>
          <a:ln>
            <a:noFill/>
          </a:ln>
        </p:spPr>
        <p:txBody>
          <a:bodyPr>
            <a:normAutofit fontScale="90000"/>
          </a:bodyPr>
          <a:lstStyle/>
          <a:p>
            <a:pPr algn="ctr"/>
            <a:r>
              <a:rPr lang="en-US" sz="3200" i="1" dirty="0"/>
              <a:t>I never got to ask you 'why </a:t>
            </a:r>
            <a:r>
              <a:rPr lang="en-US" sz="3200" i="1" dirty="0" err="1"/>
              <a:t>Borinqueneers</a:t>
            </a:r>
            <a:r>
              <a:rPr lang="en-US" sz="3200" i="1" dirty="0"/>
              <a:t>?’ </a:t>
            </a:r>
            <a:r>
              <a:rPr lang="en-US" sz="3200" dirty="0"/>
              <a:t>(2021)</a:t>
            </a:r>
            <a:br>
              <a:rPr lang="en-US" sz="3200" dirty="0"/>
            </a:br>
            <a:br>
              <a:rPr lang="en-US" sz="3200" dirty="0"/>
            </a:br>
            <a:r>
              <a:rPr lang="en-US" sz="3200" dirty="0"/>
              <a:t>by Danielle De Jesus</a:t>
            </a:r>
          </a:p>
        </p:txBody>
      </p:sp>
      <p:sp>
        <p:nvSpPr>
          <p:cNvPr id="9" name="Content Placeholder 8">
            <a:extLst>
              <a:ext uri="{FF2B5EF4-FFF2-40B4-BE49-F238E27FC236}">
                <a16:creationId xmlns:a16="http://schemas.microsoft.com/office/drawing/2014/main" id="{0FA02770-49BD-DA34-8940-48A5C4558251}"/>
              </a:ext>
            </a:extLst>
          </p:cNvPr>
          <p:cNvSpPr>
            <a:spLocks noGrp="1"/>
          </p:cNvSpPr>
          <p:nvPr>
            <p:ph idx="1"/>
          </p:nvPr>
        </p:nvSpPr>
        <p:spPr>
          <a:xfrm>
            <a:off x="8012957" y="4047743"/>
            <a:ext cx="3816774" cy="3078877"/>
          </a:xfrm>
        </p:spPr>
        <p:txBody>
          <a:bodyPr>
            <a:normAutofit/>
          </a:bodyPr>
          <a:lstStyle/>
          <a:p>
            <a:r>
              <a:rPr lang="en-US" sz="3600" dirty="0"/>
              <a:t>Oil on linen, plexiglass</a:t>
            </a:r>
          </a:p>
          <a:p>
            <a:r>
              <a:rPr lang="en-US" sz="3600" dirty="0"/>
              <a:t> 72 x 48 inches</a:t>
            </a:r>
          </a:p>
        </p:txBody>
      </p:sp>
    </p:spTree>
    <p:extLst>
      <p:ext uri="{BB962C8B-B14F-4D97-AF65-F5344CB8AC3E}">
        <p14:creationId xmlns:p14="http://schemas.microsoft.com/office/powerpoint/2010/main" val="3273599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map of the world&#10;&#10;Description automatically generated">
            <a:extLst>
              <a:ext uri="{FF2B5EF4-FFF2-40B4-BE49-F238E27FC236}">
                <a16:creationId xmlns:a16="http://schemas.microsoft.com/office/drawing/2014/main" id="{351AD93D-A0A7-8700-F608-A986CBB9087D}"/>
              </a:ext>
            </a:extLst>
          </p:cNvPr>
          <p:cNvPicPr>
            <a:picLocks noChangeAspect="1"/>
          </p:cNvPicPr>
          <p:nvPr/>
        </p:nvPicPr>
        <p:blipFill>
          <a:blip r:embed="rId3">
            <a:extLst>
              <a:ext uri="{28A0092B-C50C-407E-A947-70E740481C1C}">
                <a14:useLocalDpi xmlns:a14="http://schemas.microsoft.com/office/drawing/2010/main" val="0"/>
              </a:ext>
            </a:extLst>
          </a:blip>
          <a:srcRect t="12290" r="2" b="11405"/>
          <a:stretch/>
        </p:blipFill>
        <p:spPr>
          <a:xfrm>
            <a:off x="1" y="10"/>
            <a:ext cx="6066502" cy="6857989"/>
          </a:xfrm>
          <a:prstGeom prst="rect">
            <a:avLst/>
          </a:prstGeom>
        </p:spPr>
      </p:pic>
      <p:sp>
        <p:nvSpPr>
          <p:cNvPr id="12" name="Rectangle 11">
            <a:extLst>
              <a:ext uri="{FF2B5EF4-FFF2-40B4-BE49-F238E27FC236}">
                <a16:creationId xmlns:a16="http://schemas.microsoft.com/office/drawing/2014/main" id="{8C4EA0CB-817F-4705-860A-1632125EC7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6502" y="0"/>
            <a:ext cx="6125497" cy="6857999"/>
          </a:xfrm>
          <a:prstGeom prst="rect">
            <a:avLst/>
          </a:prstGeom>
          <a:blipFill dpi="0" rotWithShape="1">
            <a:blip r:embed="rId4">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3A904B-0D33-EF46-9C58-2F200C662EFA}"/>
              </a:ext>
            </a:extLst>
          </p:cNvPr>
          <p:cNvSpPr>
            <a:spLocks noGrp="1"/>
          </p:cNvSpPr>
          <p:nvPr>
            <p:ph type="title"/>
          </p:nvPr>
        </p:nvSpPr>
        <p:spPr>
          <a:xfrm>
            <a:off x="6400800" y="484632"/>
            <a:ext cx="5299586" cy="5055556"/>
          </a:xfrm>
          <a:ln>
            <a:noFill/>
          </a:ln>
        </p:spPr>
        <p:txBody>
          <a:bodyPr>
            <a:normAutofit/>
          </a:bodyPr>
          <a:lstStyle/>
          <a:p>
            <a:pPr algn="ctr"/>
            <a:r>
              <a:rPr lang="en-US" sz="4400" i="1" dirty="0">
                <a:solidFill>
                  <a:srgbClr val="000000"/>
                </a:solidFill>
              </a:rPr>
              <a:t>X Factor: Latinx Artists and the Reconquest of the Everyday</a:t>
            </a:r>
            <a:endParaRPr lang="en-US" sz="4400" i="1" dirty="0"/>
          </a:p>
        </p:txBody>
      </p:sp>
      <p:grpSp>
        <p:nvGrpSpPr>
          <p:cNvPr id="14" name="Group 13">
            <a:extLst>
              <a:ext uri="{FF2B5EF4-FFF2-40B4-BE49-F238E27FC236}">
                <a16:creationId xmlns:a16="http://schemas.microsoft.com/office/drawing/2014/main" id="{D375E0AD-E718-4EE0-BA3D-496A7C5E36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id="{EAD86D46-DFEB-48BD-AAD3-F56155CB92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6" name="Oval 15">
              <a:extLst>
                <a:ext uri="{FF2B5EF4-FFF2-40B4-BE49-F238E27FC236}">
                  <a16:creationId xmlns:a16="http://schemas.microsoft.com/office/drawing/2014/main" id="{8E9AADDA-24F7-40FF-B2DC-649C2D13A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27374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19F7A820-AA09-4D36-8BC9-6057B1A5B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AAF1A6-6465-998E-7914-8707741BF2B1}"/>
              </a:ext>
            </a:extLst>
          </p:cNvPr>
          <p:cNvSpPr>
            <a:spLocks noGrp="1"/>
          </p:cNvSpPr>
          <p:nvPr>
            <p:ph type="title"/>
          </p:nvPr>
        </p:nvSpPr>
        <p:spPr>
          <a:xfrm>
            <a:off x="8013966" y="171119"/>
            <a:ext cx="3544035" cy="1609344"/>
          </a:xfrm>
          <a:ln>
            <a:noFill/>
          </a:ln>
        </p:spPr>
        <p:txBody>
          <a:bodyPr>
            <a:normAutofit/>
          </a:bodyPr>
          <a:lstStyle/>
          <a:p>
            <a:r>
              <a:rPr lang="en-US" sz="4000" dirty="0"/>
              <a:t>What’s in a Name?</a:t>
            </a:r>
          </a:p>
        </p:txBody>
      </p:sp>
      <p:pic>
        <p:nvPicPr>
          <p:cNvPr id="1026" name="Picture 2" descr="Latino, Latinx, Latine or Hispanic: Fenton's Guidance on How to Reference  People of Latin American Descent">
            <a:extLst>
              <a:ext uri="{FF2B5EF4-FFF2-40B4-BE49-F238E27FC236}">
                <a16:creationId xmlns:a16="http://schemas.microsoft.com/office/drawing/2014/main" id="{FCA37F78-ADCA-1C61-F9E7-7EDE8327107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33999" y="1378053"/>
            <a:ext cx="6882269" cy="411215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DC84EEF-1C9E-0BBE-BD02-C75ED3C97CFD}"/>
              </a:ext>
            </a:extLst>
          </p:cNvPr>
          <p:cNvSpPr>
            <a:spLocks noGrp="1"/>
          </p:cNvSpPr>
          <p:nvPr>
            <p:ph idx="1"/>
          </p:nvPr>
        </p:nvSpPr>
        <p:spPr>
          <a:xfrm>
            <a:off x="7836310" y="1780463"/>
            <a:ext cx="4230623" cy="4050792"/>
          </a:xfrm>
        </p:spPr>
        <p:txBody>
          <a:bodyPr vert="horz" lIns="91440" tIns="45720" rIns="91440" bIns="45720" rtlCol="0">
            <a:noAutofit/>
          </a:bodyPr>
          <a:lstStyle/>
          <a:p>
            <a:r>
              <a:rPr lang="en-US" sz="3400" dirty="0">
                <a:cs typeface="Arial"/>
              </a:rPr>
              <a:t>What (or who) do you think of when you hear the terms “Hispanic,” “Latino/a,” or “Latinx”?</a:t>
            </a:r>
          </a:p>
          <a:p>
            <a:r>
              <a:rPr lang="en-US" sz="3400" dirty="0">
                <a:cs typeface="Arial"/>
              </a:rPr>
              <a:t>What countries come to mind when you hear the term “Latin America”?</a:t>
            </a:r>
          </a:p>
        </p:txBody>
      </p:sp>
      <p:grpSp>
        <p:nvGrpSpPr>
          <p:cNvPr id="1033" name="Group 1032">
            <a:extLst>
              <a:ext uri="{FF2B5EF4-FFF2-40B4-BE49-F238E27FC236}">
                <a16:creationId xmlns:a16="http://schemas.microsoft.com/office/drawing/2014/main" id="{950C1A80-C382-44F9-8B72-19D5625BA5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034" name="Oval 1033">
              <a:extLst>
                <a:ext uri="{FF2B5EF4-FFF2-40B4-BE49-F238E27FC236}">
                  <a16:creationId xmlns:a16="http://schemas.microsoft.com/office/drawing/2014/main" id="{BD7C7BAE-433B-4B8F-9F80-E469A375CD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35" name="Oval 1034">
              <a:extLst>
                <a:ext uri="{FF2B5EF4-FFF2-40B4-BE49-F238E27FC236}">
                  <a16:creationId xmlns:a16="http://schemas.microsoft.com/office/drawing/2014/main" id="{32D7D7E4-5AD3-4B48-9AD1-274BA925B9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68820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0D6F2-D4E6-60AB-A225-F4E9570C5B4F}"/>
              </a:ext>
            </a:extLst>
          </p:cNvPr>
          <p:cNvSpPr>
            <a:spLocks noGrp="1"/>
          </p:cNvSpPr>
          <p:nvPr>
            <p:ph type="title"/>
          </p:nvPr>
        </p:nvSpPr>
        <p:spPr>
          <a:xfrm>
            <a:off x="405" y="0"/>
            <a:ext cx="12188352" cy="1203224"/>
          </a:xfrm>
        </p:spPr>
        <p:txBody>
          <a:bodyPr/>
          <a:lstStyle/>
          <a:p>
            <a:pPr algn="ctr"/>
            <a:r>
              <a:rPr lang="en-US" dirty="0"/>
              <a:t>“Latinx” peoples in the U.S.</a:t>
            </a:r>
          </a:p>
        </p:txBody>
      </p:sp>
      <p:sp>
        <p:nvSpPr>
          <p:cNvPr id="3" name="Content Placeholder 2">
            <a:extLst>
              <a:ext uri="{FF2B5EF4-FFF2-40B4-BE49-F238E27FC236}">
                <a16:creationId xmlns:a16="http://schemas.microsoft.com/office/drawing/2014/main" id="{48BF0790-7929-448D-F9AC-EBA39B7F86C3}"/>
              </a:ext>
            </a:extLst>
          </p:cNvPr>
          <p:cNvSpPr>
            <a:spLocks noGrp="1"/>
          </p:cNvSpPr>
          <p:nvPr>
            <p:ph idx="1"/>
          </p:nvPr>
        </p:nvSpPr>
        <p:spPr>
          <a:xfrm>
            <a:off x="235770" y="1253331"/>
            <a:ext cx="7294983" cy="4351338"/>
          </a:xfrm>
        </p:spPr>
        <p:txBody>
          <a:bodyPr>
            <a:noAutofit/>
          </a:bodyPr>
          <a:lstStyle/>
          <a:p>
            <a:r>
              <a:rPr lang="en-US" sz="2900" kern="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gender-neutral, pan-ethnic term used in the U.S. for people of Latin American heritage</a:t>
            </a:r>
          </a:p>
          <a:p>
            <a:r>
              <a:rPr lang="en-US" sz="2900" kern="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includes people with roots in over 20 countries in the Americas and Caribbean</a:t>
            </a:r>
          </a:p>
          <a:p>
            <a:r>
              <a:rPr lang="en-US" sz="2900" kern="0" dirty="0">
                <a:solidFill>
                  <a:srgbClr val="000000"/>
                </a:solidFill>
                <a:latin typeface="Aptos" panose="020B0004020202020204" pitchFamily="34" charset="0"/>
                <a:ea typeface="Times New Roman" panose="02020603050405020304" pitchFamily="18" charset="0"/>
                <a:cs typeface="Times New Roman" panose="02020603050405020304" pitchFamily="18" charset="0"/>
              </a:rPr>
              <a:t>u</a:t>
            </a:r>
            <a:r>
              <a:rPr lang="en-US" sz="2900" kern="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sed by many individuals and communities with multiple identities in the U.S.</a:t>
            </a:r>
          </a:p>
          <a:p>
            <a:r>
              <a:rPr lang="en-US" sz="2900" kern="0" dirty="0">
                <a:solidFill>
                  <a:srgbClr val="000000"/>
                </a:solidFill>
                <a:latin typeface="Aptos" panose="020B0004020202020204" pitchFamily="34" charset="0"/>
                <a:ea typeface="Times New Roman" panose="02020603050405020304" pitchFamily="18" charset="0"/>
                <a:cs typeface="Times New Roman" panose="02020603050405020304" pitchFamily="18" charset="0"/>
              </a:rPr>
              <a:t>used interchangeably with “Latino/a” and “Hispanic”</a:t>
            </a:r>
            <a:endParaRPr lang="en-US" sz="2900" kern="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endParaRPr>
          </a:p>
          <a:p>
            <a:r>
              <a:rPr lang="en-US" sz="2900" kern="0" dirty="0">
                <a:solidFill>
                  <a:srgbClr val="000000"/>
                </a:solidFill>
                <a:latin typeface="Aptos" panose="020B0004020202020204" pitchFamily="34" charset="0"/>
                <a:cs typeface="Times New Roman" panose="02020603050405020304" pitchFamily="18" charset="0"/>
              </a:rPr>
              <a:t>more than 65 million Latinx people in the U.S. (20% of the total population)</a:t>
            </a:r>
          </a:p>
          <a:p>
            <a:r>
              <a:rPr lang="en-US" sz="2900" kern="0" dirty="0">
                <a:solidFill>
                  <a:srgbClr val="000000"/>
                </a:solidFill>
                <a:latin typeface="Aptos" panose="020B0004020202020204" pitchFamily="34" charset="0"/>
                <a:cs typeface="Times New Roman" panose="02020603050405020304" pitchFamily="18" charset="0"/>
              </a:rPr>
              <a:t>largest ethnic minority in the U.S.</a:t>
            </a:r>
            <a:endParaRPr lang="en-US" sz="2900" dirty="0"/>
          </a:p>
        </p:txBody>
      </p:sp>
      <p:pic>
        <p:nvPicPr>
          <p:cNvPr id="1026" name="Picture 2">
            <a:extLst>
              <a:ext uri="{FF2B5EF4-FFF2-40B4-BE49-F238E27FC236}">
                <a16:creationId xmlns:a16="http://schemas.microsoft.com/office/drawing/2014/main" id="{9A38DE37-6A52-63BB-1B51-83C0D2466A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96" t="12482" r="5725"/>
          <a:stretch/>
        </p:blipFill>
        <p:spPr bwMode="auto">
          <a:xfrm>
            <a:off x="7766117" y="816651"/>
            <a:ext cx="4422640" cy="6039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94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33169-C8B1-4A02-1800-123B74BA833D}"/>
              </a:ext>
            </a:extLst>
          </p:cNvPr>
          <p:cNvSpPr>
            <a:spLocks noGrp="1"/>
          </p:cNvSpPr>
          <p:nvPr>
            <p:ph type="ctrTitle"/>
          </p:nvPr>
        </p:nvSpPr>
        <p:spPr>
          <a:xfrm>
            <a:off x="8043122" y="864230"/>
            <a:ext cx="3071065" cy="3357976"/>
          </a:xfrm>
        </p:spPr>
        <p:txBody>
          <a:bodyPr>
            <a:normAutofit/>
          </a:bodyPr>
          <a:lstStyle/>
          <a:p>
            <a:r>
              <a:rPr lang="en-US" sz="4200" dirty="0"/>
              <a:t>Danielle </a:t>
            </a:r>
            <a:br>
              <a:rPr lang="en-US" sz="4200" dirty="0"/>
            </a:br>
            <a:r>
              <a:rPr lang="en-US" sz="4200" dirty="0"/>
              <a:t>De Jesus</a:t>
            </a:r>
          </a:p>
        </p:txBody>
      </p:sp>
      <p:pic>
        <p:nvPicPr>
          <p:cNvPr id="6" name="Picture 5" descr="A person sitting in front of a large mural&#10;&#10;Description automatically generated">
            <a:extLst>
              <a:ext uri="{FF2B5EF4-FFF2-40B4-BE49-F238E27FC236}">
                <a16:creationId xmlns:a16="http://schemas.microsoft.com/office/drawing/2014/main" id="{E510EA8E-C998-A025-DB18-2BA3D039317C}"/>
              </a:ext>
            </a:extLst>
          </p:cNvPr>
          <p:cNvPicPr>
            <a:picLocks noChangeAspect="1"/>
          </p:cNvPicPr>
          <p:nvPr/>
        </p:nvPicPr>
        <p:blipFill>
          <a:blip r:embed="rId3">
            <a:extLst>
              <a:ext uri="{28A0092B-C50C-407E-A947-70E740481C1C}">
                <a14:useLocalDpi xmlns:a14="http://schemas.microsoft.com/office/drawing/2010/main" val="0"/>
              </a:ext>
            </a:extLst>
          </a:blip>
          <a:srcRect t="6793" r="-2" b="-2"/>
          <a:stretch/>
        </p:blipFill>
        <p:spPr>
          <a:xfrm>
            <a:off x="340015" y="1328839"/>
            <a:ext cx="7223759" cy="4511129"/>
          </a:xfrm>
          <a:prstGeom prst="rect">
            <a:avLst/>
          </a:prstGeom>
        </p:spPr>
      </p:pic>
    </p:spTree>
    <p:extLst>
      <p:ext uri="{BB962C8B-B14F-4D97-AF65-F5344CB8AC3E}">
        <p14:creationId xmlns:p14="http://schemas.microsoft.com/office/powerpoint/2010/main" val="501619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erson eating food in a store&#10;&#10;Description automatically generated">
            <a:extLst>
              <a:ext uri="{FF2B5EF4-FFF2-40B4-BE49-F238E27FC236}">
                <a16:creationId xmlns:a16="http://schemas.microsoft.com/office/drawing/2014/main" id="{E4263A9E-B0A4-2A87-11E4-E3B520A5A1AD}"/>
              </a:ext>
            </a:extLst>
          </p:cNvPr>
          <p:cNvPicPr>
            <a:picLocks noChangeAspect="1"/>
          </p:cNvPicPr>
          <p:nvPr/>
        </p:nvPicPr>
        <p:blipFill>
          <a:blip r:embed="rId3"/>
          <a:srcRect l="14754" r="21677" b="-1"/>
          <a:stretch/>
        </p:blipFill>
        <p:spPr>
          <a:xfrm>
            <a:off x="3343" y="10"/>
            <a:ext cx="7548923" cy="6857990"/>
          </a:xfrm>
          <a:prstGeom prst="rect">
            <a:avLst/>
          </a:prstGeom>
        </p:spPr>
      </p:pic>
      <p:sp>
        <p:nvSpPr>
          <p:cNvPr id="9" name="Rectangle 8">
            <a:extLst>
              <a:ext uri="{FF2B5EF4-FFF2-40B4-BE49-F238E27FC236}">
                <a16:creationId xmlns:a16="http://schemas.microsoft.com/office/drawing/2014/main" id="{E3884964-73BC-4492-9C4B-01BD487C1E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266" y="0"/>
            <a:ext cx="4639734"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3C2C74-89A0-3A1A-DDDC-200A8B1A4710}"/>
              </a:ext>
            </a:extLst>
          </p:cNvPr>
          <p:cNvSpPr>
            <a:spLocks noGrp="1"/>
          </p:cNvSpPr>
          <p:nvPr>
            <p:ph type="title"/>
          </p:nvPr>
        </p:nvSpPr>
        <p:spPr>
          <a:xfrm>
            <a:off x="7552266" y="-480396"/>
            <a:ext cx="4577856" cy="1609344"/>
          </a:xfrm>
          <a:ln>
            <a:noFill/>
          </a:ln>
        </p:spPr>
        <p:txBody>
          <a:bodyPr>
            <a:normAutofit/>
          </a:bodyPr>
          <a:lstStyle/>
          <a:p>
            <a:r>
              <a:rPr lang="en-US" sz="3200" dirty="0"/>
              <a:t>Danielle De Jesus</a:t>
            </a:r>
          </a:p>
        </p:txBody>
      </p:sp>
      <p:sp>
        <p:nvSpPr>
          <p:cNvPr id="3" name="Content Placeholder 2">
            <a:extLst>
              <a:ext uri="{FF2B5EF4-FFF2-40B4-BE49-F238E27FC236}">
                <a16:creationId xmlns:a16="http://schemas.microsoft.com/office/drawing/2014/main" id="{02569411-F5BF-76AA-7B42-CAA15987B3BF}"/>
              </a:ext>
            </a:extLst>
          </p:cNvPr>
          <p:cNvSpPr>
            <a:spLocks noGrp="1"/>
          </p:cNvSpPr>
          <p:nvPr>
            <p:ph idx="1"/>
          </p:nvPr>
        </p:nvSpPr>
        <p:spPr>
          <a:xfrm>
            <a:off x="7624093" y="568713"/>
            <a:ext cx="4496080" cy="5977054"/>
          </a:xfrm>
        </p:spPr>
        <p:txBody>
          <a:bodyPr vert="horz" lIns="91440" tIns="45720" rIns="91440" bIns="45720" rtlCol="0">
            <a:normAutofit/>
          </a:bodyPr>
          <a:lstStyle/>
          <a:p>
            <a:r>
              <a:rPr lang="en-US" dirty="0">
                <a:cs typeface="Arial"/>
              </a:rPr>
              <a:t>b. 1987</a:t>
            </a:r>
          </a:p>
          <a:p>
            <a:pPr>
              <a:buClr>
                <a:srgbClr val="689D9B"/>
              </a:buClr>
            </a:pPr>
            <a:r>
              <a:rPr lang="en-US" dirty="0"/>
              <a:t>Nuyorican painter &amp; photographer </a:t>
            </a:r>
            <a:endParaRPr lang="en-US" dirty="0">
              <a:cs typeface="Arial"/>
            </a:endParaRPr>
          </a:p>
          <a:p>
            <a:pPr>
              <a:buClr>
                <a:srgbClr val="689D9B"/>
              </a:buClr>
            </a:pPr>
            <a:r>
              <a:rPr lang="en-US" dirty="0"/>
              <a:t>Born &amp;  raised in Bushwick, Brooklyn</a:t>
            </a:r>
            <a:endParaRPr lang="en-US" dirty="0">
              <a:cs typeface="Arial"/>
            </a:endParaRPr>
          </a:p>
          <a:p>
            <a:pPr>
              <a:buClr>
                <a:srgbClr val="689D9B"/>
              </a:buClr>
            </a:pPr>
            <a:r>
              <a:rPr lang="en-US" dirty="0">
                <a:cs typeface="Arial"/>
              </a:rPr>
              <a:t>Education:</a:t>
            </a:r>
          </a:p>
          <a:p>
            <a:pPr lvl="1">
              <a:spcAft>
                <a:spcPts val="0"/>
              </a:spcAft>
              <a:buClr>
                <a:srgbClr val="689D9B"/>
              </a:buClr>
            </a:pPr>
            <a:r>
              <a:rPr lang="en-US" sz="2000" dirty="0">
                <a:cs typeface="Arial"/>
              </a:rPr>
              <a:t>BFA Fashion Institute of Technology (2019)</a:t>
            </a:r>
          </a:p>
          <a:p>
            <a:pPr lvl="1">
              <a:spcAft>
                <a:spcPts val="0"/>
              </a:spcAft>
              <a:buClr>
                <a:srgbClr val="689D9B"/>
              </a:buClr>
            </a:pPr>
            <a:r>
              <a:rPr lang="en-US" sz="2000" dirty="0">
                <a:cs typeface="Arial"/>
              </a:rPr>
              <a:t>MFA from Yale School of Art (2021)</a:t>
            </a:r>
          </a:p>
          <a:p>
            <a:pPr>
              <a:buClr>
                <a:srgbClr val="689D9B"/>
              </a:buClr>
            </a:pPr>
            <a:r>
              <a:rPr lang="en-US" dirty="0">
                <a:cs typeface="Arial"/>
              </a:rPr>
              <a:t>She uses art to "create textured stories of everyday life and resilience.”</a:t>
            </a:r>
          </a:p>
          <a:p>
            <a:pPr>
              <a:buClr>
                <a:srgbClr val="689D9B"/>
              </a:buClr>
            </a:pPr>
            <a:r>
              <a:rPr lang="en-US" dirty="0">
                <a:cs typeface="Arial"/>
              </a:rPr>
              <a:t>Recipient of the following awards or grants:</a:t>
            </a:r>
          </a:p>
          <a:p>
            <a:pPr lvl="1">
              <a:buClr>
                <a:srgbClr val="689D9B"/>
              </a:buClr>
            </a:pPr>
            <a:r>
              <a:rPr lang="en-US" dirty="0">
                <a:cs typeface="Arial"/>
              </a:rPr>
              <a:t>Oscar Williams and Gene Derwood award for poets and painters (2022)</a:t>
            </a:r>
          </a:p>
          <a:p>
            <a:pPr lvl="1">
              <a:buClr>
                <a:srgbClr val="689D9B"/>
              </a:buClr>
            </a:pPr>
            <a:r>
              <a:rPr lang="en-US" dirty="0">
                <a:cs typeface="Arial"/>
              </a:rPr>
              <a:t>Critical Practice Research Grant, Yale University (2020)</a:t>
            </a:r>
          </a:p>
          <a:p>
            <a:pPr>
              <a:buClr>
                <a:srgbClr val="689D9B"/>
              </a:buClr>
            </a:pPr>
            <a:endParaRPr lang="en-US" sz="1800" dirty="0">
              <a:cs typeface="Arial"/>
            </a:endParaRPr>
          </a:p>
          <a:p>
            <a:pPr>
              <a:buClr>
                <a:srgbClr val="689D9B"/>
              </a:buClr>
            </a:pPr>
            <a:endParaRPr lang="en-US" sz="1800" dirty="0">
              <a:cs typeface="Arial"/>
            </a:endParaRPr>
          </a:p>
          <a:p>
            <a:pPr>
              <a:buClr>
                <a:srgbClr val="689D9B"/>
              </a:buClr>
            </a:pPr>
            <a:endParaRPr lang="en-US" sz="1400" dirty="0">
              <a:cs typeface="Arial"/>
            </a:endParaRPr>
          </a:p>
        </p:txBody>
      </p:sp>
      <p:grpSp>
        <p:nvGrpSpPr>
          <p:cNvPr id="11" name="Group 10">
            <a:extLst>
              <a:ext uri="{FF2B5EF4-FFF2-40B4-BE49-F238E27FC236}">
                <a16:creationId xmlns:a16="http://schemas.microsoft.com/office/drawing/2014/main" id="{CCC59035-11A0-4F69-86CA-B9E9251919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33BAE490-B91A-418F-A7AB-68EB822F4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8DB05369-8B7F-486A-A4F1-F37A0DFB93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449647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group of people pointing at the camera&#10;&#10;Description automatically generated">
            <a:extLst>
              <a:ext uri="{FF2B5EF4-FFF2-40B4-BE49-F238E27FC236}">
                <a16:creationId xmlns:a16="http://schemas.microsoft.com/office/drawing/2014/main" id="{474E3C56-0CB1-B593-A62A-C86DFF9D29CD}"/>
              </a:ext>
            </a:extLst>
          </p:cNvPr>
          <p:cNvPicPr>
            <a:picLocks noChangeAspect="1"/>
          </p:cNvPicPr>
          <p:nvPr/>
        </p:nvPicPr>
        <p:blipFill>
          <a:blip r:embed="rId3">
            <a:extLst>
              <a:ext uri="{28A0092B-C50C-407E-A947-70E740481C1C}">
                <a14:useLocalDpi xmlns:a14="http://schemas.microsoft.com/office/drawing/2010/main" val="0"/>
              </a:ext>
            </a:extLst>
          </a:blip>
          <a:srcRect l="16473" r="-2" b="-2"/>
          <a:stretch/>
        </p:blipFill>
        <p:spPr>
          <a:xfrm>
            <a:off x="3344" y="3509433"/>
            <a:ext cx="4475150" cy="3348566"/>
          </a:xfrm>
          <a:prstGeom prst="rect">
            <a:avLst/>
          </a:prstGeom>
        </p:spPr>
      </p:pic>
      <p:sp>
        <p:nvSpPr>
          <p:cNvPr id="12" name="Rectangle 11">
            <a:extLst>
              <a:ext uri="{FF2B5EF4-FFF2-40B4-BE49-F238E27FC236}">
                <a16:creationId xmlns:a16="http://schemas.microsoft.com/office/drawing/2014/main" id="{4F697512-60F9-452A-B364-4B5E3B8DF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070" y="0"/>
            <a:ext cx="7541930"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A41397-E06D-FF3E-FAE6-A795D2095717}"/>
              </a:ext>
            </a:extLst>
          </p:cNvPr>
          <p:cNvSpPr>
            <a:spLocks noGrp="1"/>
          </p:cNvSpPr>
          <p:nvPr>
            <p:ph type="title"/>
          </p:nvPr>
        </p:nvSpPr>
        <p:spPr>
          <a:xfrm>
            <a:off x="4970109" y="484632"/>
            <a:ext cx="6730277" cy="1609344"/>
          </a:xfrm>
          <a:ln>
            <a:noFill/>
          </a:ln>
        </p:spPr>
        <p:txBody>
          <a:bodyPr>
            <a:normAutofit/>
          </a:bodyPr>
          <a:lstStyle/>
          <a:p>
            <a:r>
              <a:rPr lang="en-US" dirty="0"/>
              <a:t>Approach &amp; Media</a:t>
            </a:r>
          </a:p>
        </p:txBody>
      </p:sp>
      <p:pic>
        <p:nvPicPr>
          <p:cNvPr id="5" name="Picture 4" descr="A group of women in a car with flags&#10;&#10;Description automatically generated">
            <a:extLst>
              <a:ext uri="{FF2B5EF4-FFF2-40B4-BE49-F238E27FC236}">
                <a16:creationId xmlns:a16="http://schemas.microsoft.com/office/drawing/2014/main" id="{4AA519CB-3124-B7BD-295F-963FAD02BA0C}"/>
              </a:ext>
            </a:extLst>
          </p:cNvPr>
          <p:cNvPicPr>
            <a:picLocks noChangeAspect="1"/>
          </p:cNvPicPr>
          <p:nvPr/>
        </p:nvPicPr>
        <p:blipFill>
          <a:blip r:embed="rId6">
            <a:extLst>
              <a:ext uri="{28A0092B-C50C-407E-A947-70E740481C1C}">
                <a14:useLocalDpi xmlns:a14="http://schemas.microsoft.com/office/drawing/2010/main" val="0"/>
              </a:ext>
            </a:extLst>
          </a:blip>
          <a:srcRect l="3253" r="6201" b="-2"/>
          <a:stretch/>
        </p:blipFill>
        <p:spPr>
          <a:xfrm>
            <a:off x="3344" y="10"/>
            <a:ext cx="4475150" cy="3348557"/>
          </a:xfrm>
          <a:prstGeom prst="rect">
            <a:avLst/>
          </a:prstGeom>
        </p:spPr>
      </p:pic>
      <p:sp>
        <p:nvSpPr>
          <p:cNvPr id="3" name="Content Placeholder 2">
            <a:extLst>
              <a:ext uri="{FF2B5EF4-FFF2-40B4-BE49-F238E27FC236}">
                <a16:creationId xmlns:a16="http://schemas.microsoft.com/office/drawing/2014/main" id="{7EA3C380-1919-9FCB-A4D1-8101D931CE54}"/>
              </a:ext>
            </a:extLst>
          </p:cNvPr>
          <p:cNvSpPr>
            <a:spLocks noGrp="1"/>
          </p:cNvSpPr>
          <p:nvPr>
            <p:ph idx="1"/>
          </p:nvPr>
        </p:nvSpPr>
        <p:spPr>
          <a:xfrm>
            <a:off x="4970109" y="2121408"/>
            <a:ext cx="6730276" cy="4050792"/>
          </a:xfrm>
        </p:spPr>
        <p:txBody>
          <a:bodyPr>
            <a:normAutofit/>
          </a:bodyPr>
          <a:lstStyle/>
          <a:p>
            <a:r>
              <a:rPr lang="en-US" sz="3200" dirty="0"/>
              <a:t>Painter and photographer </a:t>
            </a:r>
          </a:p>
          <a:p>
            <a:r>
              <a:rPr lang="en-US" sz="3200" dirty="0"/>
              <a:t>Multimedia objects (e.g., dollar bills)</a:t>
            </a:r>
          </a:p>
          <a:p>
            <a:r>
              <a:rPr lang="en-US" sz="3200" dirty="0"/>
              <a:t>Common household objects (e.g., often-used products, lace tablecloths)</a:t>
            </a:r>
          </a:p>
        </p:txBody>
      </p:sp>
      <p:grpSp>
        <p:nvGrpSpPr>
          <p:cNvPr id="14" name="Group 13">
            <a:extLst>
              <a:ext uri="{FF2B5EF4-FFF2-40B4-BE49-F238E27FC236}">
                <a16:creationId xmlns:a16="http://schemas.microsoft.com/office/drawing/2014/main" id="{0428ACDF-AB49-4CA0-8AEB-588A85F4E5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id="{99F9B423-47B6-4093-8195-26840F0A0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6" name="Oval 15">
              <a:extLst>
                <a:ext uri="{FF2B5EF4-FFF2-40B4-BE49-F238E27FC236}">
                  <a16:creationId xmlns:a16="http://schemas.microsoft.com/office/drawing/2014/main" id="{939B6F3D-4E09-4E56-90A3-5273F06A60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558929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walking in front of a store&#10;&#10;Description automatically generated">
            <a:extLst>
              <a:ext uri="{FF2B5EF4-FFF2-40B4-BE49-F238E27FC236}">
                <a16:creationId xmlns:a16="http://schemas.microsoft.com/office/drawing/2014/main" id="{E5484D75-6B00-D6AE-D89A-225376A67AB7}"/>
              </a:ext>
            </a:extLst>
          </p:cNvPr>
          <p:cNvPicPr>
            <a:picLocks noChangeAspect="1"/>
          </p:cNvPicPr>
          <p:nvPr/>
        </p:nvPicPr>
        <p:blipFill>
          <a:blip r:embed="rId3" cstate="print">
            <a:extLst>
              <a:ext uri="{28A0092B-C50C-407E-A947-70E740481C1C}">
                <a14:useLocalDpi xmlns:a14="http://schemas.microsoft.com/office/drawing/2010/main"/>
              </a:ext>
            </a:extLst>
          </a:blip>
          <a:srcRect l="1974" r="4737"/>
          <a:stretch/>
        </p:blipFill>
        <p:spPr>
          <a:xfrm>
            <a:off x="3343" y="10"/>
            <a:ext cx="7548923" cy="6857990"/>
          </a:xfrm>
          <a:prstGeom prst="rect">
            <a:avLst/>
          </a:prstGeom>
        </p:spPr>
      </p:pic>
      <p:sp>
        <p:nvSpPr>
          <p:cNvPr id="10" name="Rectangle 9">
            <a:extLst>
              <a:ext uri="{FF2B5EF4-FFF2-40B4-BE49-F238E27FC236}">
                <a16:creationId xmlns:a16="http://schemas.microsoft.com/office/drawing/2014/main" id="{E3884964-73BC-4492-9C4B-01BD487C1E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266" y="0"/>
            <a:ext cx="4639734"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35D3CD-0050-2C8C-93AB-F0EB32D7265D}"/>
              </a:ext>
            </a:extLst>
          </p:cNvPr>
          <p:cNvSpPr>
            <a:spLocks noGrp="1"/>
          </p:cNvSpPr>
          <p:nvPr>
            <p:ph type="title"/>
          </p:nvPr>
        </p:nvSpPr>
        <p:spPr>
          <a:xfrm>
            <a:off x="7963746" y="271057"/>
            <a:ext cx="3816774" cy="2093976"/>
          </a:xfrm>
          <a:ln>
            <a:noFill/>
          </a:ln>
        </p:spPr>
        <p:txBody>
          <a:bodyPr>
            <a:normAutofit fontScale="90000"/>
          </a:bodyPr>
          <a:lstStyle/>
          <a:p>
            <a:r>
              <a:rPr lang="en-US" sz="3200" i="1" dirty="0"/>
              <a:t>Moore street </a:t>
            </a:r>
            <a:r>
              <a:rPr lang="en-US" sz="3200" i="1" dirty="0" err="1"/>
              <a:t>Marqueta</a:t>
            </a:r>
            <a:r>
              <a:rPr lang="en-US" sz="3200" dirty="0"/>
              <a:t>, 2024</a:t>
            </a:r>
            <a:br>
              <a:rPr lang="en-US" sz="3200" dirty="0"/>
            </a:br>
            <a:r>
              <a:rPr lang="en-US" sz="3200" dirty="0"/>
              <a:t> </a:t>
            </a:r>
            <a:br>
              <a:rPr lang="en-US" sz="3200" dirty="0"/>
            </a:br>
            <a:r>
              <a:rPr lang="en-US" sz="3200" dirty="0"/>
              <a:t>by Danielle </a:t>
            </a:r>
            <a:br>
              <a:rPr lang="en-US" sz="3200" dirty="0"/>
            </a:br>
            <a:r>
              <a:rPr lang="en-US" sz="3200" dirty="0"/>
              <a:t>De Jesus</a:t>
            </a:r>
          </a:p>
        </p:txBody>
      </p:sp>
      <p:sp>
        <p:nvSpPr>
          <p:cNvPr id="3" name="Content Placeholder 2">
            <a:extLst>
              <a:ext uri="{FF2B5EF4-FFF2-40B4-BE49-F238E27FC236}">
                <a16:creationId xmlns:a16="http://schemas.microsoft.com/office/drawing/2014/main" id="{3BAC3938-79EC-9A6B-3E8A-53F77D35C1D4}"/>
              </a:ext>
            </a:extLst>
          </p:cNvPr>
          <p:cNvSpPr>
            <a:spLocks noGrp="1"/>
          </p:cNvSpPr>
          <p:nvPr>
            <p:ph idx="1"/>
          </p:nvPr>
        </p:nvSpPr>
        <p:spPr>
          <a:xfrm>
            <a:off x="7823458" y="2716753"/>
            <a:ext cx="3816774" cy="4050792"/>
          </a:xfrm>
        </p:spPr>
        <p:txBody>
          <a:bodyPr vert="horz" lIns="91440" tIns="45720" rIns="91440" bIns="45720" rtlCol="0" anchor="t">
            <a:normAutofit/>
          </a:bodyPr>
          <a:lstStyle/>
          <a:p>
            <a:pPr>
              <a:buClr>
                <a:srgbClr val="689D9B"/>
              </a:buClr>
            </a:pPr>
            <a:r>
              <a:rPr lang="en-US" sz="3600" dirty="0">
                <a:cs typeface="Arial"/>
              </a:rPr>
              <a:t>Acrylic on U.S currency</a:t>
            </a:r>
          </a:p>
          <a:p>
            <a:pPr>
              <a:buClr>
                <a:srgbClr val="689D9B"/>
              </a:buClr>
            </a:pPr>
            <a:r>
              <a:rPr lang="en-US" sz="3600" dirty="0">
                <a:cs typeface="Arial"/>
              </a:rPr>
              <a:t> Approx 8.5 x 12.5 inches</a:t>
            </a:r>
            <a:endParaRPr lang="en-US" sz="4400" dirty="0"/>
          </a:p>
        </p:txBody>
      </p:sp>
      <p:grpSp>
        <p:nvGrpSpPr>
          <p:cNvPr id="12" name="Group 11">
            <a:extLst>
              <a:ext uri="{FF2B5EF4-FFF2-40B4-BE49-F238E27FC236}">
                <a16:creationId xmlns:a16="http://schemas.microsoft.com/office/drawing/2014/main" id="{CCC59035-11A0-4F69-86CA-B9E9251919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33BAE490-B91A-418F-A7AB-68EB822F4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8DB05369-8B7F-486A-A4F1-F37A0DFB93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05691445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Wood Type">
      <a:majorFont>
        <a:latin typeface="Arial Black" panose="020B0A04020102020204"/>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panose="020B0604020202020204"/>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BE1B6DD8-9976-4550-A6F4-B2DD4EA939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3484</TotalTime>
  <Words>1534</Words>
  <Application>Microsoft Office PowerPoint</Application>
  <PresentationFormat>Widescreen</PresentationFormat>
  <Paragraphs>144</Paragraphs>
  <Slides>17</Slides>
  <Notes>17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adobe-garamond-pro</vt:lpstr>
      <vt:lpstr>Aptos</vt:lpstr>
      <vt:lpstr>Arial</vt:lpstr>
      <vt:lpstr>Arial Black</vt:lpstr>
      <vt:lpstr>ArtnetGrotesk</vt:lpstr>
      <vt:lpstr>Calibri</vt:lpstr>
      <vt:lpstr>Google Sans</vt:lpstr>
      <vt:lpstr>proxima-nova</vt:lpstr>
      <vt:lpstr>Roboto</vt:lpstr>
      <vt:lpstr>Rockwell Extra Bold</vt:lpstr>
      <vt:lpstr>Wingdings</vt:lpstr>
      <vt:lpstr>Wood Type</vt:lpstr>
      <vt:lpstr>See-Think-Wonder</vt:lpstr>
      <vt:lpstr>I never got to ask you 'why Borinqueneers?’ (2021)  by Danielle De Jesus</vt:lpstr>
      <vt:lpstr>X Factor: Latinx Artists and the Reconquest of the Everyday</vt:lpstr>
      <vt:lpstr>What’s in a Name?</vt:lpstr>
      <vt:lpstr>“Latinx” peoples in the U.S.</vt:lpstr>
      <vt:lpstr>Danielle  De Jesus</vt:lpstr>
      <vt:lpstr>Danielle De Jesus</vt:lpstr>
      <vt:lpstr>Approach &amp; Media</vt:lpstr>
      <vt:lpstr>Moore street Marqueta, 2024   by Danielle  De Jesus</vt:lpstr>
      <vt:lpstr>This was my stop, 2023  by Danielle  De Jesus</vt:lpstr>
      <vt:lpstr>My Block, 2023  by Danielle  De Jesus</vt:lpstr>
      <vt:lpstr>Respect the bouquet lady, 2023</vt:lpstr>
      <vt:lpstr>Google Yo no me quito, 2010</vt:lpstr>
      <vt:lpstr>The boy on the scooter, 2021</vt:lpstr>
      <vt:lpstr>PowerPoint Presentation</vt:lpstr>
      <vt:lpstr>“A picture is worth a thousand words.”    </vt:lpstr>
      <vt:lpstr>Artwork Design Project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revision>265</cp:revision>
  <dcterms:created xsi:type="dcterms:W3CDTF">2024-10-22T20:58:42Z</dcterms:created>
  <dcterms:modified xsi:type="dcterms:W3CDTF">2024-12-30T18:51:03Z</dcterms:modified>
</cp:coreProperties>
</file>