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63" r:id="rId2"/>
    <p:sldId id="262" r:id="rId3"/>
    <p:sldId id="264" r:id="rId4"/>
    <p:sldId id="265" r:id="rId5"/>
    <p:sldId id="256" r:id="rId6"/>
    <p:sldId id="257" r:id="rId7"/>
    <p:sldId id="258" r:id="rId8"/>
    <p:sldId id="259" r:id="rId9"/>
    <p:sldId id="267" r:id="rId10"/>
    <p:sldId id="268" r:id="rId11"/>
    <p:sldId id="266" r:id="rId12"/>
    <p:sldId id="272" r:id="rId13"/>
    <p:sldId id="273" r:id="rId14"/>
    <p:sldId id="274" r:id="rId15"/>
    <p:sldId id="269" r:id="rId16"/>
    <p:sldId id="270"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38" autoAdjust="0"/>
    <p:restoredTop sz="77333" autoAdjust="0"/>
  </p:normalViewPr>
  <p:slideViewPr>
    <p:cSldViewPr snapToGrid="0">
      <p:cViewPr varScale="1">
        <p:scale>
          <a:sx n="52" d="100"/>
          <a:sy n="52" d="100"/>
        </p:scale>
        <p:origin x="1236" y="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4CAE784-2D1E-409C-83A6-22373315C3D0}" type="datetimeFigureOut">
              <a:rPr lang="en-US" smtClean="0"/>
              <a:t>7/16/2020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48F719A-086D-42AC-A552-54F68F1E8C10}" type="slidenum">
              <a:rPr lang="en-US" smtClean="0"/>
              <a:t>‹#›</a:t>
            </a:fld>
            <a:endParaRPr lang="en-US"/>
          </a:p>
        </p:txBody>
      </p:sp>
    </p:spTree>
    <p:extLst>
      <p:ext uri="{BB962C8B-B14F-4D97-AF65-F5344CB8AC3E}">
        <p14:creationId xmlns:p14="http://schemas.microsoft.com/office/powerpoint/2010/main" val="19905784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loc.gov/teachers/classroommaterials/presentationsandactivities/presentations/immigration/alt/mexican2.html"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kathyalanderos.com/tierranuestra/three.html"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carla.umn.edu/culture/definitions.html"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culcog.berkeley.edu/Publications/2009JCCP_Biculture.pdf"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greatergood.berkeley.edu/topic/diversity/definition"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npr.org/2000/07/15/1079558/npr-100-la-bamba"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loc.gov/resource/g4410.ct000581/?r=-0.16,-0.033,1.267,0.805,0"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loc.gov/teachers/classroommaterials/presentationsandactivities/presentations/immigration/alt/mexican2.html"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loc.gov/teachers/classroommaterials/presentationsandactivities/presentations/immigration/alt/mexican2.html"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daummuseum.org/learn/vts/"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researchguides.library.vanderbilt.edu/c.php?g=68881&amp;p=446169"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daummuseum.org/learn/vts/"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researchguides.library.vanderbilt.edu/c.php?g=68881&amp;p=446169"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daummuseum.org/learn/vts/"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researchguides.library.vanderbilt.edu/c.php?g=68881&amp;p=446169"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daummuseum.org/learn/vts/"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researchguides.library.vanderbilt.edu/c.php?g=68881&amp;p=446169"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Image:  </a:t>
            </a:r>
            <a:r>
              <a:rPr lang="en-US" sz="1200" b="0" i="0" kern="1200" dirty="0">
                <a:solidFill>
                  <a:schemeClr val="tx1"/>
                </a:solidFill>
                <a:effectLst/>
                <a:latin typeface="+mn-lt"/>
                <a:ea typeface="+mn-ea"/>
                <a:cs typeface="+mn-cs"/>
              </a:rPr>
              <a:t>Mission Concepción, one of five missions in Old San Antonio, Texas</a:t>
            </a:r>
          </a:p>
          <a:p>
            <a:endParaRPr lang="en-US" b="0" dirty="0"/>
          </a:p>
          <a:p>
            <a:r>
              <a:rPr lang="en-US" b="1" dirty="0"/>
              <a:t>Source:  </a:t>
            </a:r>
            <a:r>
              <a:rPr lang="en-US" dirty="0">
                <a:hlinkClick r:id="rId3"/>
              </a:rPr>
              <a:t>https://</a:t>
            </a:r>
            <a:r>
              <a:rPr lang="en-US" dirty="0" err="1">
                <a:hlinkClick r:id="rId3"/>
              </a:rPr>
              <a:t>www.loc.gov</a:t>
            </a:r>
            <a:r>
              <a:rPr lang="en-US" dirty="0">
                <a:hlinkClick r:id="rId3"/>
              </a:rPr>
              <a:t>/teachers/</a:t>
            </a:r>
            <a:r>
              <a:rPr lang="en-US" dirty="0" err="1">
                <a:hlinkClick r:id="rId3"/>
              </a:rPr>
              <a:t>classroommaterials</a:t>
            </a:r>
            <a:r>
              <a:rPr lang="en-US" dirty="0">
                <a:hlinkClick r:id="rId3"/>
              </a:rPr>
              <a:t>/</a:t>
            </a:r>
            <a:r>
              <a:rPr lang="en-US" dirty="0" err="1">
                <a:hlinkClick r:id="rId3"/>
              </a:rPr>
              <a:t>presentationsandactivities</a:t>
            </a:r>
            <a:r>
              <a:rPr lang="en-US" dirty="0">
                <a:hlinkClick r:id="rId3"/>
              </a:rPr>
              <a:t>/presentations/immigration/alt/</a:t>
            </a:r>
            <a:r>
              <a:rPr lang="en-US" dirty="0" err="1">
                <a:hlinkClick r:id="rId3"/>
              </a:rPr>
              <a:t>mexican2.html</a:t>
            </a:r>
            <a:endParaRPr lang="en-US" b="1" dirty="0"/>
          </a:p>
        </p:txBody>
      </p:sp>
      <p:sp>
        <p:nvSpPr>
          <p:cNvPr id="4" name="Slide Number Placeholder 3"/>
          <p:cNvSpPr>
            <a:spLocks noGrp="1"/>
          </p:cNvSpPr>
          <p:nvPr>
            <p:ph type="sldNum" sz="quarter" idx="5"/>
          </p:nvPr>
        </p:nvSpPr>
        <p:spPr/>
        <p:txBody>
          <a:bodyPr/>
          <a:lstStyle/>
          <a:p>
            <a:fld id="{148F719A-086D-42AC-A552-54F68F1E8C10}" type="slidenum">
              <a:rPr lang="en-US" smtClean="0"/>
              <a:t>1</a:t>
            </a:fld>
            <a:endParaRPr lang="en-US"/>
          </a:p>
        </p:txBody>
      </p:sp>
    </p:spTree>
    <p:extLst>
      <p:ext uri="{BB962C8B-B14F-4D97-AF65-F5344CB8AC3E}">
        <p14:creationId xmlns:p14="http://schemas.microsoft.com/office/powerpoint/2010/main" val="30807109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a:t>
            </a:r>
            <a:r>
              <a:rPr lang="en-US" dirty="0" err="1">
                <a:hlinkClick r:id="rId3"/>
              </a:rPr>
              <a:t>kathyalanderos.com</a:t>
            </a:r>
            <a:r>
              <a:rPr lang="en-US" dirty="0">
                <a:hlinkClick r:id="rId3"/>
              </a:rPr>
              <a:t>/</a:t>
            </a:r>
            <a:r>
              <a:rPr lang="en-US" dirty="0" err="1">
                <a:hlinkClick r:id="rId3"/>
              </a:rPr>
              <a:t>tierranuestra</a:t>
            </a:r>
            <a:r>
              <a:rPr lang="en-US" dirty="0">
                <a:hlinkClick r:id="rId3"/>
              </a:rPr>
              <a:t>/</a:t>
            </a:r>
            <a:r>
              <a:rPr lang="en-US" dirty="0" err="1">
                <a:hlinkClick r:id="rId3"/>
              </a:rPr>
              <a:t>three.html</a:t>
            </a:r>
            <a:endParaRPr lang="en-US" dirty="0"/>
          </a:p>
          <a:p>
            <a:endParaRPr lang="en-US" dirty="0"/>
          </a:p>
          <a:p>
            <a:r>
              <a:rPr lang="en-US" b="1" dirty="0"/>
              <a:t>Visual Thinking Strategies</a:t>
            </a:r>
          </a:p>
          <a:p>
            <a:endParaRPr lang="en-US" dirty="0"/>
          </a:p>
          <a:p>
            <a:r>
              <a:rPr lang="en-US" dirty="0"/>
              <a:t>Look closely at the picture and think about the following three questions:</a:t>
            </a:r>
          </a:p>
          <a:p>
            <a:endParaRPr lang="en-US" dirty="0"/>
          </a:p>
          <a:p>
            <a:r>
              <a:rPr lang="en-US" dirty="0"/>
              <a:t>What is going on in this picture?</a:t>
            </a:r>
          </a:p>
          <a:p>
            <a:r>
              <a:rPr lang="en-US" dirty="0"/>
              <a:t>What do you see that makes you say that?</a:t>
            </a:r>
          </a:p>
          <a:p>
            <a:r>
              <a:rPr lang="en-US" dirty="0"/>
              <a:t>What more can you find?</a:t>
            </a:r>
          </a:p>
          <a:p>
            <a:endParaRPr lang="en-US" dirty="0"/>
          </a:p>
          <a:p>
            <a:r>
              <a:rPr lang="en-US" b="1" dirty="0"/>
              <a:t>Primary Source Analysis</a:t>
            </a:r>
          </a:p>
          <a:p>
            <a:endParaRPr lang="en-US" dirty="0"/>
          </a:p>
          <a:p>
            <a:r>
              <a:rPr lang="en-US" dirty="0"/>
              <a:t>Author: Who created the image? What do you know about the author? What is the author's point of view? </a:t>
            </a:r>
          </a:p>
          <a:p>
            <a:r>
              <a:rPr lang="en-US" dirty="0"/>
              <a:t>Place and time: Where and when was the image produced? How might this affect the meaning of the image? </a:t>
            </a:r>
          </a:p>
          <a:p>
            <a:r>
              <a:rPr lang="en-US" dirty="0"/>
              <a:t>Prior knowledge: Beyond information about the author and the context of its creation, what do you know that would help you further understand the image? For example, do you recognize any symbols and recall what they represent? </a:t>
            </a:r>
          </a:p>
          <a:p>
            <a:r>
              <a:rPr lang="en-US" dirty="0"/>
              <a:t>Audience: For whom was the image created and how might this affect the reliability of the image? </a:t>
            </a:r>
          </a:p>
          <a:p>
            <a:r>
              <a:rPr lang="en-US" dirty="0"/>
              <a:t>Reason: Why was this image produced, and how might this affect the reliability of the image? </a:t>
            </a:r>
          </a:p>
          <a:p>
            <a:r>
              <a:rPr lang="en-US" dirty="0"/>
              <a:t>The main idea: What is the purpose of the image?  What message is it trying to convey? </a:t>
            </a:r>
          </a:p>
          <a:p>
            <a:r>
              <a:rPr lang="en-US" dirty="0"/>
              <a:t>Significance: Why is this important?</a:t>
            </a:r>
          </a:p>
          <a:p>
            <a:r>
              <a:rPr lang="en-US" dirty="0"/>
              <a:t> </a:t>
            </a:r>
          </a:p>
          <a:p>
            <a:r>
              <a:rPr lang="en-US" b="1" dirty="0"/>
              <a:t>Sources:  </a:t>
            </a:r>
          </a:p>
          <a:p>
            <a:r>
              <a:rPr lang="en-US" dirty="0"/>
              <a:t>https://</a:t>
            </a:r>
            <a:r>
              <a:rPr lang="en-US" dirty="0" err="1"/>
              <a:t>www.daummuseum.org</a:t>
            </a:r>
            <a:r>
              <a:rPr lang="en-US" dirty="0"/>
              <a:t>/learn/</a:t>
            </a:r>
            <a:r>
              <a:rPr lang="en-US" dirty="0" err="1"/>
              <a:t>vts</a:t>
            </a:r>
            <a:r>
              <a:rPr lang="en-US" dirty="0"/>
              <a:t>/ </a:t>
            </a:r>
          </a:p>
          <a:p>
            <a:r>
              <a:rPr lang="en-US" dirty="0"/>
              <a:t>https://secure-</a:t>
            </a:r>
            <a:r>
              <a:rPr lang="en-US" dirty="0" err="1"/>
              <a:t>media.collegeboard.org</a:t>
            </a:r>
            <a:r>
              <a:rPr lang="en-US" dirty="0"/>
              <a:t>/</a:t>
            </a:r>
            <a:r>
              <a:rPr lang="en-US" dirty="0" err="1"/>
              <a:t>apc</a:t>
            </a:r>
            <a:r>
              <a:rPr lang="en-US" dirty="0"/>
              <a:t>/</a:t>
            </a:r>
            <a:r>
              <a:rPr lang="en-US" dirty="0" err="1"/>
              <a:t>ap05_ushist_greer_2_p_50286.pdf</a:t>
            </a:r>
            <a:endParaRPr lang="en-US" dirty="0"/>
          </a:p>
          <a:p>
            <a:r>
              <a:rPr lang="en-US" dirty="0"/>
              <a:t>http://</a:t>
            </a:r>
            <a:r>
              <a:rPr lang="en-US" dirty="0" err="1"/>
              <a:t>researchguides.library.vanderbilt.edu</a:t>
            </a:r>
            <a:r>
              <a:rPr lang="en-US" dirty="0"/>
              <a:t>/</a:t>
            </a:r>
            <a:r>
              <a:rPr lang="en-US" dirty="0" err="1"/>
              <a:t>c.php?g</a:t>
            </a:r>
            <a:r>
              <a:rPr lang="en-US" dirty="0"/>
              <a:t>=</a:t>
            </a:r>
            <a:r>
              <a:rPr lang="en-US" dirty="0" err="1"/>
              <a:t>68881&amp;p</a:t>
            </a:r>
            <a:r>
              <a:rPr lang="en-US" dirty="0"/>
              <a:t>=446169</a:t>
            </a:r>
          </a:p>
          <a:p>
            <a:endParaRPr lang="en-US" dirty="0"/>
          </a:p>
        </p:txBody>
      </p:sp>
      <p:sp>
        <p:nvSpPr>
          <p:cNvPr id="4" name="Slide Number Placeholder 3"/>
          <p:cNvSpPr>
            <a:spLocks noGrp="1"/>
          </p:cNvSpPr>
          <p:nvPr>
            <p:ph type="sldNum" sz="quarter" idx="5"/>
          </p:nvPr>
        </p:nvSpPr>
        <p:spPr/>
        <p:txBody>
          <a:bodyPr/>
          <a:lstStyle/>
          <a:p>
            <a:fld id="{148F719A-086D-42AC-A552-54F68F1E8C10}" type="slidenum">
              <a:rPr lang="en-US" smtClean="0"/>
              <a:t>10</a:t>
            </a:fld>
            <a:endParaRPr lang="en-US"/>
          </a:p>
        </p:txBody>
      </p:sp>
    </p:spTree>
    <p:extLst>
      <p:ext uri="{BB962C8B-B14F-4D97-AF65-F5344CB8AC3E}">
        <p14:creationId xmlns:p14="http://schemas.microsoft.com/office/powerpoint/2010/main" val="21461153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8F719A-086D-42AC-A552-54F68F1E8C10}" type="slidenum">
              <a:rPr lang="en-US" smtClean="0"/>
              <a:t>11</a:t>
            </a:fld>
            <a:endParaRPr lang="en-US"/>
          </a:p>
        </p:txBody>
      </p:sp>
    </p:spTree>
    <p:extLst>
      <p:ext uri="{BB962C8B-B14F-4D97-AF65-F5344CB8AC3E}">
        <p14:creationId xmlns:p14="http://schemas.microsoft.com/office/powerpoint/2010/main" val="8489633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Sources:  </a:t>
            </a:r>
            <a:r>
              <a:rPr lang="en-US" dirty="0">
                <a:hlinkClick r:id="rId3"/>
              </a:rPr>
              <a:t>http://</a:t>
            </a:r>
            <a:r>
              <a:rPr lang="en-US" dirty="0" err="1">
                <a:hlinkClick r:id="rId3"/>
              </a:rPr>
              <a:t>carla.umn.edu</a:t>
            </a:r>
            <a:r>
              <a:rPr lang="en-US" dirty="0">
                <a:hlinkClick r:id="rId3"/>
              </a:rPr>
              <a:t>/culture/</a:t>
            </a:r>
            <a:r>
              <a:rPr lang="en-US" dirty="0" err="1">
                <a:hlinkClick r:id="rId3"/>
              </a:rPr>
              <a:t>definitions.html</a:t>
            </a:r>
            <a:r>
              <a:rPr lang="en-US" dirty="0"/>
              <a:t>  (Note for teacher:  This website has multiple definitions of culture.)</a:t>
            </a:r>
          </a:p>
          <a:p>
            <a:r>
              <a:rPr lang="en-US" dirty="0">
                <a:hlinkClick r:id="rId4"/>
              </a:rPr>
              <a:t>https://</a:t>
            </a:r>
            <a:r>
              <a:rPr lang="en-US" dirty="0" err="1">
                <a:hlinkClick r:id="rId4"/>
              </a:rPr>
              <a:t>culcog.berkeley.edu</a:t>
            </a:r>
            <a:r>
              <a:rPr lang="en-US" dirty="0">
                <a:hlinkClick r:id="rId4"/>
              </a:rPr>
              <a:t>/Publications/</a:t>
            </a:r>
            <a:r>
              <a:rPr lang="en-US" dirty="0" err="1">
                <a:hlinkClick r:id="rId4"/>
              </a:rPr>
              <a:t>2009JCCP_Biculture.pdf</a:t>
            </a:r>
            <a:endParaRPr lang="en-US" dirty="0"/>
          </a:p>
        </p:txBody>
      </p:sp>
      <p:sp>
        <p:nvSpPr>
          <p:cNvPr id="4" name="Slide Number Placeholder 3"/>
          <p:cNvSpPr>
            <a:spLocks noGrp="1"/>
          </p:cNvSpPr>
          <p:nvPr>
            <p:ph type="sldNum" sz="quarter" idx="5"/>
          </p:nvPr>
        </p:nvSpPr>
        <p:spPr/>
        <p:txBody>
          <a:bodyPr/>
          <a:lstStyle/>
          <a:p>
            <a:fld id="{148F719A-086D-42AC-A552-54F68F1E8C10}" type="slidenum">
              <a:rPr lang="en-US" smtClean="0"/>
              <a:t>12</a:t>
            </a:fld>
            <a:endParaRPr lang="en-US"/>
          </a:p>
        </p:txBody>
      </p:sp>
    </p:spTree>
    <p:extLst>
      <p:ext uri="{BB962C8B-B14F-4D97-AF65-F5344CB8AC3E}">
        <p14:creationId xmlns:p14="http://schemas.microsoft.com/office/powerpoint/2010/main" val="23576648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a:t>
            </a:r>
            <a:r>
              <a:rPr lang="en-US" dirty="0">
                <a:hlinkClick r:id="rId3"/>
              </a:rPr>
              <a:t>https://</a:t>
            </a:r>
            <a:r>
              <a:rPr lang="en-US" dirty="0" err="1">
                <a:hlinkClick r:id="rId3"/>
              </a:rPr>
              <a:t>greatergood.berkeley.edu</a:t>
            </a:r>
            <a:r>
              <a:rPr lang="en-US" dirty="0">
                <a:hlinkClick r:id="rId3"/>
              </a:rPr>
              <a:t>/topic/diversity/definition</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48F719A-086D-42AC-A552-54F68F1E8C10}" type="slidenum">
              <a:rPr lang="en-US" smtClean="0"/>
              <a:t>13</a:t>
            </a:fld>
            <a:endParaRPr lang="en-US"/>
          </a:p>
        </p:txBody>
      </p:sp>
    </p:spTree>
    <p:extLst>
      <p:ext uri="{BB962C8B-B14F-4D97-AF65-F5344CB8AC3E}">
        <p14:creationId xmlns:p14="http://schemas.microsoft.com/office/powerpoint/2010/main" val="6164192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Source:  </a:t>
            </a:r>
            <a:r>
              <a:rPr lang="en-US" dirty="0">
                <a:hlinkClick r:id="rId3"/>
              </a:rPr>
              <a:t>https://</a:t>
            </a:r>
            <a:r>
              <a:rPr lang="en-US" dirty="0" err="1">
                <a:hlinkClick r:id="rId3"/>
              </a:rPr>
              <a:t>www.npr.org</a:t>
            </a:r>
            <a:r>
              <a:rPr lang="en-US" dirty="0">
                <a:hlinkClick r:id="rId3"/>
              </a:rPr>
              <a:t>/2000/07/15/1079558/</a:t>
            </a:r>
            <a:r>
              <a:rPr lang="en-US" dirty="0" err="1">
                <a:hlinkClick r:id="rId3"/>
              </a:rPr>
              <a:t>npr</a:t>
            </a:r>
            <a:r>
              <a:rPr lang="en-US" dirty="0">
                <a:hlinkClick r:id="rId3"/>
              </a:rPr>
              <a:t>-100-la-</a:t>
            </a:r>
            <a:r>
              <a:rPr lang="en-US" dirty="0" err="1">
                <a:hlinkClick r:id="rId3"/>
              </a:rPr>
              <a:t>bamba</a:t>
            </a:r>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48F719A-086D-42AC-A552-54F68F1E8C10}" type="slidenum">
              <a:rPr lang="en-US" smtClean="0"/>
              <a:t>15</a:t>
            </a:fld>
            <a:endParaRPr lang="en-US"/>
          </a:p>
        </p:txBody>
      </p:sp>
    </p:spTree>
    <p:extLst>
      <p:ext uri="{BB962C8B-B14F-4D97-AF65-F5344CB8AC3E}">
        <p14:creationId xmlns:p14="http://schemas.microsoft.com/office/powerpoint/2010/main" val="24886780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8F719A-086D-42AC-A552-54F68F1E8C10}" type="slidenum">
              <a:rPr lang="en-US" smtClean="0"/>
              <a:t>16</a:t>
            </a:fld>
            <a:endParaRPr lang="en-US"/>
          </a:p>
        </p:txBody>
      </p:sp>
    </p:spTree>
    <p:extLst>
      <p:ext uri="{BB962C8B-B14F-4D97-AF65-F5344CB8AC3E}">
        <p14:creationId xmlns:p14="http://schemas.microsoft.com/office/powerpoint/2010/main" val="39906696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b="0" i="0" kern="1200" dirty="0" err="1">
                <a:solidFill>
                  <a:schemeClr val="tx1"/>
                </a:solidFill>
                <a:effectLst/>
                <a:latin typeface="+mn-lt"/>
                <a:ea typeface="+mn-ea"/>
                <a:cs typeface="+mn-cs"/>
              </a:rPr>
              <a:t>Teacher</a:t>
            </a:r>
            <a:r>
              <a:rPr lang="es-ES" sz="1200" b="0" i="0" kern="1200" dirty="0">
                <a:solidFill>
                  <a:schemeClr val="tx1"/>
                </a:solidFill>
                <a:effectLst/>
                <a:latin typeface="+mn-lt"/>
                <a:ea typeface="+mn-ea"/>
                <a:cs typeface="+mn-cs"/>
              </a:rPr>
              <a:t> note:  </a:t>
            </a:r>
            <a:r>
              <a:rPr lang="es-ES" sz="1200" b="0" i="0" kern="1200" dirty="0" err="1">
                <a:solidFill>
                  <a:schemeClr val="tx1"/>
                </a:solidFill>
                <a:effectLst/>
                <a:latin typeface="+mn-lt"/>
                <a:ea typeface="+mn-ea"/>
                <a:cs typeface="+mn-cs"/>
              </a:rPr>
              <a:t>This</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map</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was</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published</a:t>
            </a:r>
            <a:r>
              <a:rPr lang="es-ES" sz="1200" b="0" i="0" kern="1200" dirty="0">
                <a:solidFill>
                  <a:schemeClr val="tx1"/>
                </a:solidFill>
                <a:effectLst/>
                <a:latin typeface="+mn-lt"/>
                <a:ea typeface="+mn-ea"/>
                <a:cs typeface="+mn-cs"/>
              </a:rPr>
              <a:t> in 1847.  </a:t>
            </a:r>
            <a:r>
              <a:rPr lang="es-ES" sz="1200" b="0" i="0" kern="1200" dirty="0" err="1">
                <a:solidFill>
                  <a:schemeClr val="tx1"/>
                </a:solidFill>
                <a:effectLst/>
                <a:latin typeface="+mn-lt"/>
                <a:ea typeface="+mn-ea"/>
                <a:cs typeface="+mn-cs"/>
              </a:rPr>
              <a:t>This</a:t>
            </a:r>
            <a:r>
              <a:rPr lang="es-ES" sz="1200" b="0" i="0" kern="1200" dirty="0">
                <a:solidFill>
                  <a:schemeClr val="tx1"/>
                </a:solidFill>
                <a:effectLst/>
                <a:latin typeface="+mn-lt"/>
                <a:ea typeface="+mn-ea"/>
                <a:cs typeface="+mn-cs"/>
              </a:rPr>
              <a:t> captures </a:t>
            </a:r>
            <a:r>
              <a:rPr lang="es-ES" sz="1200" b="0" i="0" kern="1200" dirty="0" err="1">
                <a:solidFill>
                  <a:schemeClr val="tx1"/>
                </a:solidFill>
                <a:effectLst/>
                <a:latin typeface="+mn-lt"/>
                <a:ea typeface="+mn-ea"/>
                <a:cs typeface="+mn-cs"/>
              </a:rPr>
              <a:t>the</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land</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that</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belonged</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to</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Mexico</a:t>
            </a:r>
            <a:r>
              <a:rPr lang="es-ES" sz="1200" b="0" i="0" kern="1200" dirty="0">
                <a:solidFill>
                  <a:schemeClr val="tx1"/>
                </a:solidFill>
                <a:effectLst/>
                <a:latin typeface="+mn-lt"/>
                <a:ea typeface="+mn-ea"/>
                <a:cs typeface="+mn-cs"/>
              </a:rPr>
              <a:t> prior </a:t>
            </a:r>
            <a:r>
              <a:rPr lang="es-ES" sz="1200" b="0" i="0" kern="1200" dirty="0" err="1">
                <a:solidFill>
                  <a:schemeClr val="tx1"/>
                </a:solidFill>
                <a:effectLst/>
                <a:latin typeface="+mn-lt"/>
                <a:ea typeface="+mn-ea"/>
                <a:cs typeface="+mn-cs"/>
              </a:rPr>
              <a:t>to</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the</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conclusion</a:t>
            </a:r>
            <a:r>
              <a:rPr lang="es-ES" sz="1200" b="0" i="0" kern="1200" dirty="0">
                <a:solidFill>
                  <a:schemeClr val="tx1"/>
                </a:solidFill>
                <a:effectLst/>
                <a:latin typeface="+mn-lt"/>
                <a:ea typeface="+mn-ea"/>
                <a:cs typeface="+mn-cs"/>
              </a:rPr>
              <a:t> of </a:t>
            </a:r>
            <a:r>
              <a:rPr lang="es-ES" sz="1200" b="0" i="0" kern="1200" dirty="0" err="1">
                <a:solidFill>
                  <a:schemeClr val="tx1"/>
                </a:solidFill>
                <a:effectLst/>
                <a:latin typeface="+mn-lt"/>
                <a:ea typeface="+mn-ea"/>
                <a:cs typeface="+mn-cs"/>
              </a:rPr>
              <a:t>the</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Mexican</a:t>
            </a:r>
            <a:r>
              <a:rPr lang="es-ES" sz="1200" b="0" i="0" kern="1200" dirty="0">
                <a:solidFill>
                  <a:schemeClr val="tx1"/>
                </a:solidFill>
                <a:effectLst/>
                <a:latin typeface="+mn-lt"/>
                <a:ea typeface="+mn-ea"/>
                <a:cs typeface="+mn-cs"/>
              </a:rPr>
              <a:t>-American </a:t>
            </a:r>
            <a:r>
              <a:rPr lang="es-ES" sz="1200" b="0" i="0" kern="1200" dirty="0" err="1">
                <a:solidFill>
                  <a:schemeClr val="tx1"/>
                </a:solidFill>
                <a:effectLst/>
                <a:latin typeface="+mn-lt"/>
                <a:ea typeface="+mn-ea"/>
                <a:cs typeface="+mn-cs"/>
              </a:rPr>
              <a:t>War</a:t>
            </a:r>
            <a:r>
              <a:rPr lang="es-ES" sz="1200" b="0" i="0" kern="1200" dirty="0">
                <a:solidFill>
                  <a:schemeClr val="tx1"/>
                </a:solidFill>
                <a:effectLst/>
                <a:latin typeface="+mn-lt"/>
                <a:ea typeface="+mn-ea"/>
                <a:cs typeface="+mn-cs"/>
              </a:rPr>
              <a:t> (1846-1848.)</a:t>
            </a:r>
          </a:p>
          <a:p>
            <a:endParaRPr lang="es-ES" sz="1200" b="1" i="0" kern="1200" dirty="0">
              <a:solidFill>
                <a:schemeClr val="tx1"/>
              </a:solidFill>
              <a:effectLst/>
              <a:latin typeface="+mn-lt"/>
              <a:ea typeface="+mn-ea"/>
              <a:cs typeface="+mn-cs"/>
            </a:endParaRPr>
          </a:p>
          <a:p>
            <a:r>
              <a:rPr lang="es-ES" sz="1200" b="1" i="0" kern="1200" dirty="0" err="1">
                <a:solidFill>
                  <a:schemeClr val="tx1"/>
                </a:solidFill>
                <a:effectLst/>
                <a:latin typeface="+mn-lt"/>
                <a:ea typeface="+mn-ea"/>
                <a:cs typeface="+mn-cs"/>
              </a:rPr>
              <a:t>Questions</a:t>
            </a:r>
            <a:r>
              <a:rPr lang="es-ES" sz="1200" b="1" i="0" kern="1200" dirty="0">
                <a:solidFill>
                  <a:schemeClr val="tx1"/>
                </a:solidFill>
                <a:effectLst/>
                <a:latin typeface="+mn-lt"/>
                <a:ea typeface="+mn-ea"/>
                <a:cs typeface="+mn-cs"/>
              </a:rPr>
              <a:t>:</a:t>
            </a:r>
          </a:p>
          <a:p>
            <a:pPr marL="0" indent="0">
              <a:buNone/>
            </a:pPr>
            <a:endParaRPr lang="en-US" sz="1200" b="0" i="0" kern="1200" dirty="0">
              <a:solidFill>
                <a:schemeClr val="tx1"/>
              </a:solidFill>
              <a:effectLst/>
              <a:latin typeface="+mn-lt"/>
              <a:ea typeface="+mn-ea"/>
              <a:cs typeface="+mn-cs"/>
            </a:endParaRPr>
          </a:p>
          <a:p>
            <a:pPr marL="0" indent="0">
              <a:buNone/>
            </a:pPr>
            <a:r>
              <a:rPr lang="en-US" sz="1200" b="0" i="0" kern="1200" dirty="0">
                <a:solidFill>
                  <a:schemeClr val="tx1"/>
                </a:solidFill>
                <a:effectLst/>
                <a:latin typeface="+mn-lt"/>
                <a:ea typeface="+mn-ea"/>
                <a:cs typeface="+mn-cs"/>
              </a:rPr>
              <a:t>After allowing students a few minutes to view and study the map, ask: </a:t>
            </a:r>
          </a:p>
          <a:p>
            <a:pPr marL="0" indent="0">
              <a:buNone/>
            </a:pPr>
            <a:r>
              <a:rPr lang="en-US" sz="1200" b="0" i="1" kern="1200" dirty="0">
                <a:solidFill>
                  <a:schemeClr val="tx1"/>
                </a:solidFill>
                <a:effectLst/>
                <a:latin typeface="+mn-lt"/>
                <a:ea typeface="+mn-ea"/>
                <a:cs typeface="+mn-cs"/>
              </a:rPr>
              <a:t>(Observe)</a:t>
            </a:r>
          </a:p>
          <a:p>
            <a:pPr marL="0" indent="0">
              <a:buNone/>
            </a:pPr>
            <a:r>
              <a:rPr lang="en-US" sz="1200" b="0" i="0" kern="1200" dirty="0">
                <a:solidFill>
                  <a:schemeClr val="tx1"/>
                </a:solidFill>
                <a:effectLst/>
                <a:latin typeface="+mn-lt"/>
                <a:ea typeface="+mn-ea"/>
                <a:cs typeface="+mn-cs"/>
              </a:rPr>
              <a:t>What do you notice first?</a:t>
            </a:r>
          </a:p>
          <a:p>
            <a:pPr marL="0" indent="0">
              <a:buNone/>
            </a:pPr>
            <a:r>
              <a:rPr lang="en-US" sz="1200" b="0" i="0" kern="1200" dirty="0">
                <a:solidFill>
                  <a:schemeClr val="tx1"/>
                </a:solidFill>
                <a:effectLst/>
                <a:latin typeface="+mn-lt"/>
                <a:ea typeface="+mn-ea"/>
                <a:cs typeface="+mn-cs"/>
              </a:rPr>
              <a:t>What on the map looks strange or unfamiliar? </a:t>
            </a:r>
          </a:p>
          <a:p>
            <a:pPr marL="0" indent="0">
              <a:buNone/>
            </a:pPr>
            <a:r>
              <a:rPr lang="en-US" sz="1200" b="0" i="0" kern="1200" dirty="0">
                <a:solidFill>
                  <a:schemeClr val="tx1"/>
                </a:solidFill>
                <a:effectLst/>
                <a:latin typeface="+mn-lt"/>
                <a:ea typeface="+mn-ea"/>
                <a:cs typeface="+mn-cs"/>
              </a:rPr>
              <a:t>What place or places does the map show?</a:t>
            </a:r>
          </a:p>
          <a:p>
            <a:pPr marL="0" indent="0">
              <a:buNone/>
            </a:pPr>
            <a:r>
              <a:rPr lang="en-US" sz="1200" b="0" i="0" kern="1200" dirty="0">
                <a:solidFill>
                  <a:schemeClr val="tx1"/>
                </a:solidFill>
                <a:effectLst/>
                <a:latin typeface="+mn-lt"/>
                <a:ea typeface="+mn-ea"/>
                <a:cs typeface="+mn-cs"/>
              </a:rPr>
              <a:t>What, if any, words do you see?</a:t>
            </a:r>
          </a:p>
          <a:p>
            <a:pPr marL="0" indent="0">
              <a:buNone/>
            </a:pPr>
            <a:endParaRPr lang="en-US" sz="1200" b="0" i="0" kern="1200" dirty="0">
              <a:solidFill>
                <a:schemeClr val="tx1"/>
              </a:solidFill>
              <a:effectLst/>
              <a:latin typeface="+mn-lt"/>
              <a:ea typeface="+mn-ea"/>
              <a:cs typeface="+mn-cs"/>
            </a:endParaRPr>
          </a:p>
          <a:p>
            <a:pPr marL="0" indent="0">
              <a:buNone/>
            </a:pPr>
            <a:r>
              <a:rPr lang="en-US" sz="1200" b="0" i="1" kern="1200" dirty="0">
                <a:solidFill>
                  <a:schemeClr val="tx1"/>
                </a:solidFill>
                <a:effectLst/>
                <a:latin typeface="+mn-lt"/>
                <a:ea typeface="+mn-ea"/>
                <a:cs typeface="+mn-cs"/>
              </a:rPr>
              <a:t>(Reflect)</a:t>
            </a:r>
          </a:p>
          <a:p>
            <a:pPr marL="0" indent="0">
              <a:buNone/>
            </a:pPr>
            <a:r>
              <a:rPr lang="en-US" sz="1200" b="0" i="0" kern="1200" dirty="0">
                <a:solidFill>
                  <a:schemeClr val="tx1"/>
                </a:solidFill>
                <a:effectLst/>
                <a:latin typeface="+mn-lt"/>
                <a:ea typeface="+mn-ea"/>
                <a:cs typeface="+mn-cs"/>
              </a:rPr>
              <a:t>Why do you think this map was made? </a:t>
            </a:r>
          </a:p>
          <a:p>
            <a:pPr marL="0" indent="0">
              <a:buNone/>
            </a:pPr>
            <a:r>
              <a:rPr lang="en-US" sz="1200" b="0" i="0" kern="1200" dirty="0">
                <a:solidFill>
                  <a:schemeClr val="tx1"/>
                </a:solidFill>
                <a:effectLst/>
                <a:latin typeface="+mn-lt"/>
                <a:ea typeface="+mn-ea"/>
                <a:cs typeface="+mn-cs"/>
              </a:rPr>
              <a:t>Who do you think the audience was for this map? </a:t>
            </a:r>
          </a:p>
          <a:p>
            <a:pPr marL="0" indent="0">
              <a:buNone/>
            </a:pPr>
            <a:r>
              <a:rPr lang="en-US" sz="1200" b="0" i="0" kern="1200" dirty="0">
                <a:solidFill>
                  <a:schemeClr val="tx1"/>
                </a:solidFill>
                <a:effectLst/>
                <a:latin typeface="+mn-lt"/>
                <a:ea typeface="+mn-ea"/>
                <a:cs typeface="+mn-cs"/>
              </a:rPr>
              <a:t>How do you think this map was made? </a:t>
            </a:r>
          </a:p>
          <a:p>
            <a:pPr marL="0" indent="0">
              <a:buNone/>
            </a:pPr>
            <a:r>
              <a:rPr lang="en-US" sz="1200" b="0" i="0" kern="1200" dirty="0">
                <a:solidFill>
                  <a:schemeClr val="tx1"/>
                </a:solidFill>
                <a:effectLst/>
                <a:latin typeface="+mn-lt"/>
                <a:ea typeface="+mn-ea"/>
                <a:cs typeface="+mn-cs"/>
              </a:rPr>
              <a:t>How does it compare to current maps of this place? </a:t>
            </a:r>
          </a:p>
          <a:p>
            <a:pPr marL="0" indent="0">
              <a:buNone/>
            </a:pPr>
            <a:r>
              <a:rPr lang="en-US" sz="1200" b="0" i="0" kern="1200" dirty="0">
                <a:solidFill>
                  <a:schemeClr val="tx1"/>
                </a:solidFill>
                <a:effectLst/>
                <a:latin typeface="+mn-lt"/>
                <a:ea typeface="+mn-ea"/>
                <a:cs typeface="+mn-cs"/>
              </a:rPr>
              <a:t>What does this map tell you about what the people who made it knew and what they didn’t? </a:t>
            </a:r>
          </a:p>
          <a:p>
            <a:pPr marL="0" indent="0">
              <a:buNone/>
            </a:pPr>
            <a:r>
              <a:rPr lang="en-US" sz="1200" b="0" i="0" kern="1200" dirty="0">
                <a:solidFill>
                  <a:schemeClr val="tx1"/>
                </a:solidFill>
                <a:effectLst/>
                <a:latin typeface="+mn-lt"/>
                <a:ea typeface="+mn-ea"/>
                <a:cs typeface="+mn-cs"/>
              </a:rPr>
              <a:t>If this map was made today, what would be different?  What would be the same?</a:t>
            </a:r>
          </a:p>
          <a:p>
            <a:pPr marL="0" indent="0">
              <a:buNone/>
            </a:pPr>
            <a:endParaRPr lang="en-US" sz="1200" b="0" i="0" kern="1200" dirty="0">
              <a:solidFill>
                <a:schemeClr val="tx1"/>
              </a:solidFill>
              <a:effectLst/>
              <a:latin typeface="+mn-lt"/>
              <a:ea typeface="+mn-ea"/>
              <a:cs typeface="+mn-cs"/>
            </a:endParaRPr>
          </a:p>
          <a:p>
            <a:pPr marL="0" indent="0">
              <a:buNone/>
            </a:pPr>
            <a:r>
              <a:rPr lang="en-US" sz="1200" b="0" i="1" kern="1200" dirty="0">
                <a:solidFill>
                  <a:schemeClr val="tx1"/>
                </a:solidFill>
                <a:effectLst/>
                <a:latin typeface="+mn-lt"/>
                <a:ea typeface="+mn-ea"/>
                <a:cs typeface="+mn-cs"/>
              </a:rPr>
              <a:t>(Question)</a:t>
            </a:r>
          </a:p>
          <a:p>
            <a:pPr marL="0" indent="0">
              <a:buNone/>
            </a:pPr>
            <a:r>
              <a:rPr lang="en-US" sz="1200" b="0" i="0" kern="1200" dirty="0">
                <a:solidFill>
                  <a:schemeClr val="tx1"/>
                </a:solidFill>
                <a:effectLst/>
                <a:latin typeface="+mn-lt"/>
                <a:ea typeface="+mn-ea"/>
                <a:cs typeface="+mn-cs"/>
              </a:rPr>
              <a:t>Invite students to ask questions that lead to more observations and reflections. What do you wonder about... who? • what? • when? • where? • why? • how?</a:t>
            </a:r>
          </a:p>
          <a:p>
            <a:pPr marL="0" indent="0">
              <a:buNone/>
            </a:pPr>
            <a:endParaRPr lang="en-US" sz="1200" b="0" i="0" kern="1200" dirty="0">
              <a:solidFill>
                <a:schemeClr val="tx1"/>
              </a:solidFill>
              <a:effectLst/>
              <a:latin typeface="+mn-lt"/>
              <a:ea typeface="+mn-ea"/>
              <a:cs typeface="+mn-cs"/>
            </a:endParaRPr>
          </a:p>
          <a:p>
            <a:pPr marL="0" indent="0">
              <a:buNone/>
            </a:pPr>
            <a:r>
              <a:rPr lang="en-US" sz="1200" b="0" i="0" kern="1200" dirty="0">
                <a:solidFill>
                  <a:schemeClr val="tx1"/>
                </a:solidFill>
                <a:effectLst/>
                <a:latin typeface="+mn-lt"/>
                <a:ea typeface="+mn-ea"/>
                <a:cs typeface="+mn-cs"/>
              </a:rPr>
              <a:t>Source:  https://</a:t>
            </a:r>
            <a:r>
              <a:rPr lang="en-US" sz="1200" b="0" i="0" kern="1200" dirty="0" err="1">
                <a:solidFill>
                  <a:schemeClr val="tx1"/>
                </a:solidFill>
                <a:effectLst/>
                <a:latin typeface="+mn-lt"/>
                <a:ea typeface="+mn-ea"/>
                <a:cs typeface="+mn-cs"/>
              </a:rPr>
              <a:t>www.loc.gov</a:t>
            </a:r>
            <a:r>
              <a:rPr lang="en-US" sz="1200" b="0" i="0" kern="1200" dirty="0">
                <a:solidFill>
                  <a:schemeClr val="tx1"/>
                </a:solidFill>
                <a:effectLst/>
                <a:latin typeface="+mn-lt"/>
                <a:ea typeface="+mn-ea"/>
                <a:cs typeface="+mn-cs"/>
              </a:rPr>
              <a:t>/teachers/</a:t>
            </a:r>
            <a:r>
              <a:rPr lang="en-US" sz="1200" b="0" i="0" kern="1200" dirty="0" err="1">
                <a:solidFill>
                  <a:schemeClr val="tx1"/>
                </a:solidFill>
                <a:effectLst/>
                <a:latin typeface="+mn-lt"/>
                <a:ea typeface="+mn-ea"/>
                <a:cs typeface="+mn-cs"/>
              </a:rPr>
              <a:t>usingprimarysources</a:t>
            </a:r>
            <a:r>
              <a:rPr lang="en-US" sz="1200" b="0" i="0" kern="1200" dirty="0">
                <a:solidFill>
                  <a:schemeClr val="tx1"/>
                </a:solidFill>
                <a:effectLst/>
                <a:latin typeface="+mn-lt"/>
                <a:ea typeface="+mn-ea"/>
                <a:cs typeface="+mn-cs"/>
              </a:rPr>
              <a:t>/resources/</a:t>
            </a:r>
            <a:r>
              <a:rPr lang="en-US" sz="1200" b="0" i="0" kern="1200" dirty="0" err="1">
                <a:solidFill>
                  <a:schemeClr val="tx1"/>
                </a:solidFill>
                <a:effectLst/>
                <a:latin typeface="+mn-lt"/>
                <a:ea typeface="+mn-ea"/>
                <a:cs typeface="+mn-cs"/>
              </a:rPr>
              <a:t>Analyzing_Maps.pdf</a:t>
            </a:r>
            <a:r>
              <a:rPr lang="en-US" sz="1200" b="0" i="0" kern="1200" dirty="0">
                <a:solidFill>
                  <a:schemeClr val="tx1"/>
                </a:solidFill>
                <a:effectLst/>
                <a:latin typeface="+mn-lt"/>
                <a:ea typeface="+mn-ea"/>
                <a:cs typeface="+mn-cs"/>
              </a:rPr>
              <a:t> </a:t>
            </a:r>
          </a:p>
          <a:p>
            <a:pPr marL="228600" indent="-228600">
              <a:buAutoNum type="arabicPeriod" startAt="3"/>
            </a:pPr>
            <a:endParaRPr lang="es-ES" sz="1200" b="0" i="0" kern="1200" dirty="0">
              <a:solidFill>
                <a:schemeClr val="tx1"/>
              </a:solidFill>
              <a:effectLst/>
              <a:latin typeface="+mn-lt"/>
              <a:ea typeface="+mn-ea"/>
              <a:cs typeface="+mn-cs"/>
            </a:endParaRPr>
          </a:p>
          <a:p>
            <a:endParaRPr lang="es-ES" sz="1200" b="1" i="0" kern="1200" dirty="0">
              <a:solidFill>
                <a:schemeClr val="tx1"/>
              </a:solidFill>
              <a:effectLst/>
              <a:latin typeface="+mn-lt"/>
              <a:ea typeface="+mn-ea"/>
              <a:cs typeface="+mn-cs"/>
            </a:endParaRPr>
          </a:p>
          <a:p>
            <a:r>
              <a:rPr lang="es-ES" sz="1200" b="1" i="0" kern="1200" dirty="0">
                <a:solidFill>
                  <a:schemeClr val="tx1"/>
                </a:solidFill>
                <a:effectLst/>
                <a:latin typeface="+mn-lt"/>
                <a:ea typeface="+mn-ea"/>
                <a:cs typeface="+mn-cs"/>
              </a:rPr>
              <a:t>Primary Source Map Image</a:t>
            </a:r>
          </a:p>
          <a:p>
            <a:r>
              <a:rPr lang="es-ES" sz="1200" b="1" i="0" kern="1200" dirty="0">
                <a:solidFill>
                  <a:schemeClr val="tx1"/>
                </a:solidFill>
                <a:effectLst/>
                <a:latin typeface="+mn-lt"/>
                <a:ea typeface="+mn-ea"/>
                <a:cs typeface="+mn-cs"/>
              </a:rPr>
              <a:t>Title:  </a:t>
            </a:r>
            <a:r>
              <a:rPr lang="es-ES" sz="1200" b="0" i="0" kern="1200" dirty="0">
                <a:solidFill>
                  <a:schemeClr val="tx1"/>
                </a:solidFill>
                <a:effectLst/>
                <a:latin typeface="+mn-lt"/>
                <a:ea typeface="+mn-ea"/>
                <a:cs typeface="+mn-cs"/>
              </a:rPr>
              <a:t>Mapa de los Estados Unidos de Méjico, California &amp;c. : según lo organizado y definido por las varias actas del congreso de dicha República y construido por las mejores autoridades.</a:t>
            </a:r>
          </a:p>
          <a:p>
            <a:r>
              <a:rPr lang="es-ES" sz="1200" b="1" i="0" kern="1200" dirty="0">
                <a:solidFill>
                  <a:schemeClr val="tx1"/>
                </a:solidFill>
                <a:effectLst/>
                <a:latin typeface="+mn-lt"/>
                <a:ea typeface="+mn-ea"/>
                <a:cs typeface="+mn-cs"/>
              </a:rPr>
              <a:t>Created / Published: </a:t>
            </a:r>
            <a:r>
              <a:rPr lang="es-ES" sz="1200" b="0" i="0" kern="1200" dirty="0">
                <a:solidFill>
                  <a:schemeClr val="tx1"/>
                </a:solidFill>
                <a:effectLst/>
                <a:latin typeface="+mn-lt"/>
                <a:ea typeface="+mn-ea"/>
                <a:cs typeface="+mn-cs"/>
              </a:rPr>
              <a:t>New York, J. Disturnell, 1847.</a:t>
            </a:r>
          </a:p>
          <a:p>
            <a:r>
              <a:rPr lang="en-US" dirty="0"/>
              <a:t>Source:  </a:t>
            </a:r>
            <a:r>
              <a:rPr lang="en-US" dirty="0">
                <a:hlinkClick r:id="rId3"/>
              </a:rPr>
              <a:t>https://</a:t>
            </a:r>
            <a:r>
              <a:rPr lang="en-US" dirty="0" err="1">
                <a:hlinkClick r:id="rId3"/>
              </a:rPr>
              <a:t>www.loc.gov</a:t>
            </a:r>
            <a:r>
              <a:rPr lang="en-US" dirty="0">
                <a:hlinkClick r:id="rId3"/>
              </a:rPr>
              <a:t>/resource/</a:t>
            </a:r>
            <a:r>
              <a:rPr lang="en-US" dirty="0" err="1">
                <a:hlinkClick r:id="rId3"/>
              </a:rPr>
              <a:t>g4410.ct000581</a:t>
            </a:r>
            <a:r>
              <a:rPr lang="en-US" dirty="0">
                <a:hlinkClick r:id="rId3"/>
              </a:rPr>
              <a:t>/?r=-0.16,-0.033,1.267,0.805,0</a:t>
            </a:r>
            <a:r>
              <a:rPr lang="en-US" dirty="0"/>
              <a:t> </a:t>
            </a:r>
          </a:p>
        </p:txBody>
      </p:sp>
      <p:sp>
        <p:nvSpPr>
          <p:cNvPr id="4" name="Slide Number Placeholder 3"/>
          <p:cNvSpPr>
            <a:spLocks noGrp="1"/>
          </p:cNvSpPr>
          <p:nvPr>
            <p:ph type="sldNum" sz="quarter" idx="5"/>
          </p:nvPr>
        </p:nvSpPr>
        <p:spPr/>
        <p:txBody>
          <a:bodyPr/>
          <a:lstStyle/>
          <a:p>
            <a:fld id="{148F719A-086D-42AC-A552-54F68F1E8C10}" type="slidenum">
              <a:rPr lang="en-US" smtClean="0"/>
              <a:t>2</a:t>
            </a:fld>
            <a:endParaRPr lang="en-US"/>
          </a:p>
        </p:txBody>
      </p:sp>
    </p:spTree>
    <p:extLst>
      <p:ext uri="{BB962C8B-B14F-4D97-AF65-F5344CB8AC3E}">
        <p14:creationId xmlns:p14="http://schemas.microsoft.com/office/powerpoint/2010/main" val="15260622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Source:  </a:t>
            </a:r>
            <a:r>
              <a:rPr lang="en-US" dirty="0">
                <a:hlinkClick r:id="rId3"/>
              </a:rPr>
              <a:t>https://</a:t>
            </a:r>
            <a:r>
              <a:rPr lang="en-US" dirty="0" err="1">
                <a:hlinkClick r:id="rId3"/>
              </a:rPr>
              <a:t>www.loc.gov</a:t>
            </a:r>
            <a:r>
              <a:rPr lang="en-US" dirty="0">
                <a:hlinkClick r:id="rId3"/>
              </a:rPr>
              <a:t>/teachers/</a:t>
            </a:r>
            <a:r>
              <a:rPr lang="en-US" dirty="0" err="1">
                <a:hlinkClick r:id="rId3"/>
              </a:rPr>
              <a:t>classroommaterials</a:t>
            </a:r>
            <a:r>
              <a:rPr lang="en-US" dirty="0">
                <a:hlinkClick r:id="rId3"/>
              </a:rPr>
              <a:t>/</a:t>
            </a:r>
            <a:r>
              <a:rPr lang="en-US" dirty="0" err="1">
                <a:hlinkClick r:id="rId3"/>
              </a:rPr>
              <a:t>presentationsandactivities</a:t>
            </a:r>
            <a:r>
              <a:rPr lang="en-US" dirty="0">
                <a:hlinkClick r:id="rId3"/>
              </a:rPr>
              <a:t>/presentations/immigration/alt/</a:t>
            </a:r>
            <a:r>
              <a:rPr lang="en-US" dirty="0" err="1">
                <a:hlinkClick r:id="rId3"/>
              </a:rPr>
              <a:t>mexican2.html</a:t>
            </a:r>
            <a:endParaRPr lang="en-US" dirty="0"/>
          </a:p>
          <a:p>
            <a:endParaRPr lang="en-US" dirty="0"/>
          </a:p>
        </p:txBody>
      </p:sp>
      <p:sp>
        <p:nvSpPr>
          <p:cNvPr id="4" name="Slide Number Placeholder 3"/>
          <p:cNvSpPr>
            <a:spLocks noGrp="1"/>
          </p:cNvSpPr>
          <p:nvPr>
            <p:ph type="sldNum" sz="quarter" idx="5"/>
          </p:nvPr>
        </p:nvSpPr>
        <p:spPr/>
        <p:txBody>
          <a:bodyPr/>
          <a:lstStyle/>
          <a:p>
            <a:fld id="{148F719A-086D-42AC-A552-54F68F1E8C10}" type="slidenum">
              <a:rPr lang="en-US" smtClean="0"/>
              <a:t>3</a:t>
            </a:fld>
            <a:endParaRPr lang="en-US"/>
          </a:p>
        </p:txBody>
      </p:sp>
    </p:spTree>
    <p:extLst>
      <p:ext uri="{BB962C8B-B14F-4D97-AF65-F5344CB8AC3E}">
        <p14:creationId xmlns:p14="http://schemas.microsoft.com/office/powerpoint/2010/main" val="22709703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Source:  </a:t>
            </a:r>
            <a:r>
              <a:rPr lang="en-US" dirty="0">
                <a:hlinkClick r:id="rId3"/>
              </a:rPr>
              <a:t>https://</a:t>
            </a:r>
            <a:r>
              <a:rPr lang="en-US" dirty="0" err="1">
                <a:hlinkClick r:id="rId3"/>
              </a:rPr>
              <a:t>www.loc.gov</a:t>
            </a:r>
            <a:r>
              <a:rPr lang="en-US" dirty="0">
                <a:hlinkClick r:id="rId3"/>
              </a:rPr>
              <a:t>/teachers/</a:t>
            </a:r>
            <a:r>
              <a:rPr lang="en-US" dirty="0" err="1">
                <a:hlinkClick r:id="rId3"/>
              </a:rPr>
              <a:t>classroommaterials</a:t>
            </a:r>
            <a:r>
              <a:rPr lang="en-US" dirty="0">
                <a:hlinkClick r:id="rId3"/>
              </a:rPr>
              <a:t>/</a:t>
            </a:r>
            <a:r>
              <a:rPr lang="en-US" dirty="0" err="1">
                <a:hlinkClick r:id="rId3"/>
              </a:rPr>
              <a:t>presentationsandactivities</a:t>
            </a:r>
            <a:r>
              <a:rPr lang="en-US" dirty="0">
                <a:hlinkClick r:id="rId3"/>
              </a:rPr>
              <a:t>/presentations/immigration/alt/</a:t>
            </a:r>
            <a:r>
              <a:rPr lang="en-US" dirty="0" err="1">
                <a:hlinkClick r:id="rId3"/>
              </a:rPr>
              <a:t>mexican2.html</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effectLst/>
                <a:latin typeface="+mn-lt"/>
                <a:ea typeface="+mn-ea"/>
                <a:cs typeface="+mn-cs"/>
              </a:rPr>
              <a:t>Formative Assessment:  </a:t>
            </a:r>
            <a:r>
              <a:rPr lang="en-US" sz="1200" kern="1200" dirty="0">
                <a:solidFill>
                  <a:schemeClr val="tx1"/>
                </a:solidFill>
                <a:effectLst/>
                <a:latin typeface="+mn-lt"/>
                <a:ea typeface="+mn-ea"/>
                <a:cs typeface="+mn-cs"/>
              </a:rPr>
              <a:t>How do you think the Mexican-American War and the Gadsden Purchase affected settlers in the region?  </a:t>
            </a:r>
          </a:p>
          <a:p>
            <a:endParaRPr lang="en-US" dirty="0"/>
          </a:p>
        </p:txBody>
      </p:sp>
      <p:sp>
        <p:nvSpPr>
          <p:cNvPr id="4" name="Slide Number Placeholder 3"/>
          <p:cNvSpPr>
            <a:spLocks noGrp="1"/>
          </p:cNvSpPr>
          <p:nvPr>
            <p:ph type="sldNum" sz="quarter" idx="5"/>
          </p:nvPr>
        </p:nvSpPr>
        <p:spPr/>
        <p:txBody>
          <a:bodyPr/>
          <a:lstStyle/>
          <a:p>
            <a:fld id="{148F719A-086D-42AC-A552-54F68F1E8C10}" type="slidenum">
              <a:rPr lang="en-US" smtClean="0"/>
              <a:t>4</a:t>
            </a:fld>
            <a:endParaRPr lang="en-US"/>
          </a:p>
        </p:txBody>
      </p:sp>
    </p:spTree>
    <p:extLst>
      <p:ext uri="{BB962C8B-B14F-4D97-AF65-F5344CB8AC3E}">
        <p14:creationId xmlns:p14="http://schemas.microsoft.com/office/powerpoint/2010/main" val="5649240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Sources</a:t>
            </a:r>
            <a:r>
              <a:rPr lang="en-US" dirty="0"/>
              <a:t>: http://</a:t>
            </a:r>
            <a:r>
              <a:rPr lang="en-US" dirty="0" err="1"/>
              <a:t>kathyalanderos.com</a:t>
            </a:r>
            <a:r>
              <a:rPr lang="en-US" dirty="0"/>
              <a:t>/</a:t>
            </a:r>
            <a:r>
              <a:rPr lang="en-US" dirty="0" err="1"/>
              <a:t>contact.html</a:t>
            </a:r>
            <a:r>
              <a:rPr lang="en-US" dirty="0"/>
              <a:t> &amp; https://</a:t>
            </a:r>
            <a:r>
              <a:rPr lang="en-US" dirty="0" err="1"/>
              <a:t>www.cpw.org</a:t>
            </a:r>
            <a:r>
              <a:rPr lang="en-US" dirty="0"/>
              <a:t>/artist/</a:t>
            </a:r>
            <a:r>
              <a:rPr lang="en-US" dirty="0" err="1"/>
              <a:t>kathya-maria-landeros</a:t>
            </a:r>
            <a:r>
              <a:rPr lang="en-US" dirty="0"/>
              <a:t>/</a:t>
            </a:r>
          </a:p>
          <a:p>
            <a:endParaRPr lang="en-US" dirty="0"/>
          </a:p>
          <a:p>
            <a:r>
              <a:rPr lang="en-US" b="1" dirty="0"/>
              <a:t>Background Information.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Contemporary, Mexican-American artist </a:t>
            </a:r>
            <a:r>
              <a:rPr lang="en-US" b="1" dirty="0" err="1"/>
              <a:t>Kathya</a:t>
            </a:r>
            <a:r>
              <a:rPr lang="en-US" b="1" dirty="0"/>
              <a:t> Maria </a:t>
            </a:r>
            <a:r>
              <a:rPr lang="en-US" b="1" dirty="0" err="1"/>
              <a:t>Landeros</a:t>
            </a:r>
            <a:r>
              <a:rPr lang="en-US" b="1" dirty="0"/>
              <a:t> </a:t>
            </a:r>
            <a:r>
              <a:rPr lang="en-US" dirty="0"/>
              <a:t>focuses her photography on the Mexican-American experience.  She draws inspiration from her own family.  </a:t>
            </a:r>
            <a:r>
              <a:rPr lang="en-US" dirty="0" err="1"/>
              <a:t>Landeros</a:t>
            </a:r>
            <a:r>
              <a:rPr lang="en-US" dirty="0"/>
              <a:t> writes, “My great-grandfather worked in the mines in Arizona. My grandfather was a Bracero, part of a bilateral government sanctioned agricultural work program. And my grandmother and parents worked as farmhands when they first came to the United States. My family’s legacy of migration has allowed me to better understand the inextricable ties between the two countries and its people, and has also led me to my interest in exploring U.S. to Mexico immigration from the perspective of longstanding Mexican-American communities.”</a:t>
            </a:r>
          </a:p>
          <a:p>
            <a:endParaRPr lang="en-US" dirty="0"/>
          </a:p>
          <a:p>
            <a:endParaRPr lang="en-US" dirty="0"/>
          </a:p>
        </p:txBody>
      </p:sp>
      <p:sp>
        <p:nvSpPr>
          <p:cNvPr id="4" name="Slide Number Placeholder 3"/>
          <p:cNvSpPr>
            <a:spLocks noGrp="1"/>
          </p:cNvSpPr>
          <p:nvPr>
            <p:ph type="sldNum" sz="quarter" idx="5"/>
          </p:nvPr>
        </p:nvSpPr>
        <p:spPr/>
        <p:txBody>
          <a:bodyPr/>
          <a:lstStyle/>
          <a:p>
            <a:fld id="{148F719A-086D-42AC-A552-54F68F1E8C10}" type="slidenum">
              <a:rPr lang="en-US" smtClean="0"/>
              <a:t>5</a:t>
            </a:fld>
            <a:endParaRPr lang="en-US"/>
          </a:p>
        </p:txBody>
      </p:sp>
    </p:spTree>
    <p:extLst>
      <p:ext uri="{BB962C8B-B14F-4D97-AF65-F5344CB8AC3E}">
        <p14:creationId xmlns:p14="http://schemas.microsoft.com/office/powerpoint/2010/main" val="36826045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a:t>
            </a:r>
            <a:r>
              <a:rPr lang="en-US" dirty="0" err="1"/>
              <a:t>kathyalanderos.com</a:t>
            </a:r>
            <a:r>
              <a:rPr lang="en-US" dirty="0"/>
              <a:t>/west/</a:t>
            </a:r>
            <a:r>
              <a:rPr lang="en-US" dirty="0" err="1"/>
              <a:t>three.html</a:t>
            </a:r>
            <a:r>
              <a:rPr lang="en-US" dirty="0"/>
              <a:t> </a:t>
            </a:r>
          </a:p>
          <a:p>
            <a:endParaRPr lang="en-US" dirty="0"/>
          </a:p>
          <a:p>
            <a:r>
              <a:rPr lang="en-US" b="1" dirty="0"/>
              <a:t>Visual Thinking Strategies</a:t>
            </a:r>
          </a:p>
          <a:p>
            <a:endParaRPr lang="en-US" dirty="0"/>
          </a:p>
          <a:p>
            <a:r>
              <a:rPr lang="en-US" sz="1200" b="0" i="0" kern="1200" dirty="0">
                <a:solidFill>
                  <a:schemeClr val="tx1"/>
                </a:solidFill>
                <a:effectLst/>
                <a:latin typeface="+mn-lt"/>
                <a:ea typeface="+mn-ea"/>
                <a:cs typeface="+mn-cs"/>
              </a:rPr>
              <a:t>Look closely at the picture and think about the following three questions: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What is going on in this picture?</a:t>
            </a:r>
          </a:p>
          <a:p>
            <a:r>
              <a:rPr lang="en-US" sz="1200" b="0" i="0" kern="1200" dirty="0">
                <a:solidFill>
                  <a:schemeClr val="tx1"/>
                </a:solidFill>
                <a:effectLst/>
                <a:latin typeface="+mn-lt"/>
                <a:ea typeface="+mn-ea"/>
                <a:cs typeface="+mn-cs"/>
              </a:rPr>
              <a:t>What do you see that makes you say that?</a:t>
            </a:r>
          </a:p>
          <a:p>
            <a:r>
              <a:rPr lang="en-US" sz="1200" b="0" i="0" kern="1200" dirty="0">
                <a:solidFill>
                  <a:schemeClr val="tx1"/>
                </a:solidFill>
                <a:effectLst/>
                <a:latin typeface="+mn-lt"/>
                <a:ea typeface="+mn-ea"/>
                <a:cs typeface="+mn-cs"/>
              </a:rPr>
              <a:t>What more can you find?</a:t>
            </a:r>
          </a:p>
          <a:p>
            <a:endParaRPr lang="en-US" dirty="0"/>
          </a:p>
          <a:p>
            <a:r>
              <a:rPr lang="en-US" b="1" dirty="0"/>
              <a:t>Primary Source Analysis</a:t>
            </a:r>
          </a:p>
          <a:p>
            <a:endParaRPr lang="en-US" b="1" dirty="0"/>
          </a:p>
          <a:p>
            <a:r>
              <a:rPr lang="en-US" i="1" dirty="0"/>
              <a:t>Author: </a:t>
            </a:r>
            <a:r>
              <a:rPr lang="en-US" dirty="0"/>
              <a:t>Who created the image? What do you know about the author? What is the author's point of view? </a:t>
            </a:r>
          </a:p>
          <a:p>
            <a:r>
              <a:rPr lang="en-US" i="1" dirty="0"/>
              <a:t>Place and time: </a:t>
            </a:r>
            <a:r>
              <a:rPr lang="en-US" dirty="0"/>
              <a:t>Where and when was the image produced? How might this affect the meaning of the image? </a:t>
            </a:r>
          </a:p>
          <a:p>
            <a:r>
              <a:rPr lang="en-US" i="1" dirty="0"/>
              <a:t>Prior knowledge: </a:t>
            </a:r>
            <a:r>
              <a:rPr lang="en-US" dirty="0"/>
              <a:t>Beyond information about the author and the context of its creation, what do you know that would help you further understand the image? For example, do you recognize any symbols and recall what they represent? </a:t>
            </a:r>
          </a:p>
          <a:p>
            <a:r>
              <a:rPr lang="en-US" i="1" dirty="0"/>
              <a:t>Audience: </a:t>
            </a:r>
            <a:r>
              <a:rPr lang="en-US" dirty="0"/>
              <a:t>For whom was the image created and how might this affect the reliability of the image? </a:t>
            </a:r>
          </a:p>
          <a:p>
            <a:r>
              <a:rPr lang="en-US" i="1" dirty="0"/>
              <a:t>Reason: </a:t>
            </a:r>
            <a:r>
              <a:rPr lang="en-US" dirty="0"/>
              <a:t>Why was this image produced, and how might this affect the reliability of the image? </a:t>
            </a:r>
          </a:p>
          <a:p>
            <a:r>
              <a:rPr lang="en-US" i="1" dirty="0"/>
              <a:t>The main idea: </a:t>
            </a:r>
            <a:r>
              <a:rPr lang="en-US" dirty="0"/>
              <a:t>What is the purpose of the image?  What message is it trying to convey? </a:t>
            </a:r>
          </a:p>
          <a:p>
            <a:r>
              <a:rPr lang="en-US" i="1" dirty="0"/>
              <a:t>Significance: </a:t>
            </a:r>
            <a:r>
              <a:rPr lang="en-US" dirty="0"/>
              <a:t>Why is this important?</a:t>
            </a:r>
          </a:p>
          <a:p>
            <a:r>
              <a:rPr lang="en-US" dirty="0"/>
              <a:t> </a:t>
            </a:r>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Sources:  </a:t>
            </a:r>
          </a:p>
          <a:p>
            <a:r>
              <a:rPr lang="en-US" dirty="0">
                <a:hlinkClick r:id="rId3"/>
              </a:rPr>
              <a:t>https://</a:t>
            </a:r>
            <a:r>
              <a:rPr lang="en-US" dirty="0" err="1">
                <a:hlinkClick r:id="rId3"/>
              </a:rPr>
              <a:t>www.daummuseum.org</a:t>
            </a:r>
            <a:r>
              <a:rPr lang="en-US" dirty="0">
                <a:hlinkClick r:id="rId3"/>
              </a:rPr>
              <a:t>/learn/</a:t>
            </a:r>
            <a:r>
              <a:rPr lang="en-US" dirty="0" err="1">
                <a:hlinkClick r:id="rId3"/>
              </a:rPr>
              <a:t>vts</a:t>
            </a:r>
            <a:r>
              <a:rPr lang="en-US" dirty="0">
                <a:hlinkClick r:id="rId3"/>
              </a:rPr>
              <a:t>/</a:t>
            </a:r>
            <a:r>
              <a:rPr lang="en-US" dirty="0"/>
              <a:t> </a:t>
            </a:r>
            <a:endParaRPr lang="en-US" sz="1200" b="0" i="0" kern="1200" dirty="0">
              <a:solidFill>
                <a:schemeClr val="tx1"/>
              </a:solidFill>
              <a:effectLst/>
              <a:latin typeface="+mn-lt"/>
              <a:ea typeface="+mn-ea"/>
              <a:cs typeface="+mn-cs"/>
            </a:endParaRPr>
          </a:p>
          <a:p>
            <a:r>
              <a:rPr lang="en-US" b="0" dirty="0"/>
              <a:t>https://secure-</a:t>
            </a:r>
            <a:r>
              <a:rPr lang="en-US" b="0" dirty="0" err="1"/>
              <a:t>media.collegeboard.org</a:t>
            </a:r>
            <a:r>
              <a:rPr lang="en-US" b="0" dirty="0"/>
              <a:t>/</a:t>
            </a:r>
            <a:r>
              <a:rPr lang="en-US" b="0" dirty="0" err="1"/>
              <a:t>apc</a:t>
            </a:r>
            <a:r>
              <a:rPr lang="en-US" b="0" dirty="0"/>
              <a:t>/</a:t>
            </a:r>
            <a:r>
              <a:rPr lang="en-US" b="0" dirty="0" err="1"/>
              <a:t>ap05_ushist_greer_2_p_50286.pdf</a:t>
            </a:r>
            <a:endParaRPr lang="en-US" b="0" dirty="0"/>
          </a:p>
          <a:p>
            <a:r>
              <a:rPr lang="en-US" dirty="0">
                <a:hlinkClick r:id="rId4"/>
              </a:rPr>
              <a:t>http://</a:t>
            </a:r>
            <a:r>
              <a:rPr lang="en-US" dirty="0" err="1">
                <a:hlinkClick r:id="rId4"/>
              </a:rPr>
              <a:t>researchguides.library.vanderbilt.edu</a:t>
            </a:r>
            <a:r>
              <a:rPr lang="en-US" dirty="0">
                <a:hlinkClick r:id="rId4"/>
              </a:rPr>
              <a:t>/</a:t>
            </a:r>
            <a:r>
              <a:rPr lang="en-US" dirty="0" err="1">
                <a:hlinkClick r:id="rId4"/>
              </a:rPr>
              <a:t>c.php?g</a:t>
            </a:r>
            <a:r>
              <a:rPr lang="en-US" dirty="0">
                <a:hlinkClick r:id="rId4"/>
              </a:rPr>
              <a:t>=</a:t>
            </a:r>
            <a:r>
              <a:rPr lang="en-US" dirty="0" err="1">
                <a:hlinkClick r:id="rId4"/>
              </a:rPr>
              <a:t>68881&amp;p</a:t>
            </a:r>
            <a:r>
              <a:rPr lang="en-US" dirty="0">
                <a:hlinkClick r:id="rId4"/>
              </a:rPr>
              <a:t>=446169</a:t>
            </a:r>
            <a:endParaRPr lang="en-US" dirty="0"/>
          </a:p>
          <a:p>
            <a:endParaRPr lang="en-US" b="0" dirty="0"/>
          </a:p>
          <a:p>
            <a:endParaRPr lang="en-US" b="0" dirty="0"/>
          </a:p>
          <a:p>
            <a:r>
              <a:rPr lang="en-US" b="0" dirty="0"/>
              <a:t>   </a:t>
            </a:r>
          </a:p>
        </p:txBody>
      </p:sp>
      <p:sp>
        <p:nvSpPr>
          <p:cNvPr id="4" name="Slide Number Placeholder 3"/>
          <p:cNvSpPr>
            <a:spLocks noGrp="1"/>
          </p:cNvSpPr>
          <p:nvPr>
            <p:ph type="sldNum" sz="quarter" idx="5"/>
          </p:nvPr>
        </p:nvSpPr>
        <p:spPr/>
        <p:txBody>
          <a:bodyPr/>
          <a:lstStyle/>
          <a:p>
            <a:fld id="{148F719A-086D-42AC-A552-54F68F1E8C10}" type="slidenum">
              <a:rPr lang="en-US" smtClean="0"/>
              <a:t>6</a:t>
            </a:fld>
            <a:endParaRPr lang="en-US"/>
          </a:p>
        </p:txBody>
      </p:sp>
    </p:spTree>
    <p:extLst>
      <p:ext uri="{BB962C8B-B14F-4D97-AF65-F5344CB8AC3E}">
        <p14:creationId xmlns:p14="http://schemas.microsoft.com/office/powerpoint/2010/main" val="27696612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a:t>
            </a:r>
            <a:r>
              <a:rPr lang="en-US" dirty="0" err="1"/>
              <a:t>kathyalanderos.com</a:t>
            </a:r>
            <a:r>
              <a:rPr lang="en-US" dirty="0"/>
              <a:t>/west/</a:t>
            </a:r>
            <a:r>
              <a:rPr lang="en-US" dirty="0" err="1"/>
              <a:t>four.html</a:t>
            </a:r>
            <a:endParaRPr lang="en-US" dirty="0"/>
          </a:p>
          <a:p>
            <a:endParaRPr lang="en-US" dirty="0"/>
          </a:p>
          <a:p>
            <a:r>
              <a:rPr lang="en-US" b="1" dirty="0"/>
              <a:t>Visual Thinking Strategies</a:t>
            </a:r>
          </a:p>
          <a:p>
            <a:endParaRPr lang="en-US" dirty="0"/>
          </a:p>
          <a:p>
            <a:r>
              <a:rPr lang="en-US" sz="1200" b="0" i="0" kern="1200" dirty="0">
                <a:solidFill>
                  <a:schemeClr val="tx1"/>
                </a:solidFill>
                <a:effectLst/>
                <a:latin typeface="+mn-lt"/>
                <a:ea typeface="+mn-ea"/>
                <a:cs typeface="+mn-cs"/>
              </a:rPr>
              <a:t>Look closely at the picture and think about the following three questions: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What is going on in this picture?</a:t>
            </a:r>
          </a:p>
          <a:p>
            <a:r>
              <a:rPr lang="en-US" sz="1200" b="0" i="0" kern="1200" dirty="0">
                <a:solidFill>
                  <a:schemeClr val="tx1"/>
                </a:solidFill>
                <a:effectLst/>
                <a:latin typeface="+mn-lt"/>
                <a:ea typeface="+mn-ea"/>
                <a:cs typeface="+mn-cs"/>
              </a:rPr>
              <a:t>What do you see that makes you say that?</a:t>
            </a:r>
          </a:p>
          <a:p>
            <a:r>
              <a:rPr lang="en-US" sz="1200" b="0" i="0" kern="1200" dirty="0">
                <a:solidFill>
                  <a:schemeClr val="tx1"/>
                </a:solidFill>
                <a:effectLst/>
                <a:latin typeface="+mn-lt"/>
                <a:ea typeface="+mn-ea"/>
                <a:cs typeface="+mn-cs"/>
              </a:rPr>
              <a:t>What more can you find?</a:t>
            </a:r>
          </a:p>
          <a:p>
            <a:endParaRPr lang="en-US" dirty="0"/>
          </a:p>
          <a:p>
            <a:r>
              <a:rPr lang="en-US" b="1" dirty="0"/>
              <a:t>Primary Source Analysis</a:t>
            </a:r>
          </a:p>
          <a:p>
            <a:endParaRPr lang="en-US" b="1" dirty="0"/>
          </a:p>
          <a:p>
            <a:r>
              <a:rPr lang="en-US" i="1" dirty="0"/>
              <a:t>Author: </a:t>
            </a:r>
            <a:r>
              <a:rPr lang="en-US" dirty="0"/>
              <a:t>Who created the image? What do you know about the author? What is the author's point of view? </a:t>
            </a:r>
          </a:p>
          <a:p>
            <a:r>
              <a:rPr lang="en-US" i="1" dirty="0"/>
              <a:t>Place and time: </a:t>
            </a:r>
            <a:r>
              <a:rPr lang="en-US" dirty="0"/>
              <a:t>Where and when was the image produced? How might this affect the meaning of the image? </a:t>
            </a:r>
          </a:p>
          <a:p>
            <a:r>
              <a:rPr lang="en-US" i="1" dirty="0"/>
              <a:t>Prior knowledge: </a:t>
            </a:r>
            <a:r>
              <a:rPr lang="en-US" dirty="0"/>
              <a:t>Beyond information about the author and the context of its creation, what do you know that would help you further understand the image? For example, do you recognize any symbols and recall what they represent? </a:t>
            </a:r>
          </a:p>
          <a:p>
            <a:r>
              <a:rPr lang="en-US" i="1" dirty="0"/>
              <a:t>Audience: </a:t>
            </a:r>
            <a:r>
              <a:rPr lang="en-US" dirty="0"/>
              <a:t>For whom was the image created and how might this affect the reliability of the image? </a:t>
            </a:r>
          </a:p>
          <a:p>
            <a:r>
              <a:rPr lang="en-US" i="1" dirty="0"/>
              <a:t>Reason: </a:t>
            </a:r>
            <a:r>
              <a:rPr lang="en-US" dirty="0"/>
              <a:t>Why was this image produced, and how might this affect the reliability of the image? </a:t>
            </a:r>
          </a:p>
          <a:p>
            <a:r>
              <a:rPr lang="en-US" i="1" dirty="0"/>
              <a:t>The main idea: </a:t>
            </a:r>
            <a:r>
              <a:rPr lang="en-US" dirty="0"/>
              <a:t>What is the purpose of the image?  What message is it trying to convey? </a:t>
            </a:r>
          </a:p>
          <a:p>
            <a:r>
              <a:rPr lang="en-US" i="1" dirty="0"/>
              <a:t>Significance: </a:t>
            </a:r>
            <a:r>
              <a:rPr lang="en-US" dirty="0"/>
              <a:t>Why is this important?</a:t>
            </a:r>
          </a:p>
          <a:p>
            <a:r>
              <a:rPr lang="en-US" dirty="0"/>
              <a:t> </a:t>
            </a:r>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Sources:  </a:t>
            </a:r>
          </a:p>
          <a:p>
            <a:r>
              <a:rPr lang="en-US" dirty="0">
                <a:hlinkClick r:id="rId3"/>
              </a:rPr>
              <a:t>https://</a:t>
            </a:r>
            <a:r>
              <a:rPr lang="en-US" dirty="0" err="1">
                <a:hlinkClick r:id="rId3"/>
              </a:rPr>
              <a:t>www.daummuseum.org</a:t>
            </a:r>
            <a:r>
              <a:rPr lang="en-US" dirty="0">
                <a:hlinkClick r:id="rId3"/>
              </a:rPr>
              <a:t>/learn/</a:t>
            </a:r>
            <a:r>
              <a:rPr lang="en-US" dirty="0" err="1">
                <a:hlinkClick r:id="rId3"/>
              </a:rPr>
              <a:t>vts</a:t>
            </a:r>
            <a:r>
              <a:rPr lang="en-US" dirty="0">
                <a:hlinkClick r:id="rId3"/>
              </a:rPr>
              <a:t>/</a:t>
            </a:r>
            <a:r>
              <a:rPr lang="en-US" dirty="0"/>
              <a:t> </a:t>
            </a:r>
            <a:endParaRPr lang="en-US" sz="1200" b="0" i="0" kern="1200" dirty="0">
              <a:solidFill>
                <a:schemeClr val="tx1"/>
              </a:solidFill>
              <a:effectLst/>
              <a:latin typeface="+mn-lt"/>
              <a:ea typeface="+mn-ea"/>
              <a:cs typeface="+mn-cs"/>
            </a:endParaRPr>
          </a:p>
          <a:p>
            <a:r>
              <a:rPr lang="en-US" b="0" dirty="0"/>
              <a:t>https://secure-</a:t>
            </a:r>
            <a:r>
              <a:rPr lang="en-US" b="0" dirty="0" err="1"/>
              <a:t>media.collegeboard.org</a:t>
            </a:r>
            <a:r>
              <a:rPr lang="en-US" b="0" dirty="0"/>
              <a:t>/</a:t>
            </a:r>
            <a:r>
              <a:rPr lang="en-US" b="0" dirty="0" err="1"/>
              <a:t>apc</a:t>
            </a:r>
            <a:r>
              <a:rPr lang="en-US" b="0" dirty="0"/>
              <a:t>/</a:t>
            </a:r>
            <a:r>
              <a:rPr lang="en-US" b="0" dirty="0" err="1"/>
              <a:t>ap05_ushist_greer_2_p_50286.pdf</a:t>
            </a:r>
            <a:endParaRPr lang="en-US" b="0" dirty="0"/>
          </a:p>
          <a:p>
            <a:r>
              <a:rPr lang="en-US" dirty="0">
                <a:hlinkClick r:id="rId4"/>
              </a:rPr>
              <a:t>http://</a:t>
            </a:r>
            <a:r>
              <a:rPr lang="en-US" dirty="0" err="1">
                <a:hlinkClick r:id="rId4"/>
              </a:rPr>
              <a:t>researchguides.library.vanderbilt.edu</a:t>
            </a:r>
            <a:r>
              <a:rPr lang="en-US" dirty="0">
                <a:hlinkClick r:id="rId4"/>
              </a:rPr>
              <a:t>/</a:t>
            </a:r>
            <a:r>
              <a:rPr lang="en-US" dirty="0" err="1">
                <a:hlinkClick r:id="rId4"/>
              </a:rPr>
              <a:t>c.php?g</a:t>
            </a:r>
            <a:r>
              <a:rPr lang="en-US" dirty="0">
                <a:hlinkClick r:id="rId4"/>
              </a:rPr>
              <a:t>=</a:t>
            </a:r>
            <a:r>
              <a:rPr lang="en-US" dirty="0" err="1">
                <a:hlinkClick r:id="rId4"/>
              </a:rPr>
              <a:t>68881&amp;p</a:t>
            </a:r>
            <a:r>
              <a:rPr lang="en-US" dirty="0">
                <a:hlinkClick r:id="rId4"/>
              </a:rPr>
              <a:t>=446169</a:t>
            </a:r>
            <a:endParaRPr lang="en-US" dirty="0"/>
          </a:p>
          <a:p>
            <a:endParaRPr lang="en-US" dirty="0"/>
          </a:p>
        </p:txBody>
      </p:sp>
      <p:sp>
        <p:nvSpPr>
          <p:cNvPr id="4" name="Slide Number Placeholder 3"/>
          <p:cNvSpPr>
            <a:spLocks noGrp="1"/>
          </p:cNvSpPr>
          <p:nvPr>
            <p:ph type="sldNum" sz="quarter" idx="5"/>
          </p:nvPr>
        </p:nvSpPr>
        <p:spPr/>
        <p:txBody>
          <a:bodyPr/>
          <a:lstStyle/>
          <a:p>
            <a:fld id="{148F719A-086D-42AC-A552-54F68F1E8C10}" type="slidenum">
              <a:rPr lang="en-US" smtClean="0"/>
              <a:t>7</a:t>
            </a:fld>
            <a:endParaRPr lang="en-US"/>
          </a:p>
        </p:txBody>
      </p:sp>
    </p:spTree>
    <p:extLst>
      <p:ext uri="{BB962C8B-B14F-4D97-AF65-F5344CB8AC3E}">
        <p14:creationId xmlns:p14="http://schemas.microsoft.com/office/powerpoint/2010/main" val="5998283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a:t>
            </a:r>
            <a:r>
              <a:rPr lang="en-US" dirty="0" err="1"/>
              <a:t>kathyalanderos.com</a:t>
            </a:r>
            <a:r>
              <a:rPr lang="en-US" dirty="0"/>
              <a:t>/</a:t>
            </a:r>
            <a:r>
              <a:rPr lang="en-US" dirty="0" err="1"/>
              <a:t>verdantland</a:t>
            </a:r>
            <a:r>
              <a:rPr lang="en-US" dirty="0"/>
              <a:t>/</a:t>
            </a:r>
            <a:r>
              <a:rPr lang="en-US" dirty="0" err="1"/>
              <a:t>four.html</a:t>
            </a:r>
            <a:endParaRPr lang="en-US" dirty="0"/>
          </a:p>
          <a:p>
            <a:endParaRPr lang="en-US" dirty="0"/>
          </a:p>
          <a:p>
            <a:r>
              <a:rPr lang="en-US" b="1" dirty="0"/>
              <a:t>Visual Thinking Strategies</a:t>
            </a:r>
          </a:p>
          <a:p>
            <a:endParaRPr lang="en-US" dirty="0"/>
          </a:p>
          <a:p>
            <a:r>
              <a:rPr lang="en-US" sz="1200" b="0" i="0" kern="1200" dirty="0">
                <a:solidFill>
                  <a:schemeClr val="tx1"/>
                </a:solidFill>
                <a:effectLst/>
                <a:latin typeface="+mn-lt"/>
                <a:ea typeface="+mn-ea"/>
                <a:cs typeface="+mn-cs"/>
              </a:rPr>
              <a:t>Look closely at the picture and think about the following three questions: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What is going on in this picture?</a:t>
            </a:r>
          </a:p>
          <a:p>
            <a:r>
              <a:rPr lang="en-US" sz="1200" b="0" i="0" kern="1200" dirty="0">
                <a:solidFill>
                  <a:schemeClr val="tx1"/>
                </a:solidFill>
                <a:effectLst/>
                <a:latin typeface="+mn-lt"/>
                <a:ea typeface="+mn-ea"/>
                <a:cs typeface="+mn-cs"/>
              </a:rPr>
              <a:t>What do you see that makes you say that?</a:t>
            </a:r>
          </a:p>
          <a:p>
            <a:r>
              <a:rPr lang="en-US" sz="1200" b="0" i="0" kern="1200" dirty="0">
                <a:solidFill>
                  <a:schemeClr val="tx1"/>
                </a:solidFill>
                <a:effectLst/>
                <a:latin typeface="+mn-lt"/>
                <a:ea typeface="+mn-ea"/>
                <a:cs typeface="+mn-cs"/>
              </a:rPr>
              <a:t>What more can you find?</a:t>
            </a:r>
          </a:p>
          <a:p>
            <a:endParaRPr lang="en-US" dirty="0"/>
          </a:p>
          <a:p>
            <a:r>
              <a:rPr lang="en-US" b="1" dirty="0"/>
              <a:t>Primary Source Analysis</a:t>
            </a:r>
          </a:p>
          <a:p>
            <a:endParaRPr lang="en-US" b="1" dirty="0"/>
          </a:p>
          <a:p>
            <a:r>
              <a:rPr lang="en-US" i="1" dirty="0"/>
              <a:t>Author: </a:t>
            </a:r>
            <a:r>
              <a:rPr lang="en-US" dirty="0"/>
              <a:t>Who created the image? What do you know about the author? What is the author's point of view? </a:t>
            </a:r>
          </a:p>
          <a:p>
            <a:r>
              <a:rPr lang="en-US" i="1" dirty="0"/>
              <a:t>Place and time: </a:t>
            </a:r>
            <a:r>
              <a:rPr lang="en-US" dirty="0"/>
              <a:t>Where and when was the image produced? How might this affect the meaning of the image? </a:t>
            </a:r>
          </a:p>
          <a:p>
            <a:r>
              <a:rPr lang="en-US" i="1" dirty="0"/>
              <a:t>Prior knowledge: </a:t>
            </a:r>
            <a:r>
              <a:rPr lang="en-US" dirty="0"/>
              <a:t>Beyond information about the author and the context of its creation, what do you know that would help you further understand the image? For example, do you recognize any symbols and recall what they represent? </a:t>
            </a:r>
          </a:p>
          <a:p>
            <a:r>
              <a:rPr lang="en-US" i="1" dirty="0"/>
              <a:t>Audience: </a:t>
            </a:r>
            <a:r>
              <a:rPr lang="en-US" dirty="0"/>
              <a:t>For whom was the image created and how might this affect the reliability of the image? </a:t>
            </a:r>
          </a:p>
          <a:p>
            <a:r>
              <a:rPr lang="en-US" i="1" dirty="0"/>
              <a:t>Reason: </a:t>
            </a:r>
            <a:r>
              <a:rPr lang="en-US" dirty="0"/>
              <a:t>Why was this image produced, and how might this affect the reliability of the image? </a:t>
            </a:r>
          </a:p>
          <a:p>
            <a:r>
              <a:rPr lang="en-US" i="1" dirty="0"/>
              <a:t>The main idea: </a:t>
            </a:r>
            <a:r>
              <a:rPr lang="en-US" dirty="0"/>
              <a:t>What is the purpose of the image?  What message is it trying to convey? </a:t>
            </a:r>
          </a:p>
          <a:p>
            <a:r>
              <a:rPr lang="en-US" i="1" dirty="0"/>
              <a:t>Significance: </a:t>
            </a:r>
            <a:r>
              <a:rPr lang="en-US" dirty="0"/>
              <a:t>Why is this important?</a:t>
            </a:r>
          </a:p>
          <a:p>
            <a:r>
              <a:rPr lang="en-US" dirty="0"/>
              <a:t> </a:t>
            </a:r>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Sources:  </a:t>
            </a:r>
          </a:p>
          <a:p>
            <a:r>
              <a:rPr lang="en-US" dirty="0">
                <a:hlinkClick r:id="rId3"/>
              </a:rPr>
              <a:t>https://</a:t>
            </a:r>
            <a:r>
              <a:rPr lang="en-US" dirty="0" err="1">
                <a:hlinkClick r:id="rId3"/>
              </a:rPr>
              <a:t>www.daummuseum.org</a:t>
            </a:r>
            <a:r>
              <a:rPr lang="en-US" dirty="0">
                <a:hlinkClick r:id="rId3"/>
              </a:rPr>
              <a:t>/learn/</a:t>
            </a:r>
            <a:r>
              <a:rPr lang="en-US" dirty="0" err="1">
                <a:hlinkClick r:id="rId3"/>
              </a:rPr>
              <a:t>vts</a:t>
            </a:r>
            <a:r>
              <a:rPr lang="en-US" dirty="0">
                <a:hlinkClick r:id="rId3"/>
              </a:rPr>
              <a:t>/</a:t>
            </a:r>
            <a:r>
              <a:rPr lang="en-US" dirty="0"/>
              <a:t> </a:t>
            </a:r>
            <a:endParaRPr lang="en-US" sz="1200" b="0" i="0" kern="1200" dirty="0">
              <a:solidFill>
                <a:schemeClr val="tx1"/>
              </a:solidFill>
              <a:effectLst/>
              <a:latin typeface="+mn-lt"/>
              <a:ea typeface="+mn-ea"/>
              <a:cs typeface="+mn-cs"/>
            </a:endParaRPr>
          </a:p>
          <a:p>
            <a:r>
              <a:rPr lang="en-US" b="0" dirty="0"/>
              <a:t>https://secure-</a:t>
            </a:r>
            <a:r>
              <a:rPr lang="en-US" b="0" dirty="0" err="1"/>
              <a:t>media.collegeboard.org</a:t>
            </a:r>
            <a:r>
              <a:rPr lang="en-US" b="0" dirty="0"/>
              <a:t>/</a:t>
            </a:r>
            <a:r>
              <a:rPr lang="en-US" b="0" dirty="0" err="1"/>
              <a:t>apc</a:t>
            </a:r>
            <a:r>
              <a:rPr lang="en-US" b="0" dirty="0"/>
              <a:t>/</a:t>
            </a:r>
            <a:r>
              <a:rPr lang="en-US" b="0" dirty="0" err="1"/>
              <a:t>ap05_ushist_greer_2_p_50286.pdf</a:t>
            </a:r>
            <a:endParaRPr lang="en-US" b="0" dirty="0"/>
          </a:p>
          <a:p>
            <a:r>
              <a:rPr lang="en-US" dirty="0">
                <a:hlinkClick r:id="rId4"/>
              </a:rPr>
              <a:t>http://</a:t>
            </a:r>
            <a:r>
              <a:rPr lang="en-US" dirty="0" err="1">
                <a:hlinkClick r:id="rId4"/>
              </a:rPr>
              <a:t>researchguides.library.vanderbilt.edu</a:t>
            </a:r>
            <a:r>
              <a:rPr lang="en-US" dirty="0">
                <a:hlinkClick r:id="rId4"/>
              </a:rPr>
              <a:t>/</a:t>
            </a:r>
            <a:r>
              <a:rPr lang="en-US" dirty="0" err="1">
                <a:hlinkClick r:id="rId4"/>
              </a:rPr>
              <a:t>c.php?g</a:t>
            </a:r>
            <a:r>
              <a:rPr lang="en-US" dirty="0">
                <a:hlinkClick r:id="rId4"/>
              </a:rPr>
              <a:t>=</a:t>
            </a:r>
            <a:r>
              <a:rPr lang="en-US" dirty="0" err="1">
                <a:hlinkClick r:id="rId4"/>
              </a:rPr>
              <a:t>68881&amp;p</a:t>
            </a:r>
            <a:r>
              <a:rPr lang="en-US" dirty="0">
                <a:hlinkClick r:id="rId4"/>
              </a:rPr>
              <a:t>=446169</a:t>
            </a:r>
            <a:endParaRPr lang="en-US" dirty="0"/>
          </a:p>
          <a:p>
            <a:endParaRPr lang="en-US" dirty="0"/>
          </a:p>
        </p:txBody>
      </p:sp>
      <p:sp>
        <p:nvSpPr>
          <p:cNvPr id="4" name="Slide Number Placeholder 3"/>
          <p:cNvSpPr>
            <a:spLocks noGrp="1"/>
          </p:cNvSpPr>
          <p:nvPr>
            <p:ph type="sldNum" sz="quarter" idx="5"/>
          </p:nvPr>
        </p:nvSpPr>
        <p:spPr/>
        <p:txBody>
          <a:bodyPr/>
          <a:lstStyle/>
          <a:p>
            <a:fld id="{148F719A-086D-42AC-A552-54F68F1E8C10}" type="slidenum">
              <a:rPr lang="en-US" smtClean="0"/>
              <a:t>8</a:t>
            </a:fld>
            <a:endParaRPr lang="en-US"/>
          </a:p>
        </p:txBody>
      </p:sp>
    </p:spTree>
    <p:extLst>
      <p:ext uri="{BB962C8B-B14F-4D97-AF65-F5344CB8AC3E}">
        <p14:creationId xmlns:p14="http://schemas.microsoft.com/office/powerpoint/2010/main" val="26432585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a:t>
            </a:r>
            <a:r>
              <a:rPr lang="en-US" dirty="0" err="1"/>
              <a:t>kathyalanderos.com</a:t>
            </a:r>
            <a:r>
              <a:rPr lang="en-US" dirty="0"/>
              <a:t>/</a:t>
            </a:r>
            <a:r>
              <a:rPr lang="en-US" dirty="0" err="1"/>
              <a:t>tierranuestra</a:t>
            </a:r>
            <a:r>
              <a:rPr lang="en-US" dirty="0"/>
              <a:t>/</a:t>
            </a:r>
            <a:r>
              <a:rPr lang="en-US" dirty="0" err="1"/>
              <a:t>two.html</a:t>
            </a:r>
            <a:endParaRPr lang="en-US" dirty="0"/>
          </a:p>
          <a:p>
            <a:endParaRPr lang="en-US" dirty="0"/>
          </a:p>
          <a:p>
            <a:r>
              <a:rPr lang="en-US" b="1" dirty="0"/>
              <a:t>Visual Thinking Strategies</a:t>
            </a:r>
          </a:p>
          <a:p>
            <a:endParaRPr lang="en-US" dirty="0"/>
          </a:p>
          <a:p>
            <a:r>
              <a:rPr lang="en-US" sz="1200" b="0" i="0" kern="1200" dirty="0">
                <a:solidFill>
                  <a:schemeClr val="tx1"/>
                </a:solidFill>
                <a:effectLst/>
                <a:latin typeface="+mn-lt"/>
                <a:ea typeface="+mn-ea"/>
                <a:cs typeface="+mn-cs"/>
              </a:rPr>
              <a:t>Look closely at the picture and think about the following three questions: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What is going on in this picture?</a:t>
            </a:r>
          </a:p>
          <a:p>
            <a:r>
              <a:rPr lang="en-US" sz="1200" b="0" i="0" kern="1200" dirty="0">
                <a:solidFill>
                  <a:schemeClr val="tx1"/>
                </a:solidFill>
                <a:effectLst/>
                <a:latin typeface="+mn-lt"/>
                <a:ea typeface="+mn-ea"/>
                <a:cs typeface="+mn-cs"/>
              </a:rPr>
              <a:t>What do you see that makes you say that?</a:t>
            </a:r>
          </a:p>
          <a:p>
            <a:r>
              <a:rPr lang="en-US" sz="1200" b="0" i="0" kern="1200" dirty="0">
                <a:solidFill>
                  <a:schemeClr val="tx1"/>
                </a:solidFill>
                <a:effectLst/>
                <a:latin typeface="+mn-lt"/>
                <a:ea typeface="+mn-ea"/>
                <a:cs typeface="+mn-cs"/>
              </a:rPr>
              <a:t>What more can you find?</a:t>
            </a:r>
          </a:p>
          <a:p>
            <a:endParaRPr lang="en-US" dirty="0"/>
          </a:p>
          <a:p>
            <a:r>
              <a:rPr lang="en-US" b="1" dirty="0"/>
              <a:t>Primary Source Analysis</a:t>
            </a:r>
          </a:p>
          <a:p>
            <a:endParaRPr lang="en-US" b="1" dirty="0"/>
          </a:p>
          <a:p>
            <a:r>
              <a:rPr lang="en-US" i="1" dirty="0"/>
              <a:t>Author: </a:t>
            </a:r>
            <a:r>
              <a:rPr lang="en-US" dirty="0"/>
              <a:t>Who created the image? What do you know about the author? What is the author's point of view? </a:t>
            </a:r>
          </a:p>
          <a:p>
            <a:r>
              <a:rPr lang="en-US" i="1" dirty="0"/>
              <a:t>Place and time: </a:t>
            </a:r>
            <a:r>
              <a:rPr lang="en-US" dirty="0"/>
              <a:t>Where and when was the image produced? How might this affect the meaning of the image? </a:t>
            </a:r>
          </a:p>
          <a:p>
            <a:r>
              <a:rPr lang="en-US" i="1" dirty="0"/>
              <a:t>Prior knowledge: </a:t>
            </a:r>
            <a:r>
              <a:rPr lang="en-US" dirty="0"/>
              <a:t>Beyond information about the author and the context of its creation, what do you know that would help you further understand the image? For example, do you recognize any symbols and recall what they represent? </a:t>
            </a:r>
          </a:p>
          <a:p>
            <a:r>
              <a:rPr lang="en-US" i="1" dirty="0"/>
              <a:t>Audience: </a:t>
            </a:r>
            <a:r>
              <a:rPr lang="en-US" dirty="0"/>
              <a:t>For whom was the image created and how might this affect the reliability of the image? </a:t>
            </a:r>
          </a:p>
          <a:p>
            <a:r>
              <a:rPr lang="en-US" i="1" dirty="0"/>
              <a:t>Reason: </a:t>
            </a:r>
            <a:r>
              <a:rPr lang="en-US" dirty="0"/>
              <a:t>Why was this image produced, and how might this affect the reliability of the image? </a:t>
            </a:r>
          </a:p>
          <a:p>
            <a:r>
              <a:rPr lang="en-US" i="1" dirty="0"/>
              <a:t>The main idea: </a:t>
            </a:r>
            <a:r>
              <a:rPr lang="en-US" dirty="0"/>
              <a:t>What is the purpose of the image?  What message is it trying to convey? </a:t>
            </a:r>
          </a:p>
          <a:p>
            <a:r>
              <a:rPr lang="en-US" i="1" dirty="0"/>
              <a:t>Significance: </a:t>
            </a:r>
            <a:r>
              <a:rPr lang="en-US" dirty="0"/>
              <a:t>Why is this important?</a:t>
            </a:r>
          </a:p>
          <a:p>
            <a:r>
              <a:rPr lang="en-US" dirty="0"/>
              <a:t> </a:t>
            </a:r>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Sources:  </a:t>
            </a:r>
          </a:p>
          <a:p>
            <a:r>
              <a:rPr lang="en-US" dirty="0">
                <a:hlinkClick r:id="rId3"/>
              </a:rPr>
              <a:t>https://</a:t>
            </a:r>
            <a:r>
              <a:rPr lang="en-US" dirty="0" err="1">
                <a:hlinkClick r:id="rId3"/>
              </a:rPr>
              <a:t>www.daummuseum.org</a:t>
            </a:r>
            <a:r>
              <a:rPr lang="en-US" dirty="0">
                <a:hlinkClick r:id="rId3"/>
              </a:rPr>
              <a:t>/learn/</a:t>
            </a:r>
            <a:r>
              <a:rPr lang="en-US" dirty="0" err="1">
                <a:hlinkClick r:id="rId3"/>
              </a:rPr>
              <a:t>vts</a:t>
            </a:r>
            <a:r>
              <a:rPr lang="en-US" dirty="0">
                <a:hlinkClick r:id="rId3"/>
              </a:rPr>
              <a:t>/</a:t>
            </a:r>
            <a:r>
              <a:rPr lang="en-US" dirty="0"/>
              <a:t> </a:t>
            </a:r>
            <a:endParaRPr lang="en-US" sz="1200" b="0" i="0" kern="1200" dirty="0">
              <a:solidFill>
                <a:schemeClr val="tx1"/>
              </a:solidFill>
              <a:effectLst/>
              <a:latin typeface="+mn-lt"/>
              <a:ea typeface="+mn-ea"/>
              <a:cs typeface="+mn-cs"/>
            </a:endParaRPr>
          </a:p>
          <a:p>
            <a:r>
              <a:rPr lang="en-US" b="0" dirty="0"/>
              <a:t>https://secure-</a:t>
            </a:r>
            <a:r>
              <a:rPr lang="en-US" b="0" dirty="0" err="1"/>
              <a:t>media.collegeboard.org</a:t>
            </a:r>
            <a:r>
              <a:rPr lang="en-US" b="0" dirty="0"/>
              <a:t>/</a:t>
            </a:r>
            <a:r>
              <a:rPr lang="en-US" b="0" dirty="0" err="1"/>
              <a:t>apc</a:t>
            </a:r>
            <a:r>
              <a:rPr lang="en-US" b="0" dirty="0"/>
              <a:t>/</a:t>
            </a:r>
            <a:r>
              <a:rPr lang="en-US" b="0" dirty="0" err="1"/>
              <a:t>ap05_ushist_greer_2_p_50286.pdf</a:t>
            </a:r>
            <a:endParaRPr lang="en-US" b="0" dirty="0"/>
          </a:p>
          <a:p>
            <a:r>
              <a:rPr lang="en-US" dirty="0">
                <a:hlinkClick r:id="rId4"/>
              </a:rPr>
              <a:t>http://</a:t>
            </a:r>
            <a:r>
              <a:rPr lang="en-US" dirty="0" err="1">
                <a:hlinkClick r:id="rId4"/>
              </a:rPr>
              <a:t>researchguides.library.vanderbilt.edu</a:t>
            </a:r>
            <a:r>
              <a:rPr lang="en-US" dirty="0">
                <a:hlinkClick r:id="rId4"/>
              </a:rPr>
              <a:t>/</a:t>
            </a:r>
            <a:r>
              <a:rPr lang="en-US" dirty="0" err="1">
                <a:hlinkClick r:id="rId4"/>
              </a:rPr>
              <a:t>c.php?g</a:t>
            </a:r>
            <a:r>
              <a:rPr lang="en-US" dirty="0">
                <a:hlinkClick r:id="rId4"/>
              </a:rPr>
              <a:t>=</a:t>
            </a:r>
            <a:r>
              <a:rPr lang="en-US" dirty="0" err="1">
                <a:hlinkClick r:id="rId4"/>
              </a:rPr>
              <a:t>68881&amp;p</a:t>
            </a:r>
            <a:r>
              <a:rPr lang="en-US" dirty="0">
                <a:hlinkClick r:id="rId4"/>
              </a:rPr>
              <a:t>=446169</a:t>
            </a:r>
            <a:endParaRPr lang="en-US" dirty="0"/>
          </a:p>
          <a:p>
            <a:endParaRPr lang="en-US" dirty="0"/>
          </a:p>
        </p:txBody>
      </p:sp>
      <p:sp>
        <p:nvSpPr>
          <p:cNvPr id="4" name="Slide Number Placeholder 3"/>
          <p:cNvSpPr>
            <a:spLocks noGrp="1"/>
          </p:cNvSpPr>
          <p:nvPr>
            <p:ph type="sldNum" sz="quarter" idx="5"/>
          </p:nvPr>
        </p:nvSpPr>
        <p:spPr/>
        <p:txBody>
          <a:bodyPr/>
          <a:lstStyle/>
          <a:p>
            <a:fld id="{148F719A-086D-42AC-A552-54F68F1E8C10}" type="slidenum">
              <a:rPr lang="en-US" smtClean="0"/>
              <a:t>9</a:t>
            </a:fld>
            <a:endParaRPr lang="en-US"/>
          </a:p>
        </p:txBody>
      </p:sp>
    </p:spTree>
    <p:extLst>
      <p:ext uri="{BB962C8B-B14F-4D97-AF65-F5344CB8AC3E}">
        <p14:creationId xmlns:p14="http://schemas.microsoft.com/office/powerpoint/2010/main" val="15599047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08174E-13D4-4D8F-AE4F-ADD846F17B3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3F40CD5-AF24-4950-AC3A-4B1900DEFB4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A8ED1C2-BB56-4CAF-B12C-F775D120119D}"/>
              </a:ext>
            </a:extLst>
          </p:cNvPr>
          <p:cNvSpPr>
            <a:spLocks noGrp="1"/>
          </p:cNvSpPr>
          <p:nvPr>
            <p:ph type="dt" sz="half" idx="10"/>
          </p:nvPr>
        </p:nvSpPr>
        <p:spPr/>
        <p:txBody>
          <a:bodyPr/>
          <a:lstStyle/>
          <a:p>
            <a:fld id="{D9B2B05C-B99D-45F0-9BDB-31C1A167AF7A}" type="datetimeFigureOut">
              <a:rPr lang="en-US" smtClean="0"/>
              <a:t>7/16/2020</a:t>
            </a:fld>
            <a:endParaRPr lang="en-US"/>
          </a:p>
        </p:txBody>
      </p:sp>
      <p:sp>
        <p:nvSpPr>
          <p:cNvPr id="5" name="Footer Placeholder 4">
            <a:extLst>
              <a:ext uri="{FF2B5EF4-FFF2-40B4-BE49-F238E27FC236}">
                <a16:creationId xmlns:a16="http://schemas.microsoft.com/office/drawing/2014/main" id="{F984D460-8239-4FF2-A2C5-3F86E5DBFA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7BC3BF-4BF7-4BBF-9063-B5F5911703BE}"/>
              </a:ext>
            </a:extLst>
          </p:cNvPr>
          <p:cNvSpPr>
            <a:spLocks noGrp="1"/>
          </p:cNvSpPr>
          <p:nvPr>
            <p:ph type="sldNum" sz="quarter" idx="12"/>
          </p:nvPr>
        </p:nvSpPr>
        <p:spPr/>
        <p:txBody>
          <a:bodyPr/>
          <a:lstStyle/>
          <a:p>
            <a:fld id="{F80695BE-848E-4DEC-94DA-EC3102ECA9BD}" type="slidenum">
              <a:rPr lang="en-US" smtClean="0"/>
              <a:t>‹#›</a:t>
            </a:fld>
            <a:endParaRPr lang="en-US"/>
          </a:p>
        </p:txBody>
      </p:sp>
    </p:spTree>
    <p:extLst>
      <p:ext uri="{BB962C8B-B14F-4D97-AF65-F5344CB8AC3E}">
        <p14:creationId xmlns:p14="http://schemas.microsoft.com/office/powerpoint/2010/main" val="22945961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4DCC52-610B-47C3-8CED-34783DCD2F8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AE149C6-BE49-4F17-9548-9FD778A7181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DE0A0A-1068-4095-853D-20C7988FF836}"/>
              </a:ext>
            </a:extLst>
          </p:cNvPr>
          <p:cNvSpPr>
            <a:spLocks noGrp="1"/>
          </p:cNvSpPr>
          <p:nvPr>
            <p:ph type="dt" sz="half" idx="10"/>
          </p:nvPr>
        </p:nvSpPr>
        <p:spPr/>
        <p:txBody>
          <a:bodyPr/>
          <a:lstStyle/>
          <a:p>
            <a:fld id="{D9B2B05C-B99D-45F0-9BDB-31C1A167AF7A}" type="datetimeFigureOut">
              <a:rPr lang="en-US" smtClean="0"/>
              <a:t>7/16/2020</a:t>
            </a:fld>
            <a:endParaRPr lang="en-US"/>
          </a:p>
        </p:txBody>
      </p:sp>
      <p:sp>
        <p:nvSpPr>
          <p:cNvPr id="5" name="Footer Placeholder 4">
            <a:extLst>
              <a:ext uri="{FF2B5EF4-FFF2-40B4-BE49-F238E27FC236}">
                <a16:creationId xmlns:a16="http://schemas.microsoft.com/office/drawing/2014/main" id="{1838981C-7B8A-40E4-87FC-E28394866E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6928D7-92A4-4149-862C-28E4B488E045}"/>
              </a:ext>
            </a:extLst>
          </p:cNvPr>
          <p:cNvSpPr>
            <a:spLocks noGrp="1"/>
          </p:cNvSpPr>
          <p:nvPr>
            <p:ph type="sldNum" sz="quarter" idx="12"/>
          </p:nvPr>
        </p:nvSpPr>
        <p:spPr/>
        <p:txBody>
          <a:bodyPr/>
          <a:lstStyle/>
          <a:p>
            <a:fld id="{F80695BE-848E-4DEC-94DA-EC3102ECA9BD}" type="slidenum">
              <a:rPr lang="en-US" smtClean="0"/>
              <a:t>‹#›</a:t>
            </a:fld>
            <a:endParaRPr lang="en-US"/>
          </a:p>
        </p:txBody>
      </p:sp>
    </p:spTree>
    <p:extLst>
      <p:ext uri="{BB962C8B-B14F-4D97-AF65-F5344CB8AC3E}">
        <p14:creationId xmlns:p14="http://schemas.microsoft.com/office/powerpoint/2010/main" val="27274246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36D041-8518-4D3E-8859-DF88B05B087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47AE88F-D6A6-4942-99B4-EC43930F3AE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D4E909-3838-4559-B2FE-D9D7B66B9000}"/>
              </a:ext>
            </a:extLst>
          </p:cNvPr>
          <p:cNvSpPr>
            <a:spLocks noGrp="1"/>
          </p:cNvSpPr>
          <p:nvPr>
            <p:ph type="dt" sz="half" idx="10"/>
          </p:nvPr>
        </p:nvSpPr>
        <p:spPr/>
        <p:txBody>
          <a:bodyPr/>
          <a:lstStyle/>
          <a:p>
            <a:fld id="{D9B2B05C-B99D-45F0-9BDB-31C1A167AF7A}" type="datetimeFigureOut">
              <a:rPr lang="en-US" smtClean="0"/>
              <a:t>7/16/2020</a:t>
            </a:fld>
            <a:endParaRPr lang="en-US"/>
          </a:p>
        </p:txBody>
      </p:sp>
      <p:sp>
        <p:nvSpPr>
          <p:cNvPr id="5" name="Footer Placeholder 4">
            <a:extLst>
              <a:ext uri="{FF2B5EF4-FFF2-40B4-BE49-F238E27FC236}">
                <a16:creationId xmlns:a16="http://schemas.microsoft.com/office/drawing/2014/main" id="{FDE8907E-CF88-4E0A-BEB7-EE745FB0E2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00BE55-3816-4AB5-AF8B-8905C4F2D58A}"/>
              </a:ext>
            </a:extLst>
          </p:cNvPr>
          <p:cNvSpPr>
            <a:spLocks noGrp="1"/>
          </p:cNvSpPr>
          <p:nvPr>
            <p:ph type="sldNum" sz="quarter" idx="12"/>
          </p:nvPr>
        </p:nvSpPr>
        <p:spPr/>
        <p:txBody>
          <a:bodyPr/>
          <a:lstStyle/>
          <a:p>
            <a:fld id="{F80695BE-848E-4DEC-94DA-EC3102ECA9BD}" type="slidenum">
              <a:rPr lang="en-US" smtClean="0"/>
              <a:t>‹#›</a:t>
            </a:fld>
            <a:endParaRPr lang="en-US"/>
          </a:p>
        </p:txBody>
      </p:sp>
    </p:spTree>
    <p:extLst>
      <p:ext uri="{BB962C8B-B14F-4D97-AF65-F5344CB8AC3E}">
        <p14:creationId xmlns:p14="http://schemas.microsoft.com/office/powerpoint/2010/main" val="2971564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4ED3B-1573-418B-A4C5-D9D850B39B4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43548B0-4B21-4599-9DC6-06E2AAE8E8B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8162DD-E4D5-45F7-8DC2-2F984A2AD939}"/>
              </a:ext>
            </a:extLst>
          </p:cNvPr>
          <p:cNvSpPr>
            <a:spLocks noGrp="1"/>
          </p:cNvSpPr>
          <p:nvPr>
            <p:ph type="dt" sz="half" idx="10"/>
          </p:nvPr>
        </p:nvSpPr>
        <p:spPr/>
        <p:txBody>
          <a:bodyPr/>
          <a:lstStyle/>
          <a:p>
            <a:fld id="{D9B2B05C-B99D-45F0-9BDB-31C1A167AF7A}" type="datetimeFigureOut">
              <a:rPr lang="en-US" smtClean="0"/>
              <a:t>7/16/2020</a:t>
            </a:fld>
            <a:endParaRPr lang="en-US"/>
          </a:p>
        </p:txBody>
      </p:sp>
      <p:sp>
        <p:nvSpPr>
          <p:cNvPr id="5" name="Footer Placeholder 4">
            <a:extLst>
              <a:ext uri="{FF2B5EF4-FFF2-40B4-BE49-F238E27FC236}">
                <a16:creationId xmlns:a16="http://schemas.microsoft.com/office/drawing/2014/main" id="{71787924-A43C-4AB9-9DB9-7B76022286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23021C-F9AA-4FFC-854D-DA738DA1A812}"/>
              </a:ext>
            </a:extLst>
          </p:cNvPr>
          <p:cNvSpPr>
            <a:spLocks noGrp="1"/>
          </p:cNvSpPr>
          <p:nvPr>
            <p:ph type="sldNum" sz="quarter" idx="12"/>
          </p:nvPr>
        </p:nvSpPr>
        <p:spPr/>
        <p:txBody>
          <a:bodyPr/>
          <a:lstStyle/>
          <a:p>
            <a:fld id="{F80695BE-848E-4DEC-94DA-EC3102ECA9BD}" type="slidenum">
              <a:rPr lang="en-US" smtClean="0"/>
              <a:t>‹#›</a:t>
            </a:fld>
            <a:endParaRPr lang="en-US"/>
          </a:p>
        </p:txBody>
      </p:sp>
    </p:spTree>
    <p:extLst>
      <p:ext uri="{BB962C8B-B14F-4D97-AF65-F5344CB8AC3E}">
        <p14:creationId xmlns:p14="http://schemas.microsoft.com/office/powerpoint/2010/main" val="12075453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DEF9A2-E402-4A27-BF55-0F55DDA126D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CFC1778-8C9F-4190-A25B-F9349724A37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0DA0321-4E12-48BF-8E1E-3CD45CEB7169}"/>
              </a:ext>
            </a:extLst>
          </p:cNvPr>
          <p:cNvSpPr>
            <a:spLocks noGrp="1"/>
          </p:cNvSpPr>
          <p:nvPr>
            <p:ph type="dt" sz="half" idx="10"/>
          </p:nvPr>
        </p:nvSpPr>
        <p:spPr/>
        <p:txBody>
          <a:bodyPr/>
          <a:lstStyle/>
          <a:p>
            <a:fld id="{D9B2B05C-B99D-45F0-9BDB-31C1A167AF7A}" type="datetimeFigureOut">
              <a:rPr lang="en-US" smtClean="0"/>
              <a:t>7/16/2020</a:t>
            </a:fld>
            <a:endParaRPr lang="en-US"/>
          </a:p>
        </p:txBody>
      </p:sp>
      <p:sp>
        <p:nvSpPr>
          <p:cNvPr id="5" name="Footer Placeholder 4">
            <a:extLst>
              <a:ext uri="{FF2B5EF4-FFF2-40B4-BE49-F238E27FC236}">
                <a16:creationId xmlns:a16="http://schemas.microsoft.com/office/drawing/2014/main" id="{B768E9C7-36F0-47DA-BB99-523A918E5A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F1B73F-0128-4DFB-B841-E20A82841C84}"/>
              </a:ext>
            </a:extLst>
          </p:cNvPr>
          <p:cNvSpPr>
            <a:spLocks noGrp="1"/>
          </p:cNvSpPr>
          <p:nvPr>
            <p:ph type="sldNum" sz="quarter" idx="12"/>
          </p:nvPr>
        </p:nvSpPr>
        <p:spPr/>
        <p:txBody>
          <a:bodyPr/>
          <a:lstStyle/>
          <a:p>
            <a:fld id="{F80695BE-848E-4DEC-94DA-EC3102ECA9BD}" type="slidenum">
              <a:rPr lang="en-US" smtClean="0"/>
              <a:t>‹#›</a:t>
            </a:fld>
            <a:endParaRPr lang="en-US"/>
          </a:p>
        </p:txBody>
      </p:sp>
    </p:spTree>
    <p:extLst>
      <p:ext uri="{BB962C8B-B14F-4D97-AF65-F5344CB8AC3E}">
        <p14:creationId xmlns:p14="http://schemas.microsoft.com/office/powerpoint/2010/main" val="8643440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4AF799-FC7D-4B28-8188-853362A3B10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2ECC969-D3ED-4C04-BC2D-8FE0A5B3860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55BCACB-83A3-4484-8857-BF3FC16E22A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E3A081A-1806-4E8C-A8C7-235B1581E711}"/>
              </a:ext>
            </a:extLst>
          </p:cNvPr>
          <p:cNvSpPr>
            <a:spLocks noGrp="1"/>
          </p:cNvSpPr>
          <p:nvPr>
            <p:ph type="dt" sz="half" idx="10"/>
          </p:nvPr>
        </p:nvSpPr>
        <p:spPr/>
        <p:txBody>
          <a:bodyPr/>
          <a:lstStyle/>
          <a:p>
            <a:fld id="{D9B2B05C-B99D-45F0-9BDB-31C1A167AF7A}" type="datetimeFigureOut">
              <a:rPr lang="en-US" smtClean="0"/>
              <a:t>7/16/2020</a:t>
            </a:fld>
            <a:endParaRPr lang="en-US"/>
          </a:p>
        </p:txBody>
      </p:sp>
      <p:sp>
        <p:nvSpPr>
          <p:cNvPr id="6" name="Footer Placeholder 5">
            <a:extLst>
              <a:ext uri="{FF2B5EF4-FFF2-40B4-BE49-F238E27FC236}">
                <a16:creationId xmlns:a16="http://schemas.microsoft.com/office/drawing/2014/main" id="{37BC150E-1807-4704-905E-15864D7C9D9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4DCF830-382C-4451-96EC-328925CA9891}"/>
              </a:ext>
            </a:extLst>
          </p:cNvPr>
          <p:cNvSpPr>
            <a:spLocks noGrp="1"/>
          </p:cNvSpPr>
          <p:nvPr>
            <p:ph type="sldNum" sz="quarter" idx="12"/>
          </p:nvPr>
        </p:nvSpPr>
        <p:spPr/>
        <p:txBody>
          <a:bodyPr/>
          <a:lstStyle/>
          <a:p>
            <a:fld id="{F80695BE-848E-4DEC-94DA-EC3102ECA9BD}" type="slidenum">
              <a:rPr lang="en-US" smtClean="0"/>
              <a:t>‹#›</a:t>
            </a:fld>
            <a:endParaRPr lang="en-US"/>
          </a:p>
        </p:txBody>
      </p:sp>
    </p:spTree>
    <p:extLst>
      <p:ext uri="{BB962C8B-B14F-4D97-AF65-F5344CB8AC3E}">
        <p14:creationId xmlns:p14="http://schemas.microsoft.com/office/powerpoint/2010/main" val="39996556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9C2631-2F05-4FA9-8553-0D5644155D7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991786E-1A50-4194-BADF-EEFF549B201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FE2BDE7-7101-462C-801B-1162E446E97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45FC30D-AED0-47E4-A8CC-3836D4B15E0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D3B0CD0-70E1-4987-A4E6-9B52A337404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47216CF-79A7-4019-A8BD-F12D9F5EF03C}"/>
              </a:ext>
            </a:extLst>
          </p:cNvPr>
          <p:cNvSpPr>
            <a:spLocks noGrp="1"/>
          </p:cNvSpPr>
          <p:nvPr>
            <p:ph type="dt" sz="half" idx="10"/>
          </p:nvPr>
        </p:nvSpPr>
        <p:spPr/>
        <p:txBody>
          <a:bodyPr/>
          <a:lstStyle/>
          <a:p>
            <a:fld id="{D9B2B05C-B99D-45F0-9BDB-31C1A167AF7A}" type="datetimeFigureOut">
              <a:rPr lang="en-US" smtClean="0"/>
              <a:t>7/16/2020</a:t>
            </a:fld>
            <a:endParaRPr lang="en-US"/>
          </a:p>
        </p:txBody>
      </p:sp>
      <p:sp>
        <p:nvSpPr>
          <p:cNvPr id="8" name="Footer Placeholder 7">
            <a:extLst>
              <a:ext uri="{FF2B5EF4-FFF2-40B4-BE49-F238E27FC236}">
                <a16:creationId xmlns:a16="http://schemas.microsoft.com/office/drawing/2014/main" id="{0C75F12D-7B18-4956-91CF-B570911C84B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E6C4B0B-05BF-4C5F-B4E1-3BC715CBC9A8}"/>
              </a:ext>
            </a:extLst>
          </p:cNvPr>
          <p:cNvSpPr>
            <a:spLocks noGrp="1"/>
          </p:cNvSpPr>
          <p:nvPr>
            <p:ph type="sldNum" sz="quarter" idx="12"/>
          </p:nvPr>
        </p:nvSpPr>
        <p:spPr/>
        <p:txBody>
          <a:bodyPr/>
          <a:lstStyle/>
          <a:p>
            <a:fld id="{F80695BE-848E-4DEC-94DA-EC3102ECA9BD}" type="slidenum">
              <a:rPr lang="en-US" smtClean="0"/>
              <a:t>‹#›</a:t>
            </a:fld>
            <a:endParaRPr lang="en-US"/>
          </a:p>
        </p:txBody>
      </p:sp>
    </p:spTree>
    <p:extLst>
      <p:ext uri="{BB962C8B-B14F-4D97-AF65-F5344CB8AC3E}">
        <p14:creationId xmlns:p14="http://schemas.microsoft.com/office/powerpoint/2010/main" val="14405940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E22DA2-8F4B-4803-BC08-107E605D104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34DE245-712C-48B4-831E-DFC29008AA0F}"/>
              </a:ext>
            </a:extLst>
          </p:cNvPr>
          <p:cNvSpPr>
            <a:spLocks noGrp="1"/>
          </p:cNvSpPr>
          <p:nvPr>
            <p:ph type="dt" sz="half" idx="10"/>
          </p:nvPr>
        </p:nvSpPr>
        <p:spPr/>
        <p:txBody>
          <a:bodyPr/>
          <a:lstStyle/>
          <a:p>
            <a:fld id="{D9B2B05C-B99D-45F0-9BDB-31C1A167AF7A}" type="datetimeFigureOut">
              <a:rPr lang="en-US" smtClean="0"/>
              <a:t>7/16/2020</a:t>
            </a:fld>
            <a:endParaRPr lang="en-US"/>
          </a:p>
        </p:txBody>
      </p:sp>
      <p:sp>
        <p:nvSpPr>
          <p:cNvPr id="4" name="Footer Placeholder 3">
            <a:extLst>
              <a:ext uri="{FF2B5EF4-FFF2-40B4-BE49-F238E27FC236}">
                <a16:creationId xmlns:a16="http://schemas.microsoft.com/office/drawing/2014/main" id="{8403FD1A-A179-4761-A152-1F7A4EA2F2F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7302E90-C8F8-42EC-AAF7-FC9655B8E279}"/>
              </a:ext>
            </a:extLst>
          </p:cNvPr>
          <p:cNvSpPr>
            <a:spLocks noGrp="1"/>
          </p:cNvSpPr>
          <p:nvPr>
            <p:ph type="sldNum" sz="quarter" idx="12"/>
          </p:nvPr>
        </p:nvSpPr>
        <p:spPr/>
        <p:txBody>
          <a:bodyPr/>
          <a:lstStyle/>
          <a:p>
            <a:fld id="{F80695BE-848E-4DEC-94DA-EC3102ECA9BD}" type="slidenum">
              <a:rPr lang="en-US" smtClean="0"/>
              <a:t>‹#›</a:t>
            </a:fld>
            <a:endParaRPr lang="en-US"/>
          </a:p>
        </p:txBody>
      </p:sp>
    </p:spTree>
    <p:extLst>
      <p:ext uri="{BB962C8B-B14F-4D97-AF65-F5344CB8AC3E}">
        <p14:creationId xmlns:p14="http://schemas.microsoft.com/office/powerpoint/2010/main" val="42394244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67CAA0B-6619-4E86-8BBA-7B1662E7A996}"/>
              </a:ext>
            </a:extLst>
          </p:cNvPr>
          <p:cNvSpPr>
            <a:spLocks noGrp="1"/>
          </p:cNvSpPr>
          <p:nvPr>
            <p:ph type="dt" sz="half" idx="10"/>
          </p:nvPr>
        </p:nvSpPr>
        <p:spPr/>
        <p:txBody>
          <a:bodyPr/>
          <a:lstStyle/>
          <a:p>
            <a:fld id="{D9B2B05C-B99D-45F0-9BDB-31C1A167AF7A}" type="datetimeFigureOut">
              <a:rPr lang="en-US" smtClean="0"/>
              <a:t>7/16/2020</a:t>
            </a:fld>
            <a:endParaRPr lang="en-US"/>
          </a:p>
        </p:txBody>
      </p:sp>
      <p:sp>
        <p:nvSpPr>
          <p:cNvPr id="3" name="Footer Placeholder 2">
            <a:extLst>
              <a:ext uri="{FF2B5EF4-FFF2-40B4-BE49-F238E27FC236}">
                <a16:creationId xmlns:a16="http://schemas.microsoft.com/office/drawing/2014/main" id="{CFDEDF61-0CCE-44AF-8730-61C113865B2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E6E3E28-DE08-49B6-A79C-B41493220848}"/>
              </a:ext>
            </a:extLst>
          </p:cNvPr>
          <p:cNvSpPr>
            <a:spLocks noGrp="1"/>
          </p:cNvSpPr>
          <p:nvPr>
            <p:ph type="sldNum" sz="quarter" idx="12"/>
          </p:nvPr>
        </p:nvSpPr>
        <p:spPr/>
        <p:txBody>
          <a:bodyPr/>
          <a:lstStyle/>
          <a:p>
            <a:fld id="{F80695BE-848E-4DEC-94DA-EC3102ECA9BD}" type="slidenum">
              <a:rPr lang="en-US" smtClean="0"/>
              <a:t>‹#›</a:t>
            </a:fld>
            <a:endParaRPr lang="en-US"/>
          </a:p>
        </p:txBody>
      </p:sp>
    </p:spTree>
    <p:extLst>
      <p:ext uri="{BB962C8B-B14F-4D97-AF65-F5344CB8AC3E}">
        <p14:creationId xmlns:p14="http://schemas.microsoft.com/office/powerpoint/2010/main" val="34288315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C63558-7F21-423C-847A-87FD042271A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3836145-7A2B-4703-B9CF-35DFC486E54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CAF5636-A7A3-41B5-AC01-34CFC506035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04D88C8-B260-4D80-9505-98A40031501B}"/>
              </a:ext>
            </a:extLst>
          </p:cNvPr>
          <p:cNvSpPr>
            <a:spLocks noGrp="1"/>
          </p:cNvSpPr>
          <p:nvPr>
            <p:ph type="dt" sz="half" idx="10"/>
          </p:nvPr>
        </p:nvSpPr>
        <p:spPr/>
        <p:txBody>
          <a:bodyPr/>
          <a:lstStyle/>
          <a:p>
            <a:fld id="{D9B2B05C-B99D-45F0-9BDB-31C1A167AF7A}" type="datetimeFigureOut">
              <a:rPr lang="en-US" smtClean="0"/>
              <a:t>7/16/2020</a:t>
            </a:fld>
            <a:endParaRPr lang="en-US"/>
          </a:p>
        </p:txBody>
      </p:sp>
      <p:sp>
        <p:nvSpPr>
          <p:cNvPr id="6" name="Footer Placeholder 5">
            <a:extLst>
              <a:ext uri="{FF2B5EF4-FFF2-40B4-BE49-F238E27FC236}">
                <a16:creationId xmlns:a16="http://schemas.microsoft.com/office/drawing/2014/main" id="{BF296541-787C-40E0-A013-EA8E1E312FA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A335A34-0CF6-4A6C-AE6C-E6B724A4016C}"/>
              </a:ext>
            </a:extLst>
          </p:cNvPr>
          <p:cNvSpPr>
            <a:spLocks noGrp="1"/>
          </p:cNvSpPr>
          <p:nvPr>
            <p:ph type="sldNum" sz="quarter" idx="12"/>
          </p:nvPr>
        </p:nvSpPr>
        <p:spPr/>
        <p:txBody>
          <a:bodyPr/>
          <a:lstStyle/>
          <a:p>
            <a:fld id="{F80695BE-848E-4DEC-94DA-EC3102ECA9BD}" type="slidenum">
              <a:rPr lang="en-US" smtClean="0"/>
              <a:t>‹#›</a:t>
            </a:fld>
            <a:endParaRPr lang="en-US"/>
          </a:p>
        </p:txBody>
      </p:sp>
    </p:spTree>
    <p:extLst>
      <p:ext uri="{BB962C8B-B14F-4D97-AF65-F5344CB8AC3E}">
        <p14:creationId xmlns:p14="http://schemas.microsoft.com/office/powerpoint/2010/main" val="41113522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53A79-C608-47E2-A612-DFD225F3495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5AD1440-D281-4431-A623-63DD79F4F34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FCF0448-25BD-4994-B840-67CE5B3F0F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50F7628-4FC2-4950-895F-A33A3035927F}"/>
              </a:ext>
            </a:extLst>
          </p:cNvPr>
          <p:cNvSpPr>
            <a:spLocks noGrp="1"/>
          </p:cNvSpPr>
          <p:nvPr>
            <p:ph type="dt" sz="half" idx="10"/>
          </p:nvPr>
        </p:nvSpPr>
        <p:spPr/>
        <p:txBody>
          <a:bodyPr/>
          <a:lstStyle/>
          <a:p>
            <a:fld id="{D9B2B05C-B99D-45F0-9BDB-31C1A167AF7A}" type="datetimeFigureOut">
              <a:rPr lang="en-US" smtClean="0"/>
              <a:t>7/16/2020</a:t>
            </a:fld>
            <a:endParaRPr lang="en-US"/>
          </a:p>
        </p:txBody>
      </p:sp>
      <p:sp>
        <p:nvSpPr>
          <p:cNvPr id="6" name="Footer Placeholder 5">
            <a:extLst>
              <a:ext uri="{FF2B5EF4-FFF2-40B4-BE49-F238E27FC236}">
                <a16:creationId xmlns:a16="http://schemas.microsoft.com/office/drawing/2014/main" id="{EBF45E2F-2258-4A40-B7A7-5E08BBAFF9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078910D-5A52-4A5D-BD59-35F283E440DA}"/>
              </a:ext>
            </a:extLst>
          </p:cNvPr>
          <p:cNvSpPr>
            <a:spLocks noGrp="1"/>
          </p:cNvSpPr>
          <p:nvPr>
            <p:ph type="sldNum" sz="quarter" idx="12"/>
          </p:nvPr>
        </p:nvSpPr>
        <p:spPr/>
        <p:txBody>
          <a:bodyPr/>
          <a:lstStyle/>
          <a:p>
            <a:fld id="{F80695BE-848E-4DEC-94DA-EC3102ECA9BD}" type="slidenum">
              <a:rPr lang="en-US" smtClean="0"/>
              <a:t>‹#›</a:t>
            </a:fld>
            <a:endParaRPr lang="en-US"/>
          </a:p>
        </p:txBody>
      </p:sp>
    </p:spTree>
    <p:extLst>
      <p:ext uri="{BB962C8B-B14F-4D97-AF65-F5344CB8AC3E}">
        <p14:creationId xmlns:p14="http://schemas.microsoft.com/office/powerpoint/2010/main" val="27262493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4D7AF20-2BA5-4F5A-AEE3-157457045C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1C80C7F-7416-47FD-AD41-2410DD596BC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4D92EA-55A7-4CB7-8B7B-65D3CCE656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B2B05C-B99D-45F0-9BDB-31C1A167AF7A}" type="datetimeFigureOut">
              <a:rPr lang="en-US" smtClean="0"/>
              <a:t>7/16/2020</a:t>
            </a:fld>
            <a:endParaRPr lang="en-US"/>
          </a:p>
        </p:txBody>
      </p:sp>
      <p:sp>
        <p:nvSpPr>
          <p:cNvPr id="5" name="Footer Placeholder 4">
            <a:extLst>
              <a:ext uri="{FF2B5EF4-FFF2-40B4-BE49-F238E27FC236}">
                <a16:creationId xmlns:a16="http://schemas.microsoft.com/office/drawing/2014/main" id="{26308C1C-C748-441A-B4EC-9029708BF5C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3A55EBE-A6CA-46CB-9397-F40E01B69E2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0695BE-848E-4DEC-94DA-EC3102ECA9BD}" type="slidenum">
              <a:rPr lang="en-US" smtClean="0"/>
              <a:t>‹#›</a:t>
            </a:fld>
            <a:endParaRPr lang="en-US"/>
          </a:p>
        </p:txBody>
      </p:sp>
    </p:spTree>
    <p:extLst>
      <p:ext uri="{BB962C8B-B14F-4D97-AF65-F5344CB8AC3E}">
        <p14:creationId xmlns:p14="http://schemas.microsoft.com/office/powerpoint/2010/main" val="26247892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hyperlink" Target="https://www.youtube.com/watch?v=-WoMCOtPkY8"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hyperlink" Target="https://www.youtube.com/watch?v=9xv-FjbXaqk"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hyperlink" Target="https://www.loc.gov/item/a40001834"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hyperlink" Target="https://www.loc.gov/item/a40001834"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6EF6A67-6934-4101-B357-F39ED8519478}"/>
              </a:ext>
            </a:extLst>
          </p:cNvPr>
          <p:cNvPicPr>
            <a:picLocks noChangeAspect="1"/>
          </p:cNvPicPr>
          <p:nvPr/>
        </p:nvPicPr>
        <p:blipFill rotWithShape="1">
          <a:blip r:embed="rId3"/>
          <a:srcRect r="6119" b="-1"/>
          <a:stretch/>
        </p:blipFill>
        <p:spPr>
          <a:xfrm>
            <a:off x="2436987" y="10"/>
            <a:ext cx="9755014" cy="6857990"/>
          </a:xfrm>
          <a:custGeom>
            <a:avLst/>
            <a:gdLst/>
            <a:ahLst/>
            <a:cxnLst/>
            <a:rect l="l" t="t" r="r" b="b"/>
            <a:pathLst>
              <a:path w="9755014" h="6858000">
                <a:moveTo>
                  <a:pt x="3516793" y="0"/>
                </a:moveTo>
                <a:lnTo>
                  <a:pt x="9755014" y="0"/>
                </a:lnTo>
                <a:lnTo>
                  <a:pt x="9755014" y="6858000"/>
                </a:lnTo>
                <a:lnTo>
                  <a:pt x="0" y="6858000"/>
                </a:lnTo>
                <a:lnTo>
                  <a:pt x="112947" y="6800152"/>
                </a:lnTo>
                <a:cubicBezTo>
                  <a:pt x="2182349" y="5675986"/>
                  <a:pt x="3587167" y="3483472"/>
                  <a:pt x="3587167" y="962844"/>
                </a:cubicBezTo>
                <a:cubicBezTo>
                  <a:pt x="3587167" y="733696"/>
                  <a:pt x="3575557" y="507260"/>
                  <a:pt x="3552893" y="284091"/>
                </a:cubicBezTo>
                <a:close/>
              </a:path>
            </a:pathLst>
          </a:custGeom>
        </p:spPr>
      </p:pic>
      <p:sp>
        <p:nvSpPr>
          <p:cNvPr id="9" name="Freeform: Shape 8">
            <a:extLst>
              <a:ext uri="{FF2B5EF4-FFF2-40B4-BE49-F238E27FC236}">
                <a16:creationId xmlns:a16="http://schemas.microsoft.com/office/drawing/2014/main" id="{03884F1C-A5B9-48B2-AA60-375D30024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25FFC9D2-D020-45DB-B685-1D946BD536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24154" cy="685800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E261DDDD-F557-40A9-9D12-EA787FBD3791}"/>
              </a:ext>
            </a:extLst>
          </p:cNvPr>
          <p:cNvSpPr txBox="1"/>
          <p:nvPr/>
        </p:nvSpPr>
        <p:spPr>
          <a:xfrm>
            <a:off x="804672" y="1452282"/>
            <a:ext cx="4151376" cy="2685408"/>
          </a:xfrm>
          <a:prstGeom prst="rect">
            <a:avLst/>
          </a:prstGeom>
        </p:spPr>
        <p:txBody>
          <a:bodyPr vert="horz" lIns="91440" tIns="45720" rIns="91440" bIns="45720" rtlCol="0" anchor="b">
            <a:normAutofit lnSpcReduction="10000"/>
          </a:bodyPr>
          <a:lstStyle/>
          <a:p>
            <a:pPr>
              <a:lnSpc>
                <a:spcPct val="90000"/>
              </a:lnSpc>
              <a:spcBef>
                <a:spcPct val="0"/>
              </a:spcBef>
              <a:spcAft>
                <a:spcPts val="600"/>
              </a:spcAft>
            </a:pPr>
            <a:r>
              <a:rPr lang="en-US" sz="5000" dirty="0">
                <a:latin typeface="+mj-lt"/>
                <a:ea typeface="+mj-ea"/>
                <a:cs typeface="+mj-cs"/>
              </a:rPr>
              <a:t>Mexicans and Americans:  </a:t>
            </a:r>
            <a:r>
              <a:rPr lang="en-US" sz="5000" i="1" dirty="0">
                <a:latin typeface="+mj-lt"/>
                <a:ea typeface="+mj-ea"/>
                <a:cs typeface="+mj-cs"/>
              </a:rPr>
              <a:t>A Shared History and Culture</a:t>
            </a:r>
            <a:r>
              <a:rPr lang="en-US" sz="5000" dirty="0">
                <a:latin typeface="+mj-lt"/>
                <a:ea typeface="+mj-ea"/>
                <a:cs typeface="+mj-cs"/>
              </a:rPr>
              <a:t>  </a:t>
            </a:r>
          </a:p>
        </p:txBody>
      </p:sp>
    </p:spTree>
    <p:extLst>
      <p:ext uri="{BB962C8B-B14F-4D97-AF65-F5344CB8AC3E}">
        <p14:creationId xmlns:p14="http://schemas.microsoft.com/office/powerpoint/2010/main" val="497121633"/>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416F3CD-0FCF-4FAA-8CF6-E9C6E0CEB299}"/>
              </a:ext>
            </a:extLst>
          </p:cNvPr>
          <p:cNvPicPr>
            <a:picLocks noChangeAspect="1"/>
          </p:cNvPicPr>
          <p:nvPr/>
        </p:nvPicPr>
        <p:blipFill rotWithShape="1">
          <a:blip r:embed="rId3"/>
          <a:srcRect r="1" b="21707"/>
          <a:stretch/>
        </p:blipFill>
        <p:spPr>
          <a:xfrm>
            <a:off x="643467" y="643467"/>
            <a:ext cx="10905066" cy="5571066"/>
          </a:xfrm>
          <a:prstGeom prst="rect">
            <a:avLst/>
          </a:prstGeom>
        </p:spPr>
      </p:pic>
    </p:spTree>
    <p:extLst>
      <p:ext uri="{BB962C8B-B14F-4D97-AF65-F5344CB8AC3E}">
        <p14:creationId xmlns:p14="http://schemas.microsoft.com/office/powerpoint/2010/main" val="25436027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5735F49-55FF-4933-A603-AB127F197B0E}"/>
              </a:ext>
            </a:extLst>
          </p:cNvPr>
          <p:cNvPicPr>
            <a:picLocks noChangeAspect="1"/>
          </p:cNvPicPr>
          <p:nvPr/>
        </p:nvPicPr>
        <p:blipFill>
          <a:blip r:embed="rId3"/>
          <a:stretch>
            <a:fillRect/>
          </a:stretch>
        </p:blipFill>
        <p:spPr>
          <a:xfrm>
            <a:off x="1317131" y="346167"/>
            <a:ext cx="1430051" cy="1588946"/>
          </a:xfrm>
          <a:prstGeom prst="rect">
            <a:avLst/>
          </a:prstGeom>
        </p:spPr>
      </p:pic>
      <p:pic>
        <p:nvPicPr>
          <p:cNvPr id="4" name="Picture 3">
            <a:extLst>
              <a:ext uri="{FF2B5EF4-FFF2-40B4-BE49-F238E27FC236}">
                <a16:creationId xmlns:a16="http://schemas.microsoft.com/office/drawing/2014/main" id="{A58D4A9C-7084-4D70-9A41-15A41E878521}"/>
              </a:ext>
            </a:extLst>
          </p:cNvPr>
          <p:cNvPicPr>
            <a:picLocks noChangeAspect="1"/>
          </p:cNvPicPr>
          <p:nvPr/>
        </p:nvPicPr>
        <p:blipFill>
          <a:blip r:embed="rId4"/>
          <a:stretch>
            <a:fillRect/>
          </a:stretch>
        </p:blipFill>
        <p:spPr>
          <a:xfrm>
            <a:off x="4977761" y="346167"/>
            <a:ext cx="2063925" cy="1547944"/>
          </a:xfrm>
          <a:prstGeom prst="rect">
            <a:avLst/>
          </a:prstGeom>
        </p:spPr>
      </p:pic>
      <p:pic>
        <p:nvPicPr>
          <p:cNvPr id="5" name="Picture 4">
            <a:extLst>
              <a:ext uri="{FF2B5EF4-FFF2-40B4-BE49-F238E27FC236}">
                <a16:creationId xmlns:a16="http://schemas.microsoft.com/office/drawing/2014/main" id="{9AD990A3-7ED2-4E2F-96A6-E7B44FFBC9EB}"/>
              </a:ext>
            </a:extLst>
          </p:cNvPr>
          <p:cNvPicPr>
            <a:picLocks noChangeAspect="1"/>
          </p:cNvPicPr>
          <p:nvPr/>
        </p:nvPicPr>
        <p:blipFill>
          <a:blip r:embed="rId5"/>
          <a:stretch>
            <a:fillRect/>
          </a:stretch>
        </p:blipFill>
        <p:spPr>
          <a:xfrm>
            <a:off x="8889301" y="346168"/>
            <a:ext cx="2482493" cy="1545352"/>
          </a:xfrm>
          <a:prstGeom prst="rect">
            <a:avLst/>
          </a:prstGeom>
        </p:spPr>
      </p:pic>
      <p:pic>
        <p:nvPicPr>
          <p:cNvPr id="7" name="Picture 6">
            <a:extLst>
              <a:ext uri="{FF2B5EF4-FFF2-40B4-BE49-F238E27FC236}">
                <a16:creationId xmlns:a16="http://schemas.microsoft.com/office/drawing/2014/main" id="{0370C31C-CBB9-4DF6-ACCF-347C01917C22}"/>
              </a:ext>
            </a:extLst>
          </p:cNvPr>
          <p:cNvPicPr>
            <a:picLocks noChangeAspect="1"/>
          </p:cNvPicPr>
          <p:nvPr/>
        </p:nvPicPr>
        <p:blipFill>
          <a:blip r:embed="rId6"/>
          <a:stretch>
            <a:fillRect/>
          </a:stretch>
        </p:blipFill>
        <p:spPr>
          <a:xfrm>
            <a:off x="1253578" y="2639045"/>
            <a:ext cx="1557155" cy="1588934"/>
          </a:xfrm>
          <a:prstGeom prst="rect">
            <a:avLst/>
          </a:prstGeom>
        </p:spPr>
      </p:pic>
      <p:pic>
        <p:nvPicPr>
          <p:cNvPr id="8" name="Picture 7">
            <a:extLst>
              <a:ext uri="{FF2B5EF4-FFF2-40B4-BE49-F238E27FC236}">
                <a16:creationId xmlns:a16="http://schemas.microsoft.com/office/drawing/2014/main" id="{69C3CB20-DCBB-4F60-BC13-6D0706F8E54A}"/>
              </a:ext>
            </a:extLst>
          </p:cNvPr>
          <p:cNvPicPr>
            <a:picLocks noChangeAspect="1"/>
          </p:cNvPicPr>
          <p:nvPr/>
        </p:nvPicPr>
        <p:blipFill>
          <a:blip r:embed="rId7"/>
          <a:stretch>
            <a:fillRect/>
          </a:stretch>
        </p:blipFill>
        <p:spPr>
          <a:xfrm>
            <a:off x="975465" y="4930536"/>
            <a:ext cx="2110218" cy="1582664"/>
          </a:xfrm>
          <a:prstGeom prst="rect">
            <a:avLst/>
          </a:prstGeom>
        </p:spPr>
      </p:pic>
      <p:sp>
        <p:nvSpPr>
          <p:cNvPr id="13" name="Rectangle 12">
            <a:extLst>
              <a:ext uri="{FF2B5EF4-FFF2-40B4-BE49-F238E27FC236}">
                <a16:creationId xmlns:a16="http://schemas.microsoft.com/office/drawing/2014/main" id="{A5A17FC0-D416-4C8B-A9E6-5924D352B9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55127" y="2300641"/>
            <a:ext cx="4236873" cy="455736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8072310D-FA18-4A8C-B897-E1364EC21682}"/>
              </a:ext>
            </a:extLst>
          </p:cNvPr>
          <p:cNvSpPr txBox="1"/>
          <p:nvPr/>
        </p:nvSpPr>
        <p:spPr>
          <a:xfrm>
            <a:off x="8282152" y="2916520"/>
            <a:ext cx="3782848" cy="2309364"/>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3700" kern="1200" dirty="0">
                <a:solidFill>
                  <a:srgbClr val="FFFFFF"/>
                </a:solidFill>
                <a:latin typeface="+mj-lt"/>
                <a:ea typeface="+mj-ea"/>
                <a:cs typeface="+mj-cs"/>
              </a:rPr>
              <a:t>Mexican-American:  Cultural Diversity  in the U.S.</a:t>
            </a:r>
          </a:p>
        </p:txBody>
      </p:sp>
      <p:cxnSp>
        <p:nvCxnSpPr>
          <p:cNvPr id="15" name="Straight Connector 14">
            <a:extLst>
              <a:ext uri="{FF2B5EF4-FFF2-40B4-BE49-F238E27FC236}">
                <a16:creationId xmlns:a16="http://schemas.microsoft.com/office/drawing/2014/main" id="{982DC870-E8E5-4050-B10C-CC24FC67E50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2285774"/>
            <a:ext cx="12188952" cy="0"/>
          </a:xfrm>
          <a:prstGeom prst="line">
            <a:avLst/>
          </a:prstGeom>
          <a:ln w="101600">
            <a:solidFill>
              <a:srgbClr val="40404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FF76A74F-C283-4DED-BD4D-086753B7CB0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4571548"/>
            <a:ext cx="4064320" cy="0"/>
          </a:xfrm>
          <a:prstGeom prst="line">
            <a:avLst/>
          </a:prstGeom>
          <a:ln w="101600">
            <a:solidFill>
              <a:srgbClr val="40404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B2791FB-B2F7-4BBE-B8D8-74C37FF9E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64319" y="-680"/>
            <a:ext cx="0" cy="6858003"/>
          </a:xfrm>
          <a:prstGeom prst="line">
            <a:avLst/>
          </a:prstGeom>
          <a:ln w="101600">
            <a:solidFill>
              <a:srgbClr val="40404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9891B5DE-6811-4844-BB18-472A3F360EE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20742" y="-680"/>
            <a:ext cx="0" cy="2240280"/>
          </a:xfrm>
          <a:prstGeom prst="line">
            <a:avLst/>
          </a:prstGeom>
          <a:ln w="101600">
            <a:solidFill>
              <a:srgbClr val="404040"/>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766AC2B1-D9BD-4908-A231-3423BDB825C2}"/>
              </a:ext>
            </a:extLst>
          </p:cNvPr>
          <p:cNvPicPr>
            <a:picLocks noChangeAspect="1"/>
          </p:cNvPicPr>
          <p:nvPr/>
        </p:nvPicPr>
        <p:blipFill>
          <a:blip r:embed="rId8"/>
          <a:stretch>
            <a:fillRect/>
          </a:stretch>
        </p:blipFill>
        <p:spPr>
          <a:xfrm>
            <a:off x="4746119" y="2636436"/>
            <a:ext cx="2586827" cy="3875397"/>
          </a:xfrm>
          <a:prstGeom prst="rect">
            <a:avLst/>
          </a:prstGeom>
        </p:spPr>
      </p:pic>
      <p:cxnSp>
        <p:nvCxnSpPr>
          <p:cNvPr id="23" name="Straight Connector 22">
            <a:extLst>
              <a:ext uri="{FF2B5EF4-FFF2-40B4-BE49-F238E27FC236}">
                <a16:creationId xmlns:a16="http://schemas.microsoft.com/office/drawing/2014/main" id="{77A9CA3A-7216-41E0-B3CD-058077FD396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340636" y="5336249"/>
            <a:ext cx="1892695" cy="0"/>
          </a:xfrm>
          <a:prstGeom prst="line">
            <a:avLst/>
          </a:prstGeom>
          <a:ln w="15875">
            <a:solidFill>
              <a:srgbClr val="FFFFFF">
                <a:alpha val="75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472685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73CCBD0-BC3F-4EE1-A096-07DDB1220593}"/>
              </a:ext>
            </a:extLst>
          </p:cNvPr>
          <p:cNvSpPr/>
          <p:nvPr/>
        </p:nvSpPr>
        <p:spPr>
          <a:xfrm>
            <a:off x="362607" y="566678"/>
            <a:ext cx="11611090" cy="2246769"/>
          </a:xfrm>
          <a:prstGeom prst="rect">
            <a:avLst/>
          </a:prstGeom>
        </p:spPr>
        <p:txBody>
          <a:bodyPr wrap="square">
            <a:spAutoFit/>
          </a:bodyPr>
          <a:lstStyle/>
          <a:p>
            <a:r>
              <a:rPr lang="en-US" sz="3500" b="1" dirty="0"/>
              <a:t>What is culture?  </a:t>
            </a:r>
          </a:p>
          <a:p>
            <a:r>
              <a:rPr lang="en-US" sz="3500" dirty="0"/>
              <a:t>Culture is defined as the </a:t>
            </a:r>
            <a:r>
              <a:rPr lang="en-US" sz="3500" b="1" u="sng" dirty="0"/>
              <a:t>shared</a:t>
            </a:r>
            <a:r>
              <a:rPr lang="en-US" sz="3500" dirty="0"/>
              <a:t> patterns of behaviors and interactions, cognitive constructs, and affective understanding that are learned through a process of socialization. </a:t>
            </a:r>
          </a:p>
        </p:txBody>
      </p:sp>
      <p:pic>
        <p:nvPicPr>
          <p:cNvPr id="6" name="Picture 5">
            <a:extLst>
              <a:ext uri="{FF2B5EF4-FFF2-40B4-BE49-F238E27FC236}">
                <a16:creationId xmlns:a16="http://schemas.microsoft.com/office/drawing/2014/main" id="{D197A535-67FE-420E-A9A1-A5E403746287}"/>
              </a:ext>
            </a:extLst>
          </p:cNvPr>
          <p:cNvPicPr>
            <a:picLocks noChangeAspect="1"/>
          </p:cNvPicPr>
          <p:nvPr/>
        </p:nvPicPr>
        <p:blipFill>
          <a:blip r:embed="rId3"/>
          <a:stretch>
            <a:fillRect/>
          </a:stretch>
        </p:blipFill>
        <p:spPr>
          <a:xfrm>
            <a:off x="667407" y="3094966"/>
            <a:ext cx="3444765" cy="3444765"/>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7" name="TextBox 6">
            <a:extLst>
              <a:ext uri="{FF2B5EF4-FFF2-40B4-BE49-F238E27FC236}">
                <a16:creationId xmlns:a16="http://schemas.microsoft.com/office/drawing/2014/main" id="{705E1B93-ABAB-4B9C-846C-AF60350654EC}"/>
              </a:ext>
            </a:extLst>
          </p:cNvPr>
          <p:cNvSpPr txBox="1"/>
          <p:nvPr/>
        </p:nvSpPr>
        <p:spPr>
          <a:xfrm>
            <a:off x="5227335" y="3564924"/>
            <a:ext cx="6177952" cy="2246769"/>
          </a:xfrm>
          <a:prstGeom prst="rect">
            <a:avLst/>
          </a:prstGeom>
          <a:noFill/>
        </p:spPr>
        <p:txBody>
          <a:bodyPr wrap="square" rtlCol="0">
            <a:spAutoFit/>
          </a:bodyPr>
          <a:lstStyle/>
          <a:p>
            <a:r>
              <a:rPr lang="en-US" sz="3500" b="1" dirty="0"/>
              <a:t>What is biculturalism?</a:t>
            </a:r>
          </a:p>
          <a:p>
            <a:r>
              <a:rPr lang="en-US" sz="3500" dirty="0"/>
              <a:t>Simultaneously maintaining one’s cultural heritage and adopting a new cultural identity.</a:t>
            </a:r>
          </a:p>
        </p:txBody>
      </p:sp>
    </p:spTree>
    <p:extLst>
      <p:ext uri="{BB962C8B-B14F-4D97-AF65-F5344CB8AC3E}">
        <p14:creationId xmlns:p14="http://schemas.microsoft.com/office/powerpoint/2010/main" val="2301809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ED00A3B-0A6B-4A1E-B22E-6D7753DD6890}"/>
              </a:ext>
            </a:extLst>
          </p:cNvPr>
          <p:cNvSpPr txBox="1"/>
          <p:nvPr/>
        </p:nvSpPr>
        <p:spPr>
          <a:xfrm>
            <a:off x="204952" y="646386"/>
            <a:ext cx="5013434" cy="6555641"/>
          </a:xfrm>
          <a:prstGeom prst="rect">
            <a:avLst/>
          </a:prstGeom>
          <a:noFill/>
        </p:spPr>
        <p:txBody>
          <a:bodyPr wrap="square" rtlCol="0">
            <a:spAutoFit/>
          </a:bodyPr>
          <a:lstStyle/>
          <a:p>
            <a:r>
              <a:rPr lang="en-US" sz="3500" b="1" dirty="0"/>
              <a:t>What is diversity?</a:t>
            </a:r>
          </a:p>
          <a:p>
            <a:endParaRPr lang="en-US" sz="3500" b="1" dirty="0"/>
          </a:p>
          <a:p>
            <a:r>
              <a:rPr lang="en-US" sz="3500" dirty="0"/>
              <a:t>“Diversity” refers to both an obvious fact of human life—namely, that there are many different kinds of people—and the idea that this diversity drives cultural, economic, and social vitality and innovation. </a:t>
            </a:r>
            <a:endParaRPr lang="en-US" sz="3500" b="1" dirty="0"/>
          </a:p>
          <a:p>
            <a:endParaRPr lang="en-US" sz="3500" b="1" dirty="0"/>
          </a:p>
        </p:txBody>
      </p:sp>
      <p:pic>
        <p:nvPicPr>
          <p:cNvPr id="4" name="Picture 3">
            <a:extLst>
              <a:ext uri="{FF2B5EF4-FFF2-40B4-BE49-F238E27FC236}">
                <a16:creationId xmlns:a16="http://schemas.microsoft.com/office/drawing/2014/main" id="{AA7B164F-6F9B-49F0-9D9C-91200BD2888E}"/>
              </a:ext>
            </a:extLst>
          </p:cNvPr>
          <p:cNvPicPr>
            <a:picLocks noChangeAspect="1"/>
          </p:cNvPicPr>
          <p:nvPr/>
        </p:nvPicPr>
        <p:blipFill>
          <a:blip r:embed="rId3"/>
          <a:stretch>
            <a:fillRect/>
          </a:stretch>
        </p:blipFill>
        <p:spPr>
          <a:xfrm>
            <a:off x="5793865" y="1320361"/>
            <a:ext cx="5825321" cy="3884569"/>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984445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A19AFFF-6265-4F1D-B3F0-32F5066C6FF2}"/>
              </a:ext>
            </a:extLst>
          </p:cNvPr>
          <p:cNvPicPr>
            <a:picLocks noChangeAspect="1"/>
          </p:cNvPicPr>
          <p:nvPr/>
        </p:nvPicPr>
        <p:blipFill>
          <a:blip r:embed="rId2"/>
          <a:stretch>
            <a:fillRect/>
          </a:stretch>
        </p:blipFill>
        <p:spPr>
          <a:xfrm>
            <a:off x="217714" y="581025"/>
            <a:ext cx="4691743" cy="5695950"/>
          </a:xfrm>
          <a:prstGeom prst="rect">
            <a:avLst/>
          </a:prstGeom>
        </p:spPr>
      </p:pic>
      <p:sp>
        <p:nvSpPr>
          <p:cNvPr id="8" name="TextBox 7">
            <a:extLst>
              <a:ext uri="{FF2B5EF4-FFF2-40B4-BE49-F238E27FC236}">
                <a16:creationId xmlns:a16="http://schemas.microsoft.com/office/drawing/2014/main" id="{04E3BEB4-CE25-483A-96D3-F2C3EA32752D}"/>
              </a:ext>
            </a:extLst>
          </p:cNvPr>
          <p:cNvSpPr txBox="1"/>
          <p:nvPr/>
        </p:nvSpPr>
        <p:spPr>
          <a:xfrm>
            <a:off x="5127173" y="587827"/>
            <a:ext cx="7064827" cy="6093976"/>
          </a:xfrm>
          <a:prstGeom prst="rect">
            <a:avLst/>
          </a:prstGeom>
          <a:noFill/>
        </p:spPr>
        <p:txBody>
          <a:bodyPr wrap="square" rtlCol="0">
            <a:spAutoFit/>
          </a:bodyPr>
          <a:lstStyle/>
          <a:p>
            <a:r>
              <a:rPr lang="en-US" sz="3000" b="1" dirty="0"/>
              <a:t>Richie Valens (Richard Stevens Valenzuela)</a:t>
            </a:r>
          </a:p>
          <a:p>
            <a:endParaRPr lang="en-US" sz="3000" b="1" dirty="0"/>
          </a:p>
          <a:p>
            <a:pPr marL="457200" indent="-457200">
              <a:buFont typeface="Arial" panose="020B0604020202020204" pitchFamily="34" charset="0"/>
              <a:buChar char="•"/>
            </a:pPr>
            <a:r>
              <a:rPr lang="en-US" sz="3000" dirty="0"/>
              <a:t>Born in Los Angeles, CA</a:t>
            </a:r>
          </a:p>
          <a:p>
            <a:pPr marL="914400" lvl="1" indent="-457200">
              <a:buFont typeface="Arial" panose="020B0604020202020204" pitchFamily="34" charset="0"/>
              <a:buChar char="•"/>
            </a:pPr>
            <a:r>
              <a:rPr lang="en-US" sz="3000" dirty="0"/>
              <a:t>Parents from Mexico</a:t>
            </a:r>
          </a:p>
          <a:p>
            <a:pPr marL="914400" lvl="1" indent="-457200">
              <a:buFont typeface="Arial" panose="020B0604020202020204" pitchFamily="34" charset="0"/>
              <a:buChar char="•"/>
            </a:pPr>
            <a:endParaRPr lang="en-US" sz="3000" dirty="0"/>
          </a:p>
          <a:p>
            <a:pPr marL="457200" indent="-457200">
              <a:buFont typeface="Arial" panose="020B0604020202020204" pitchFamily="34" charset="0"/>
              <a:buChar char="•"/>
            </a:pPr>
            <a:r>
              <a:rPr lang="en-US" sz="3000" dirty="0"/>
              <a:t>Inspired by different genres of Latinx and American music  </a:t>
            </a:r>
          </a:p>
          <a:p>
            <a:pPr lvl="1"/>
            <a:endParaRPr lang="en-US" sz="3000" dirty="0"/>
          </a:p>
          <a:p>
            <a:pPr marL="457200" indent="-457200">
              <a:buFont typeface="Arial" panose="020B0604020202020204" pitchFamily="34" charset="0"/>
              <a:buChar char="•"/>
            </a:pPr>
            <a:r>
              <a:rPr lang="en-US" sz="3000" dirty="0"/>
              <a:t>Rock and roll and Chicano rock pioneer</a:t>
            </a:r>
          </a:p>
          <a:p>
            <a:pPr marL="457200" indent="-457200">
              <a:buFont typeface="Arial" panose="020B0604020202020204" pitchFamily="34" charset="0"/>
              <a:buChar char="•"/>
            </a:pPr>
            <a:endParaRPr lang="en-US" sz="3000" dirty="0"/>
          </a:p>
          <a:p>
            <a:pPr marL="457200" indent="-457200">
              <a:buFont typeface="Arial" panose="020B0604020202020204" pitchFamily="34" charset="0"/>
              <a:buChar char="•"/>
            </a:pPr>
            <a:r>
              <a:rPr lang="en-US" sz="3000" dirty="0"/>
              <a:t>Died February 3, 1959 at age 17</a:t>
            </a:r>
          </a:p>
          <a:p>
            <a:pPr marL="914400" lvl="1" indent="-457200">
              <a:buFont typeface="Arial" panose="020B0604020202020204" pitchFamily="34" charset="0"/>
              <a:buChar char="•"/>
            </a:pPr>
            <a:endParaRPr lang="en-US" sz="3000" dirty="0"/>
          </a:p>
          <a:p>
            <a:pPr marL="457200" indent="-457200">
              <a:buFont typeface="Arial" panose="020B0604020202020204" pitchFamily="34" charset="0"/>
              <a:buChar char="•"/>
            </a:pPr>
            <a:endParaRPr lang="en-US" sz="3000" dirty="0"/>
          </a:p>
        </p:txBody>
      </p:sp>
    </p:spTree>
    <p:extLst>
      <p:ext uri="{BB962C8B-B14F-4D97-AF65-F5344CB8AC3E}">
        <p14:creationId xmlns:p14="http://schemas.microsoft.com/office/powerpoint/2010/main" val="1147535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52D983A-4EF9-48AE-A3A2-8F4B4BA5111D}"/>
              </a:ext>
            </a:extLst>
          </p:cNvPr>
          <p:cNvSpPr txBox="1"/>
          <p:nvPr/>
        </p:nvSpPr>
        <p:spPr>
          <a:xfrm>
            <a:off x="101600" y="12700"/>
            <a:ext cx="6667500" cy="5786199"/>
          </a:xfrm>
          <a:prstGeom prst="rect">
            <a:avLst/>
          </a:prstGeom>
          <a:noFill/>
        </p:spPr>
        <p:txBody>
          <a:bodyPr wrap="square" rtlCol="0">
            <a:spAutoFit/>
          </a:bodyPr>
          <a:lstStyle/>
          <a:p>
            <a:r>
              <a:rPr lang="en-US" sz="3200" b="1" i="1" dirty="0"/>
              <a:t>La </a:t>
            </a:r>
            <a:r>
              <a:rPr lang="en-US" sz="3200" b="1" i="1" dirty="0" err="1"/>
              <a:t>Bamba</a:t>
            </a:r>
            <a:endParaRPr lang="en-US" sz="3200" b="1" i="1" dirty="0"/>
          </a:p>
          <a:p>
            <a:endParaRPr lang="en-US" sz="2600" dirty="0"/>
          </a:p>
          <a:p>
            <a:pPr marL="285750" indent="-285750">
              <a:buFont typeface="Arial" panose="020B0604020202020204" pitchFamily="34" charset="0"/>
              <a:buChar char="•"/>
            </a:pPr>
            <a:r>
              <a:rPr lang="en-US" sz="2600" dirty="0"/>
              <a:t>18th-century folk song from the Veracruz region.</a:t>
            </a:r>
          </a:p>
          <a:p>
            <a:pPr marL="742950" lvl="1" indent="-285750">
              <a:buFont typeface="Arial" panose="020B0604020202020204" pitchFamily="34" charset="0"/>
              <a:buChar char="•"/>
            </a:pPr>
            <a:r>
              <a:rPr lang="en-US" sz="2600" dirty="0"/>
              <a:t>Dance performed mainly at weddings</a:t>
            </a:r>
          </a:p>
          <a:p>
            <a:endParaRPr lang="en-US" sz="2600" dirty="0"/>
          </a:p>
          <a:p>
            <a:pPr marL="285750" indent="-285750">
              <a:buFont typeface="Arial" panose="020B0604020202020204" pitchFamily="34" charset="0"/>
              <a:buChar char="•"/>
            </a:pPr>
            <a:r>
              <a:rPr lang="en-US" sz="2600" dirty="0" err="1"/>
              <a:t>Bamba</a:t>
            </a:r>
            <a:r>
              <a:rPr lang="en-US" sz="2600" dirty="0"/>
              <a:t> is an African name meaning `wood.’ </a:t>
            </a:r>
          </a:p>
          <a:p>
            <a:pPr marL="742950" lvl="1" indent="-285750">
              <a:buFont typeface="Arial" panose="020B0604020202020204" pitchFamily="34" charset="0"/>
              <a:buChar char="•"/>
            </a:pPr>
            <a:r>
              <a:rPr lang="en-US" sz="2600" dirty="0"/>
              <a:t>People dancing on a wooden floor </a:t>
            </a:r>
          </a:p>
          <a:p>
            <a:pPr marL="742950" lvl="1" indent="-285750">
              <a:buFont typeface="Arial" panose="020B0604020202020204" pitchFamily="34" charset="0"/>
              <a:buChar char="•"/>
            </a:pPr>
            <a:r>
              <a:rPr lang="en-US" sz="2600" dirty="0"/>
              <a:t>African roots link Veracruz by way of Cuba </a:t>
            </a:r>
          </a:p>
          <a:p>
            <a:pPr marL="742950" lvl="1" indent="-285750">
              <a:buFont typeface="Arial" panose="020B0604020202020204" pitchFamily="34" charset="0"/>
              <a:buChar char="•"/>
            </a:pPr>
            <a:r>
              <a:rPr lang="en-US" sz="2600" dirty="0"/>
              <a:t>Possible link to the Yucatan Peninsula</a:t>
            </a:r>
          </a:p>
          <a:p>
            <a:pPr marL="742950" lvl="1" indent="-285750">
              <a:buFont typeface="Arial" panose="020B0604020202020204" pitchFamily="34" charset="0"/>
              <a:buChar char="•"/>
            </a:pPr>
            <a:endParaRPr lang="en-US" sz="2600" dirty="0"/>
          </a:p>
          <a:p>
            <a:pPr marL="285750" indent="-285750">
              <a:buFont typeface="Arial" panose="020B0604020202020204" pitchFamily="34" charset="0"/>
              <a:buChar char="•"/>
            </a:pPr>
            <a:r>
              <a:rPr lang="en-US" sz="2600" dirty="0"/>
              <a:t>Richie Valens combined Mexican folk song with American rock and roll.</a:t>
            </a:r>
          </a:p>
          <a:p>
            <a:pPr marL="742950" lvl="1" indent="-285750">
              <a:buFont typeface="Arial" panose="020B0604020202020204" pitchFamily="34" charset="0"/>
              <a:buChar char="•"/>
            </a:pPr>
            <a:r>
              <a:rPr lang="en-US" sz="2600" dirty="0"/>
              <a:t>Song became a national hit 1958</a:t>
            </a:r>
          </a:p>
        </p:txBody>
      </p:sp>
      <p:pic>
        <p:nvPicPr>
          <p:cNvPr id="4" name="Picture 3">
            <a:extLst>
              <a:ext uri="{FF2B5EF4-FFF2-40B4-BE49-F238E27FC236}">
                <a16:creationId xmlns:a16="http://schemas.microsoft.com/office/drawing/2014/main" id="{8525AA30-9B27-4BB4-8FB5-F7531FA66E6A}"/>
              </a:ext>
            </a:extLst>
          </p:cNvPr>
          <p:cNvPicPr>
            <a:picLocks noChangeAspect="1"/>
          </p:cNvPicPr>
          <p:nvPr/>
        </p:nvPicPr>
        <p:blipFill>
          <a:blip r:embed="rId3"/>
          <a:stretch>
            <a:fillRect/>
          </a:stretch>
        </p:blipFill>
        <p:spPr>
          <a:xfrm>
            <a:off x="6934200" y="1212850"/>
            <a:ext cx="4944533" cy="3708400"/>
          </a:xfrm>
          <a:prstGeom prst="rect">
            <a:avLst/>
          </a:prstGeom>
          <a:ln w="88900" cap="sq" cmpd="thickThin">
            <a:solidFill>
              <a:srgbClr val="000000"/>
            </a:solidFill>
            <a:prstDash val="solid"/>
            <a:miter lim="800000"/>
          </a:ln>
          <a:effectLst>
            <a:innerShdw blurRad="76200">
              <a:srgbClr val="000000"/>
            </a:innerShdw>
          </a:effectLst>
        </p:spPr>
      </p:pic>
      <p:sp>
        <p:nvSpPr>
          <p:cNvPr id="5" name="Rectangle 4">
            <a:extLst>
              <a:ext uri="{FF2B5EF4-FFF2-40B4-BE49-F238E27FC236}">
                <a16:creationId xmlns:a16="http://schemas.microsoft.com/office/drawing/2014/main" id="{B03C769A-70E2-4669-918D-E7DF78F23FBA}"/>
              </a:ext>
            </a:extLst>
          </p:cNvPr>
          <p:cNvSpPr/>
          <p:nvPr/>
        </p:nvSpPr>
        <p:spPr>
          <a:xfrm>
            <a:off x="266699" y="5833566"/>
            <a:ext cx="11612033" cy="369332"/>
          </a:xfrm>
          <a:prstGeom prst="rect">
            <a:avLst/>
          </a:prstGeom>
        </p:spPr>
        <p:txBody>
          <a:bodyPr wrap="square">
            <a:spAutoFit/>
          </a:bodyPr>
          <a:lstStyle/>
          <a:p>
            <a:r>
              <a:rPr lang="en-US" dirty="0">
                <a:hlinkClick r:id="rId4"/>
              </a:rPr>
              <a:t>https://</a:t>
            </a:r>
            <a:r>
              <a:rPr lang="en-US" dirty="0" err="1">
                <a:hlinkClick r:id="rId4"/>
              </a:rPr>
              <a:t>www.youtube.com</a:t>
            </a:r>
            <a:r>
              <a:rPr lang="en-US" dirty="0">
                <a:hlinkClick r:id="rId4"/>
              </a:rPr>
              <a:t>/</a:t>
            </a:r>
            <a:r>
              <a:rPr lang="en-US" dirty="0" err="1">
                <a:hlinkClick r:id="rId4"/>
              </a:rPr>
              <a:t>watch?v</a:t>
            </a:r>
            <a:r>
              <a:rPr lang="en-US" dirty="0">
                <a:hlinkClick r:id="rId4"/>
              </a:rPr>
              <a:t>=-</a:t>
            </a:r>
            <a:r>
              <a:rPr lang="en-US" dirty="0" err="1">
                <a:hlinkClick r:id="rId4"/>
              </a:rPr>
              <a:t>WoMCOtPkY8</a:t>
            </a:r>
            <a:r>
              <a:rPr lang="en-US" dirty="0"/>
              <a:t> </a:t>
            </a:r>
          </a:p>
        </p:txBody>
      </p:sp>
    </p:spTree>
    <p:extLst>
      <p:ext uri="{BB962C8B-B14F-4D97-AF65-F5344CB8AC3E}">
        <p14:creationId xmlns:p14="http://schemas.microsoft.com/office/powerpoint/2010/main" val="2705497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10" end="1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992FD0C-91BD-4B0C-9D48-C7F04714EFD2}"/>
              </a:ext>
            </a:extLst>
          </p:cNvPr>
          <p:cNvPicPr>
            <a:picLocks noChangeAspect="1"/>
          </p:cNvPicPr>
          <p:nvPr/>
        </p:nvPicPr>
        <p:blipFill>
          <a:blip r:embed="rId3"/>
          <a:stretch>
            <a:fillRect/>
          </a:stretch>
        </p:blipFill>
        <p:spPr>
          <a:xfrm>
            <a:off x="277930" y="820505"/>
            <a:ext cx="6808670" cy="5216990"/>
          </a:xfrm>
          <a:prstGeom prst="rect">
            <a:avLst/>
          </a:prstGeom>
          <a:ln w="88900" cap="sq" cmpd="thickThin">
            <a:solidFill>
              <a:srgbClr val="000000"/>
            </a:solidFill>
            <a:prstDash val="solid"/>
            <a:miter lim="800000"/>
          </a:ln>
          <a:effectLst>
            <a:innerShdw blurRad="76200">
              <a:srgbClr val="000000"/>
            </a:innerShdw>
          </a:effectLst>
        </p:spPr>
      </p:pic>
      <p:sp>
        <p:nvSpPr>
          <p:cNvPr id="3" name="TextBox 2">
            <a:extLst>
              <a:ext uri="{FF2B5EF4-FFF2-40B4-BE49-F238E27FC236}">
                <a16:creationId xmlns:a16="http://schemas.microsoft.com/office/drawing/2014/main" id="{96133299-4AA5-467A-9A70-D9710714BD59}"/>
              </a:ext>
            </a:extLst>
          </p:cNvPr>
          <p:cNvSpPr txBox="1"/>
          <p:nvPr/>
        </p:nvSpPr>
        <p:spPr>
          <a:xfrm>
            <a:off x="7262648" y="147137"/>
            <a:ext cx="4497552" cy="7725192"/>
          </a:xfrm>
          <a:prstGeom prst="rect">
            <a:avLst/>
          </a:prstGeom>
          <a:noFill/>
        </p:spPr>
        <p:txBody>
          <a:bodyPr wrap="square" rtlCol="0">
            <a:spAutoFit/>
          </a:bodyPr>
          <a:lstStyle/>
          <a:p>
            <a:r>
              <a:rPr lang="en-US" sz="3000" b="1" dirty="0"/>
              <a:t>The Mexican-American tradition of </a:t>
            </a:r>
            <a:r>
              <a:rPr lang="en-US" sz="3000" b="1" i="1" dirty="0"/>
              <a:t>La </a:t>
            </a:r>
            <a:r>
              <a:rPr lang="en-US" sz="3000" b="1" i="1" dirty="0" err="1"/>
              <a:t>Bamba</a:t>
            </a:r>
            <a:r>
              <a:rPr lang="en-US" sz="3000" b="1" i="1" dirty="0"/>
              <a:t> </a:t>
            </a:r>
            <a:r>
              <a:rPr lang="en-US" sz="3000" b="1" dirty="0"/>
              <a:t>continues…</a:t>
            </a:r>
          </a:p>
          <a:p>
            <a:endParaRPr lang="en-US" sz="2400" dirty="0"/>
          </a:p>
          <a:p>
            <a:pPr marL="285750" indent="-285750">
              <a:buFont typeface="Arial" panose="020B0604020202020204" pitchFamily="34" charset="0"/>
              <a:buChar char="•"/>
            </a:pPr>
            <a:r>
              <a:rPr lang="en-US" sz="2800" dirty="0"/>
              <a:t>La </a:t>
            </a:r>
            <a:r>
              <a:rPr lang="en-US" sz="2800" dirty="0" err="1"/>
              <a:t>Bamba</a:t>
            </a:r>
            <a:r>
              <a:rPr lang="en-US" sz="2800" dirty="0"/>
              <a:t> </a:t>
            </a:r>
            <a:r>
              <a:rPr lang="en-US" sz="2800"/>
              <a:t>by Los </a:t>
            </a:r>
            <a:r>
              <a:rPr lang="en-US" sz="2800" dirty="0"/>
              <a:t>Lobos (1987)</a:t>
            </a:r>
          </a:p>
          <a:p>
            <a:pPr marL="742950" lvl="1" indent="-285750">
              <a:buFont typeface="Arial" panose="020B0604020202020204" pitchFamily="34" charset="0"/>
              <a:buChar char="•"/>
            </a:pPr>
            <a:r>
              <a:rPr lang="en-US" sz="2800" dirty="0"/>
              <a:t>This was the first #1 US hit with lyrics entirely in Spanish.</a:t>
            </a:r>
          </a:p>
          <a:p>
            <a:pPr lvl="1"/>
            <a:endParaRPr lang="en-US" sz="2800" dirty="0"/>
          </a:p>
          <a:p>
            <a:pPr marL="285750" indent="-285750">
              <a:buFont typeface="Arial" panose="020B0604020202020204" pitchFamily="34" charset="0"/>
              <a:buChar char="•"/>
            </a:pPr>
            <a:r>
              <a:rPr lang="en-US" sz="2800" dirty="0"/>
              <a:t>La </a:t>
            </a:r>
            <a:r>
              <a:rPr lang="en-US" sz="2800" dirty="0" err="1"/>
              <a:t>Bamba</a:t>
            </a:r>
            <a:r>
              <a:rPr lang="en-US" sz="2800" dirty="0"/>
              <a:t> </a:t>
            </a:r>
            <a:r>
              <a:rPr lang="en-US" sz="2800" dirty="0" err="1"/>
              <a:t>Rebelde</a:t>
            </a:r>
            <a:r>
              <a:rPr lang="en-US" sz="2800" dirty="0"/>
              <a:t> by Las </a:t>
            </a:r>
            <a:r>
              <a:rPr lang="en-US" sz="2800" dirty="0" err="1"/>
              <a:t>Cafeteras</a:t>
            </a:r>
            <a:r>
              <a:rPr lang="en-US" sz="2800" dirty="0"/>
              <a:t>  (2012)</a:t>
            </a:r>
          </a:p>
          <a:p>
            <a:pPr marL="742950" lvl="1" indent="-285750">
              <a:buFont typeface="Arial" panose="020B0604020202020204" pitchFamily="34" charset="0"/>
              <a:buChar char="•"/>
            </a:pPr>
            <a:r>
              <a:rPr lang="en-US" sz="2800" dirty="0"/>
              <a:t>Includes traditional folk sounds with socio-political lyrics</a:t>
            </a:r>
          </a:p>
          <a:p>
            <a:pPr marL="285750" indent="-285750">
              <a:buFont typeface="Arial" panose="020B0604020202020204" pitchFamily="34" charset="0"/>
              <a:buChar char="•"/>
            </a:pPr>
            <a:endParaRPr lang="en-US" sz="2800" dirty="0"/>
          </a:p>
          <a:p>
            <a:endParaRPr lang="en-US" sz="2800" dirty="0"/>
          </a:p>
          <a:p>
            <a:endParaRPr lang="en-US" dirty="0"/>
          </a:p>
        </p:txBody>
      </p:sp>
      <p:sp>
        <p:nvSpPr>
          <p:cNvPr id="4" name="Rectangle 3">
            <a:extLst>
              <a:ext uri="{FF2B5EF4-FFF2-40B4-BE49-F238E27FC236}">
                <a16:creationId xmlns:a16="http://schemas.microsoft.com/office/drawing/2014/main" id="{E243B3DA-4538-4EA0-BBDD-E304A457CEEE}"/>
              </a:ext>
            </a:extLst>
          </p:cNvPr>
          <p:cNvSpPr/>
          <p:nvPr/>
        </p:nvSpPr>
        <p:spPr>
          <a:xfrm>
            <a:off x="625967" y="6224025"/>
            <a:ext cx="4844403" cy="369332"/>
          </a:xfrm>
          <a:prstGeom prst="rect">
            <a:avLst/>
          </a:prstGeom>
        </p:spPr>
        <p:txBody>
          <a:bodyPr wrap="none">
            <a:spAutoFit/>
          </a:bodyPr>
          <a:lstStyle/>
          <a:p>
            <a:r>
              <a:rPr lang="en-US" dirty="0">
                <a:hlinkClick r:id="rId4"/>
              </a:rPr>
              <a:t>https://</a:t>
            </a:r>
            <a:r>
              <a:rPr lang="en-US" dirty="0" err="1">
                <a:hlinkClick r:id="rId4"/>
              </a:rPr>
              <a:t>www.youtube.com</a:t>
            </a:r>
            <a:r>
              <a:rPr lang="en-US" dirty="0">
                <a:hlinkClick r:id="rId4"/>
              </a:rPr>
              <a:t>/</a:t>
            </a:r>
            <a:r>
              <a:rPr lang="en-US" dirty="0" err="1">
                <a:hlinkClick r:id="rId4"/>
              </a:rPr>
              <a:t>watch?v</a:t>
            </a:r>
            <a:r>
              <a:rPr lang="en-US" dirty="0">
                <a:hlinkClick r:id="rId4"/>
              </a:rPr>
              <a:t>=</a:t>
            </a:r>
            <a:r>
              <a:rPr lang="en-US" dirty="0" err="1">
                <a:hlinkClick r:id="rId4"/>
              </a:rPr>
              <a:t>9xv-FjbXaqk</a:t>
            </a:r>
            <a:r>
              <a:rPr lang="en-US" dirty="0"/>
              <a:t> </a:t>
            </a:r>
          </a:p>
        </p:txBody>
      </p:sp>
    </p:spTree>
    <p:extLst>
      <p:ext uri="{BB962C8B-B14F-4D97-AF65-F5344CB8AC3E}">
        <p14:creationId xmlns:p14="http://schemas.microsoft.com/office/powerpoint/2010/main" val="3106970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B670DBD5-770C-4383-9F54-5B86E86BD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0277" y="0"/>
            <a:ext cx="9771446"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descr="A picture containing text, map&#10;&#10;Description automatically generated">
            <a:extLst>
              <a:ext uri="{FF2B5EF4-FFF2-40B4-BE49-F238E27FC236}">
                <a16:creationId xmlns:a16="http://schemas.microsoft.com/office/drawing/2014/main" id="{767EADF4-0B59-4551-BBF8-AE85359402F5}"/>
              </a:ext>
            </a:extLst>
          </p:cNvPr>
          <p:cNvPicPr>
            <a:picLocks noChangeAspect="1"/>
          </p:cNvPicPr>
          <p:nvPr/>
        </p:nvPicPr>
        <p:blipFill rotWithShape="1">
          <a:blip r:embed="rId3"/>
          <a:srcRect l="282" r="1709" b="-1"/>
          <a:stretch/>
        </p:blipFill>
        <p:spPr>
          <a:xfrm>
            <a:off x="1460597" y="10"/>
            <a:ext cx="9270806" cy="685799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spTree>
    <p:extLst>
      <p:ext uri="{BB962C8B-B14F-4D97-AF65-F5344CB8AC3E}">
        <p14:creationId xmlns:p14="http://schemas.microsoft.com/office/powerpoint/2010/main" val="34090912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B670DBD5-770C-4383-9F54-5B86E86BD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0277" y="0"/>
            <a:ext cx="9771446"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 name="Picture 1">
            <a:extLst>
              <a:ext uri="{FF2B5EF4-FFF2-40B4-BE49-F238E27FC236}">
                <a16:creationId xmlns:a16="http://schemas.microsoft.com/office/drawing/2014/main" id="{6725FE0C-B3E3-4D10-A502-5AA4F2F40724}"/>
              </a:ext>
            </a:extLst>
          </p:cNvPr>
          <p:cNvPicPr>
            <a:picLocks noChangeAspect="1"/>
          </p:cNvPicPr>
          <p:nvPr/>
        </p:nvPicPr>
        <p:blipFill rotWithShape="1">
          <a:blip r:embed="rId3"/>
          <a:srcRect l="7215" r="6944"/>
          <a:stretch/>
        </p:blipFill>
        <p:spPr>
          <a:xfrm>
            <a:off x="1" y="10"/>
            <a:ext cx="8242300" cy="685799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sp>
        <p:nvSpPr>
          <p:cNvPr id="4" name="TextBox 3">
            <a:extLst>
              <a:ext uri="{FF2B5EF4-FFF2-40B4-BE49-F238E27FC236}">
                <a16:creationId xmlns:a16="http://schemas.microsoft.com/office/drawing/2014/main" id="{232A1AF1-2572-4C45-AAE2-47BC53FC89E0}"/>
              </a:ext>
            </a:extLst>
          </p:cNvPr>
          <p:cNvSpPr txBox="1"/>
          <p:nvPr/>
        </p:nvSpPr>
        <p:spPr>
          <a:xfrm>
            <a:off x="8483599" y="927100"/>
            <a:ext cx="3505201" cy="4524315"/>
          </a:xfrm>
          <a:prstGeom prst="rect">
            <a:avLst/>
          </a:prstGeom>
          <a:noFill/>
        </p:spPr>
        <p:txBody>
          <a:bodyPr wrap="square" rtlCol="0">
            <a:spAutoFit/>
          </a:bodyPr>
          <a:lstStyle/>
          <a:p>
            <a:r>
              <a:rPr lang="en-US" sz="3600" dirty="0"/>
              <a:t>Prior to the Mexican-American War (1846-1848), most of the southwest U.S. belonged to Mexico.</a:t>
            </a:r>
          </a:p>
        </p:txBody>
      </p:sp>
      <p:sp>
        <p:nvSpPr>
          <p:cNvPr id="5" name="TextBox 4">
            <a:extLst>
              <a:ext uri="{FF2B5EF4-FFF2-40B4-BE49-F238E27FC236}">
                <a16:creationId xmlns:a16="http://schemas.microsoft.com/office/drawing/2014/main" id="{5670BF22-68B1-4861-B610-716785A9DEE2}"/>
              </a:ext>
            </a:extLst>
          </p:cNvPr>
          <p:cNvSpPr txBox="1"/>
          <p:nvPr/>
        </p:nvSpPr>
        <p:spPr>
          <a:xfrm>
            <a:off x="6692900" y="6007100"/>
            <a:ext cx="4483100" cy="646331"/>
          </a:xfrm>
          <a:prstGeom prst="rect">
            <a:avLst/>
          </a:prstGeom>
          <a:noFill/>
        </p:spPr>
        <p:txBody>
          <a:bodyPr wrap="square" rtlCol="0">
            <a:spAutoFit/>
          </a:bodyPr>
          <a:lstStyle/>
          <a:p>
            <a:r>
              <a:rPr lang="en-US" u="sng" dirty="0">
                <a:solidFill>
                  <a:srgbClr val="0066FF"/>
                </a:solidFill>
                <a:hlinkClick r:id="rId4">
                  <a:extLst>
                    <a:ext uri="{A12FA001-AC4F-418D-AE19-62706E023703}">
                      <ahyp:hlinkClr xmlns:ahyp="http://schemas.microsoft.com/office/drawing/2018/hyperlinkcolor" val="tx"/>
                    </a:ext>
                  </a:extLst>
                </a:hlinkClick>
              </a:rPr>
              <a:t>Scribner's statistical atlas</a:t>
            </a:r>
            <a:br>
              <a:rPr lang="en-US" u="sng" dirty="0">
                <a:solidFill>
                  <a:srgbClr val="0066FF"/>
                </a:solidFill>
                <a:hlinkClick r:id="rId4">
                  <a:extLst>
                    <a:ext uri="{A12FA001-AC4F-418D-AE19-62706E023703}">
                      <ahyp:hlinkClr xmlns:ahyp="http://schemas.microsoft.com/office/drawing/2018/hyperlinkcolor" val="tx"/>
                    </a:ext>
                  </a:extLst>
                </a:hlinkClick>
              </a:rPr>
            </a:br>
            <a:r>
              <a:rPr lang="en-US" u="sng" dirty="0">
                <a:solidFill>
                  <a:srgbClr val="0066FF"/>
                </a:solidFill>
                <a:hlinkClick r:id="rId4">
                  <a:extLst>
                    <a:ext uri="{A12FA001-AC4F-418D-AE19-62706E023703}">
                      <ahyp:hlinkClr xmlns:ahyp="http://schemas.microsoft.com/office/drawing/2018/hyperlinkcolor" val="tx"/>
                    </a:ext>
                  </a:extLst>
                </a:hlinkClick>
              </a:rPr>
              <a:t>of the U.S., Plate 15</a:t>
            </a:r>
            <a:endParaRPr lang="en-US" dirty="0">
              <a:solidFill>
                <a:srgbClr val="0066FF"/>
              </a:solidFill>
            </a:endParaRPr>
          </a:p>
        </p:txBody>
      </p:sp>
    </p:spTree>
    <p:extLst>
      <p:ext uri="{BB962C8B-B14F-4D97-AF65-F5344CB8AC3E}">
        <p14:creationId xmlns:p14="http://schemas.microsoft.com/office/powerpoint/2010/main" val="4168468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8">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Isosceles Triangle 16">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8807116B-1677-4F80-A438-4F4E82386F85}"/>
              </a:ext>
            </a:extLst>
          </p:cNvPr>
          <p:cNvPicPr>
            <a:picLocks noChangeAspect="1"/>
          </p:cNvPicPr>
          <p:nvPr/>
        </p:nvPicPr>
        <p:blipFill>
          <a:blip r:embed="rId3"/>
          <a:stretch>
            <a:fillRect/>
          </a:stretch>
        </p:blipFill>
        <p:spPr>
          <a:xfrm>
            <a:off x="7353300" y="-9339"/>
            <a:ext cx="4838700" cy="6124840"/>
          </a:xfrm>
          <a:prstGeom prst="rect">
            <a:avLst/>
          </a:prstGeom>
          <a:ln>
            <a:noFill/>
          </a:ln>
        </p:spPr>
      </p:pic>
      <p:sp>
        <p:nvSpPr>
          <p:cNvPr id="19" name="Isosceles Triangle 18">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0EC0535-5FAF-4B95-B428-3DF5CBEE1F3E}"/>
              </a:ext>
            </a:extLst>
          </p:cNvPr>
          <p:cNvSpPr txBox="1"/>
          <p:nvPr/>
        </p:nvSpPr>
        <p:spPr>
          <a:xfrm>
            <a:off x="0" y="212286"/>
            <a:ext cx="7353299" cy="6124754"/>
          </a:xfrm>
          <a:prstGeom prst="rect">
            <a:avLst/>
          </a:prstGeom>
          <a:noFill/>
        </p:spPr>
        <p:txBody>
          <a:bodyPr wrap="square" rtlCol="0">
            <a:spAutoFit/>
          </a:bodyPr>
          <a:lstStyle/>
          <a:p>
            <a:pPr marL="285750" indent="-285750">
              <a:buFont typeface="Arial" panose="020B0604020202020204" pitchFamily="34" charset="0"/>
              <a:buChar char="•"/>
            </a:pPr>
            <a:r>
              <a:rPr lang="en-US" sz="2800" dirty="0"/>
              <a:t>The first Mexicans to become part of the United States never crossed any border. Instead, the border crossed them.</a:t>
            </a:r>
          </a:p>
          <a:p>
            <a:endParaRPr lang="en-US" sz="2800" dirty="0"/>
          </a:p>
          <a:p>
            <a:pPr marL="285750" indent="-285750">
              <a:buFont typeface="Arial" panose="020B0604020202020204" pitchFamily="34" charset="0"/>
              <a:buChar char="•"/>
            </a:pPr>
            <a:r>
              <a:rPr lang="en-US" sz="2800" i="1" dirty="0"/>
              <a:t>Treaty of Guadalupe Hidalgo </a:t>
            </a:r>
            <a:r>
              <a:rPr lang="en-US" sz="2800" dirty="0"/>
              <a:t>(1848)</a:t>
            </a:r>
            <a:r>
              <a:rPr lang="en-US" sz="2800" i="1" dirty="0"/>
              <a:t>:  </a:t>
            </a:r>
            <a:r>
              <a:rPr lang="en-US" sz="2800" dirty="0"/>
              <a:t>California was ceded to the United States following the defeat of Mexico in the Mexican–American War</a:t>
            </a:r>
          </a:p>
          <a:p>
            <a:endParaRPr lang="en-US" sz="2800" dirty="0"/>
          </a:p>
          <a:p>
            <a:pPr marL="285750" indent="-285750">
              <a:buFont typeface="Arial" panose="020B0604020202020204" pitchFamily="34" charset="0"/>
              <a:buChar char="•"/>
            </a:pPr>
            <a:r>
              <a:rPr lang="en-US" sz="2800" i="1" dirty="0"/>
              <a:t>Gadsden Purchase </a:t>
            </a:r>
            <a:r>
              <a:rPr lang="en-US" sz="2800" dirty="0"/>
              <a:t>(1853)</a:t>
            </a:r>
            <a:r>
              <a:rPr lang="en-US" sz="2800" i="1" dirty="0"/>
              <a:t>:  </a:t>
            </a:r>
            <a:r>
              <a:rPr lang="en-US" sz="2800" dirty="0"/>
              <a:t>U.S. buys southern Arizona and New Mexico for $10 million.</a:t>
            </a:r>
          </a:p>
          <a:p>
            <a:pPr marL="742950" lvl="1" indent="-285750">
              <a:buFont typeface="Arial" panose="020B0604020202020204" pitchFamily="34" charset="0"/>
              <a:buChar char="•"/>
            </a:pPr>
            <a:r>
              <a:rPr lang="en-US" sz="2800" dirty="0"/>
              <a:t>Almost overnight, thousands of Mexican citizens became residents of the United States.</a:t>
            </a:r>
          </a:p>
        </p:txBody>
      </p:sp>
      <p:sp>
        <p:nvSpPr>
          <p:cNvPr id="6" name="Rectangle 5">
            <a:extLst>
              <a:ext uri="{FF2B5EF4-FFF2-40B4-BE49-F238E27FC236}">
                <a16:creationId xmlns:a16="http://schemas.microsoft.com/office/drawing/2014/main" id="{D67EC67A-6CD2-4C10-A4CB-19CADA678E2A}"/>
              </a:ext>
            </a:extLst>
          </p:cNvPr>
          <p:cNvSpPr/>
          <p:nvPr/>
        </p:nvSpPr>
        <p:spPr>
          <a:xfrm>
            <a:off x="8418982" y="6153835"/>
            <a:ext cx="3418161" cy="646331"/>
          </a:xfrm>
          <a:prstGeom prst="rect">
            <a:avLst/>
          </a:prstGeom>
        </p:spPr>
        <p:txBody>
          <a:bodyPr wrap="square">
            <a:spAutoFit/>
          </a:bodyPr>
          <a:lstStyle/>
          <a:p>
            <a:r>
              <a:rPr lang="en-US" u="sng" dirty="0">
                <a:solidFill>
                  <a:srgbClr val="0066FF"/>
                </a:solidFill>
                <a:latin typeface="Verdana" panose="020B0604030504040204" pitchFamily="34" charset="0"/>
                <a:hlinkClick r:id="rId4">
                  <a:extLst>
                    <a:ext uri="{A12FA001-AC4F-418D-AE19-62706E023703}">
                      <ahyp:hlinkClr xmlns:ahyp="http://schemas.microsoft.com/office/drawing/2018/hyperlinkcolor" val="tx"/>
                    </a:ext>
                  </a:extLst>
                </a:hlinkClick>
              </a:rPr>
              <a:t>Scribner's statistical atlas</a:t>
            </a:r>
            <a:br>
              <a:rPr lang="en-US" u="sng" dirty="0">
                <a:solidFill>
                  <a:srgbClr val="0066FF"/>
                </a:solidFill>
                <a:latin typeface="Verdana" panose="020B0604030504040204" pitchFamily="34" charset="0"/>
                <a:hlinkClick r:id="rId4">
                  <a:extLst>
                    <a:ext uri="{A12FA001-AC4F-418D-AE19-62706E023703}">
                      <ahyp:hlinkClr xmlns:ahyp="http://schemas.microsoft.com/office/drawing/2018/hyperlinkcolor" val="tx"/>
                    </a:ext>
                  </a:extLst>
                </a:hlinkClick>
              </a:rPr>
            </a:br>
            <a:r>
              <a:rPr lang="en-US" u="sng" dirty="0">
                <a:solidFill>
                  <a:srgbClr val="0066FF"/>
                </a:solidFill>
                <a:latin typeface="Verdana" panose="020B0604030504040204" pitchFamily="34" charset="0"/>
                <a:hlinkClick r:id="rId4">
                  <a:extLst>
                    <a:ext uri="{A12FA001-AC4F-418D-AE19-62706E023703}">
                      <ahyp:hlinkClr xmlns:ahyp="http://schemas.microsoft.com/office/drawing/2018/hyperlinkcolor" val="tx"/>
                    </a:ext>
                  </a:extLst>
                </a:hlinkClick>
              </a:rPr>
              <a:t>of the U.S., Plate 16</a:t>
            </a:r>
            <a:endParaRPr lang="en-US" dirty="0">
              <a:solidFill>
                <a:srgbClr val="0066FF"/>
              </a:solidFill>
            </a:endParaRPr>
          </a:p>
        </p:txBody>
      </p:sp>
    </p:spTree>
    <p:extLst>
      <p:ext uri="{BB962C8B-B14F-4D97-AF65-F5344CB8AC3E}">
        <p14:creationId xmlns:p14="http://schemas.microsoft.com/office/powerpoint/2010/main" val="1932956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6DFC2-ACF8-4E08-A2B8-1B14E38A51F7}"/>
              </a:ext>
            </a:extLst>
          </p:cNvPr>
          <p:cNvSpPr>
            <a:spLocks noGrp="1"/>
          </p:cNvSpPr>
          <p:nvPr>
            <p:ph type="ctrTitle"/>
          </p:nvPr>
        </p:nvSpPr>
        <p:spPr>
          <a:xfrm>
            <a:off x="6746628" y="2628899"/>
            <a:ext cx="4645250" cy="2044173"/>
          </a:xfrm>
        </p:spPr>
        <p:txBody>
          <a:bodyPr anchor="b">
            <a:normAutofit/>
          </a:bodyPr>
          <a:lstStyle/>
          <a:p>
            <a:r>
              <a:rPr lang="en-US" dirty="0" err="1"/>
              <a:t>Kathya</a:t>
            </a:r>
            <a:r>
              <a:rPr lang="en-US" dirty="0"/>
              <a:t> Maria </a:t>
            </a:r>
            <a:r>
              <a:rPr lang="en-US" dirty="0" err="1"/>
              <a:t>Landeros</a:t>
            </a:r>
            <a:endParaRPr lang="en-US" i="1" dirty="0"/>
          </a:p>
        </p:txBody>
      </p:sp>
      <p:sp>
        <p:nvSpPr>
          <p:cNvPr id="9" name="Freeform: Shape 8">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person posing for the camera&#10;&#10;Description automatically generated">
            <a:extLst>
              <a:ext uri="{FF2B5EF4-FFF2-40B4-BE49-F238E27FC236}">
                <a16:creationId xmlns:a16="http://schemas.microsoft.com/office/drawing/2014/main" id="{7FAF076F-2B3B-4120-A289-0B92E3CB2EB0}"/>
              </a:ext>
            </a:extLst>
          </p:cNvPr>
          <p:cNvPicPr>
            <a:picLocks noChangeAspect="1"/>
          </p:cNvPicPr>
          <p:nvPr/>
        </p:nvPicPr>
        <p:blipFill rotWithShape="1">
          <a:blip r:embed="rId3"/>
          <a:srcRect t="14880" r="-1" b="9129"/>
          <a:stretch/>
        </p:blipFill>
        <p:spPr>
          <a:xfrm>
            <a:off x="20" y="10"/>
            <a:ext cx="6024134" cy="6857990"/>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Tree>
    <p:extLst>
      <p:ext uri="{BB962C8B-B14F-4D97-AF65-F5344CB8AC3E}">
        <p14:creationId xmlns:p14="http://schemas.microsoft.com/office/powerpoint/2010/main" val="2802470378"/>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A group of people standing in front of a building&#10;&#10;Description automatically generated">
            <a:extLst>
              <a:ext uri="{FF2B5EF4-FFF2-40B4-BE49-F238E27FC236}">
                <a16:creationId xmlns:a16="http://schemas.microsoft.com/office/drawing/2014/main" id="{966462A0-8104-41C3-96C9-9E9344AD5B46}"/>
              </a:ext>
            </a:extLst>
          </p:cNvPr>
          <p:cNvPicPr>
            <a:picLocks noChangeAspect="1"/>
          </p:cNvPicPr>
          <p:nvPr/>
        </p:nvPicPr>
        <p:blipFill rotWithShape="1">
          <a:blip r:embed="rId3"/>
          <a:srcRect t="14852" r="1" b="20482"/>
          <a:stretch/>
        </p:blipFill>
        <p:spPr>
          <a:xfrm>
            <a:off x="643467" y="643467"/>
            <a:ext cx="10905066" cy="5571066"/>
          </a:xfrm>
          <a:prstGeom prst="rect">
            <a:avLst/>
          </a:prstGeom>
        </p:spPr>
      </p:pic>
    </p:spTree>
    <p:extLst>
      <p:ext uri="{BB962C8B-B14F-4D97-AF65-F5344CB8AC3E}">
        <p14:creationId xmlns:p14="http://schemas.microsoft.com/office/powerpoint/2010/main" val="28114219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A red stop sign sitting on the side of a road&#10;&#10;Description automatically generated">
            <a:extLst>
              <a:ext uri="{FF2B5EF4-FFF2-40B4-BE49-F238E27FC236}">
                <a16:creationId xmlns:a16="http://schemas.microsoft.com/office/drawing/2014/main" id="{0690F4F5-ACC9-4989-AA27-92C8C6760F22}"/>
              </a:ext>
            </a:extLst>
          </p:cNvPr>
          <p:cNvPicPr>
            <a:picLocks noChangeAspect="1"/>
          </p:cNvPicPr>
          <p:nvPr/>
        </p:nvPicPr>
        <p:blipFill rotWithShape="1">
          <a:blip r:embed="rId3"/>
          <a:srcRect t="12726" r="1" b="22402"/>
          <a:stretch/>
        </p:blipFill>
        <p:spPr>
          <a:xfrm>
            <a:off x="643467" y="643467"/>
            <a:ext cx="10905066" cy="5571066"/>
          </a:xfrm>
          <a:prstGeom prst="rect">
            <a:avLst/>
          </a:prstGeom>
        </p:spPr>
      </p:pic>
    </p:spTree>
    <p:extLst>
      <p:ext uri="{BB962C8B-B14F-4D97-AF65-F5344CB8AC3E}">
        <p14:creationId xmlns:p14="http://schemas.microsoft.com/office/powerpoint/2010/main" val="929556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9740A68-703E-457D-968A-7D43E31165CE}"/>
              </a:ext>
            </a:extLst>
          </p:cNvPr>
          <p:cNvPicPr>
            <a:picLocks noChangeAspect="1"/>
          </p:cNvPicPr>
          <p:nvPr/>
        </p:nvPicPr>
        <p:blipFill rotWithShape="1">
          <a:blip r:embed="rId3"/>
          <a:srcRect t="3279" r="1" b="31850"/>
          <a:stretch/>
        </p:blipFill>
        <p:spPr>
          <a:xfrm>
            <a:off x="643467" y="643467"/>
            <a:ext cx="10905066" cy="5571066"/>
          </a:xfrm>
          <a:prstGeom prst="rect">
            <a:avLst/>
          </a:prstGeom>
        </p:spPr>
      </p:pic>
    </p:spTree>
    <p:extLst>
      <p:ext uri="{BB962C8B-B14F-4D97-AF65-F5344CB8AC3E}">
        <p14:creationId xmlns:p14="http://schemas.microsoft.com/office/powerpoint/2010/main" val="1463394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9ED9817-EEC2-4A4B-AF79-90C764116271}"/>
              </a:ext>
            </a:extLst>
          </p:cNvPr>
          <p:cNvPicPr>
            <a:picLocks noChangeAspect="1"/>
          </p:cNvPicPr>
          <p:nvPr/>
        </p:nvPicPr>
        <p:blipFill rotWithShape="1">
          <a:blip r:embed="rId3"/>
          <a:srcRect r="1" b="21406"/>
          <a:stretch/>
        </p:blipFill>
        <p:spPr>
          <a:xfrm>
            <a:off x="643467" y="643467"/>
            <a:ext cx="10905066" cy="5571066"/>
          </a:xfrm>
          <a:prstGeom prst="rect">
            <a:avLst/>
          </a:prstGeom>
        </p:spPr>
      </p:pic>
    </p:spTree>
    <p:extLst>
      <p:ext uri="{BB962C8B-B14F-4D97-AF65-F5344CB8AC3E}">
        <p14:creationId xmlns:p14="http://schemas.microsoft.com/office/powerpoint/2010/main" val="293789813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641</TotalTime>
  <Words>2306</Words>
  <Application>Microsoft Office PowerPoint</Application>
  <PresentationFormat>Widescreen</PresentationFormat>
  <Paragraphs>236</Paragraphs>
  <Slides>16</Slides>
  <Notes>15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Arial</vt:lpstr>
      <vt:lpstr>Calibri</vt:lpstr>
      <vt:lpstr>Calibri Light</vt:lpstr>
      <vt:lpstr>Verdana</vt:lpstr>
      <vt:lpstr>Office Theme</vt:lpstr>
      <vt:lpstr>PowerPoint Presentation</vt:lpstr>
      <vt:lpstr>PowerPoint Presentation</vt:lpstr>
      <vt:lpstr>PowerPoint Presentation</vt:lpstr>
      <vt:lpstr>PowerPoint Presentation</vt:lpstr>
      <vt:lpstr>Kathya Maria Landeros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Viera, Cristina</dc:creator>
  <cp:lastModifiedBy>Cruz, Barbara</cp:lastModifiedBy>
  <cp:revision>36</cp:revision>
  <dcterms:created xsi:type="dcterms:W3CDTF">2020-06-08T17:28:26Z</dcterms:created>
  <dcterms:modified xsi:type="dcterms:W3CDTF">2020-07-16T14:09:54Z</dcterms:modified>
</cp:coreProperties>
</file>