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6" r:id="rId4"/>
    <p:sldId id="266" r:id="rId5"/>
    <p:sldId id="263" r:id="rId6"/>
    <p:sldId id="264" r:id="rId7"/>
    <p:sldId id="261" r:id="rId8"/>
    <p:sldId id="262" r:id="rId9"/>
    <p:sldId id="259" r:id="rId10"/>
    <p:sldId id="260" r:id="rId11"/>
    <p:sldId id="271" r:id="rId12"/>
    <p:sldId id="268" r:id="rId13"/>
    <p:sldId id="273" r:id="rId14"/>
    <p:sldId id="270" r:id="rId15"/>
    <p:sldId id="272" r:id="rId16"/>
    <p:sldId id="269" r:id="rId17"/>
    <p:sldId id="26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84" autoAdjust="0"/>
    <p:restoredTop sz="85442" autoAdjust="0"/>
  </p:normalViewPr>
  <p:slideViewPr>
    <p:cSldViewPr snapToGrid="0">
      <p:cViewPr varScale="1">
        <p:scale>
          <a:sx n="104" d="100"/>
          <a:sy n="104" d="100"/>
        </p:scale>
        <p:origin x="13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391639-66B1-4966-A537-D0626046C5BA}" type="datetimeFigureOut">
              <a:rPr lang="en-US" smtClean="0"/>
              <a:t>9/3/24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8AC553-1E51-4F15-BC1F-CCBA7F1ACBBD}" type="slidenum">
              <a:rPr lang="en-US" smtClean="0"/>
              <a:t>‹#›</a:t>
            </a:fld>
            <a:endParaRPr lang="en-US"/>
          </a:p>
        </p:txBody>
      </p:sp>
    </p:spTree>
    <p:extLst>
      <p:ext uri="{BB962C8B-B14F-4D97-AF65-F5344CB8AC3E}">
        <p14:creationId xmlns:p14="http://schemas.microsoft.com/office/powerpoint/2010/main" val="3375312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000"/>
              </a:spcAft>
              <a:tabLst>
                <a:tab pos="-914400" algn="l"/>
              </a:tabLst>
            </a:pP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Ask students to silently study the image.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15000"/>
              </a:lnSpc>
              <a:spcBef>
                <a:spcPts val="0"/>
              </a:spcBef>
              <a:spcAft>
                <a:spcPts val="1000"/>
              </a:spcAft>
              <a:tabLst>
                <a:tab pos="-914400" algn="l"/>
              </a:tabLst>
            </a:pPr>
            <a:r>
              <a:rPr lang="en-US" sz="18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Individually or in small groups, direct students to complete the Archives.gov photo analysis worksheet, making note of their observations by responding to the prompts provided.</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endParaRPr lang="en-US" sz="1800" b="0" i="0" u="none" strike="noStrike" baseline="0" dirty="0">
              <a:latin typeface="ProximaNova-Light"/>
            </a:endParaRPr>
          </a:p>
          <a:p>
            <a:pPr algn="l"/>
            <a:r>
              <a:rPr lang="en-US" sz="1800" b="0" i="0" u="none" strike="noStrike" baseline="0" dirty="0">
                <a:latin typeface="ProximaNova-Light"/>
              </a:rPr>
              <a:t>Andrés Ramírez</a:t>
            </a:r>
          </a:p>
          <a:p>
            <a:pPr algn="l"/>
            <a:r>
              <a:rPr lang="en-US" sz="1800" b="0" i="1" u="none" strike="noStrike" baseline="0" dirty="0">
                <a:latin typeface="ProximaNova-LightIt"/>
              </a:rPr>
              <a:t>Migrant Workers Picking Strawberries</a:t>
            </a:r>
            <a:r>
              <a:rPr lang="en-US" sz="1800" b="0" i="0" u="none" strike="noStrike" baseline="0" dirty="0">
                <a:latin typeface="ProximaNova-Light"/>
              </a:rPr>
              <a:t>, 2023</a:t>
            </a:r>
          </a:p>
          <a:p>
            <a:pPr algn="l"/>
            <a:r>
              <a:rPr lang="en-US" sz="1800" b="0" i="0" u="none" strike="noStrike" baseline="0" dirty="0">
                <a:latin typeface="ProximaNova-Light"/>
              </a:rPr>
              <a:t>Archival inkjet print</a:t>
            </a:r>
          </a:p>
          <a:p>
            <a:pPr algn="l"/>
            <a:r>
              <a:rPr lang="en-US" sz="1800" b="0" i="0" u="none" strike="noStrike" baseline="0" dirty="0">
                <a:latin typeface="ProximaNova-Light"/>
              </a:rPr>
              <a:t>30 x 40 in.</a:t>
            </a:r>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1</a:t>
            </a:fld>
            <a:endParaRPr lang="en-US"/>
          </a:p>
        </p:txBody>
      </p:sp>
    </p:spTree>
    <p:extLst>
      <p:ext uri="{BB962C8B-B14F-4D97-AF65-F5344CB8AC3E}">
        <p14:creationId xmlns:p14="http://schemas.microsoft.com/office/powerpoint/2010/main" val="744914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b="0" i="0" dirty="0">
                <a:solidFill>
                  <a:srgbClr val="242424"/>
                </a:solidFill>
                <a:effectLst/>
                <a:highlight>
                  <a:srgbClr val="FFFFFF"/>
                </a:highlight>
                <a:latin typeface="Segoe UI" panose="020B0502040204020203" pitchFamily="34" charset="0"/>
              </a:rPr>
              <a:t>Title: </a:t>
            </a:r>
            <a:r>
              <a:rPr lang="en-US" b="0" i="1" dirty="0">
                <a:solidFill>
                  <a:srgbClr val="242424"/>
                </a:solidFill>
                <a:effectLst/>
                <a:highlight>
                  <a:srgbClr val="FFFFFF"/>
                </a:highlight>
                <a:latin typeface="Segoe UI" panose="020B0502040204020203" pitchFamily="34" charset="0"/>
              </a:rPr>
              <a:t>Waterfront Property for All</a:t>
            </a:r>
            <a:endParaRPr lang="en-US" b="0" i="0" dirty="0">
              <a:solidFill>
                <a:srgbClr val="242424"/>
              </a:solidFill>
              <a:effectLst/>
              <a:highlight>
                <a:srgbClr val="FFFFFF"/>
              </a:highlight>
              <a:latin typeface="Segoe UI" panose="020B0502040204020203" pitchFamily="34" charset="0"/>
            </a:endParaRPr>
          </a:p>
          <a:p>
            <a:pPr algn="l" fontAlgn="base"/>
            <a:r>
              <a:rPr lang="en-US" b="0" i="0" dirty="0">
                <a:solidFill>
                  <a:srgbClr val="242424"/>
                </a:solidFill>
                <a:effectLst/>
                <a:highlight>
                  <a:srgbClr val="FFFFFF"/>
                </a:highlight>
                <a:latin typeface="Segoe UI" panose="020B0502040204020203" pitchFamily="34" charset="0"/>
              </a:rPr>
              <a:t>Year: 2023</a:t>
            </a:r>
          </a:p>
          <a:p>
            <a:pPr algn="l" fontAlgn="base"/>
            <a:r>
              <a:rPr lang="en-US" b="0" i="0" dirty="0">
                <a:solidFill>
                  <a:srgbClr val="242424"/>
                </a:solidFill>
                <a:effectLst/>
                <a:highlight>
                  <a:srgbClr val="FFFFFF"/>
                </a:highlight>
                <a:latin typeface="Segoe UI" panose="020B0502040204020203" pitchFamily="34" charset="0"/>
              </a:rPr>
              <a:t>Description: Tightly cropped image of a neighborhood where each residence has its own swimming pool and dock on a canal.</a:t>
            </a:r>
          </a:p>
          <a:p>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12</a:t>
            </a:fld>
            <a:endParaRPr lang="en-US"/>
          </a:p>
        </p:txBody>
      </p:sp>
    </p:spTree>
    <p:extLst>
      <p:ext uri="{BB962C8B-B14F-4D97-AF65-F5344CB8AC3E}">
        <p14:creationId xmlns:p14="http://schemas.microsoft.com/office/powerpoint/2010/main" val="16137491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b="0" i="0" dirty="0">
                <a:solidFill>
                  <a:srgbClr val="242424"/>
                </a:solidFill>
                <a:effectLst/>
                <a:highlight>
                  <a:srgbClr val="FFFFFF"/>
                </a:highlight>
                <a:latin typeface="Segoe UI" panose="020B0502040204020203" pitchFamily="34" charset="0"/>
              </a:rPr>
              <a:t>Title: </a:t>
            </a:r>
            <a:r>
              <a:rPr lang="en-US" b="0" i="1" dirty="0">
                <a:solidFill>
                  <a:srgbClr val="242424"/>
                </a:solidFill>
                <a:effectLst/>
                <a:highlight>
                  <a:srgbClr val="FFFFFF"/>
                </a:highlight>
                <a:latin typeface="Segoe UI" panose="020B0502040204020203" pitchFamily="34" charset="0"/>
              </a:rPr>
              <a:t>Tightly Packed Cells (Trailer Park)</a:t>
            </a:r>
            <a:endParaRPr lang="en-US" b="0" i="0" dirty="0">
              <a:solidFill>
                <a:srgbClr val="242424"/>
              </a:solidFill>
              <a:effectLst/>
              <a:highlight>
                <a:srgbClr val="FFFFFF"/>
              </a:highlight>
              <a:latin typeface="Segoe UI" panose="020B0502040204020203" pitchFamily="34" charset="0"/>
            </a:endParaRPr>
          </a:p>
          <a:p>
            <a:pPr algn="l" fontAlgn="base"/>
            <a:r>
              <a:rPr lang="en-US" b="0" i="0" dirty="0">
                <a:solidFill>
                  <a:srgbClr val="242424"/>
                </a:solidFill>
                <a:effectLst/>
                <a:highlight>
                  <a:srgbClr val="FFFFFF"/>
                </a:highlight>
                <a:latin typeface="Segoe UI" panose="020B0502040204020203" pitchFamily="34" charset="0"/>
              </a:rPr>
              <a:t>Year 2023:</a:t>
            </a:r>
          </a:p>
          <a:p>
            <a:pPr algn="l" fontAlgn="base"/>
            <a:r>
              <a:rPr lang="en-US" b="0" i="0" dirty="0">
                <a:solidFill>
                  <a:srgbClr val="242424"/>
                </a:solidFill>
                <a:effectLst/>
                <a:highlight>
                  <a:srgbClr val="FFFFFF"/>
                </a:highlight>
                <a:latin typeface="Segoe UI" panose="020B0502040204020203" pitchFamily="34" charset="0"/>
              </a:rPr>
              <a:t>Description: Trailer Park that resembles the structure of a cell. </a:t>
            </a:r>
          </a:p>
          <a:p>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13</a:t>
            </a:fld>
            <a:endParaRPr lang="en-US"/>
          </a:p>
        </p:txBody>
      </p:sp>
    </p:spTree>
    <p:extLst>
      <p:ext uri="{BB962C8B-B14F-4D97-AF65-F5344CB8AC3E}">
        <p14:creationId xmlns:p14="http://schemas.microsoft.com/office/powerpoint/2010/main" val="2799082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fontAlgn="base"/>
            <a:r>
              <a:rPr lang="en-US" b="0" i="0" dirty="0">
                <a:solidFill>
                  <a:srgbClr val="242424"/>
                </a:solidFill>
                <a:effectLst/>
                <a:highlight>
                  <a:srgbClr val="FFFFFF"/>
                </a:highlight>
                <a:latin typeface="Segoe UI" panose="020B0502040204020203" pitchFamily="34" charset="0"/>
              </a:rPr>
              <a:t>Title: </a:t>
            </a:r>
            <a:r>
              <a:rPr lang="en-US" b="0" i="1" dirty="0">
                <a:solidFill>
                  <a:srgbClr val="242424"/>
                </a:solidFill>
                <a:effectLst/>
                <a:highlight>
                  <a:srgbClr val="FFFFFF"/>
                </a:highlight>
                <a:latin typeface="Segoe UI" panose="020B0502040204020203" pitchFamily="34" charset="0"/>
              </a:rPr>
              <a:t>Tightly Packed Cells (Trailer Park)</a:t>
            </a:r>
            <a:endParaRPr lang="en-US" b="0" i="0" dirty="0">
              <a:solidFill>
                <a:srgbClr val="242424"/>
              </a:solidFill>
              <a:effectLst/>
              <a:highlight>
                <a:srgbClr val="FFFFFF"/>
              </a:highlight>
              <a:latin typeface="Segoe UI" panose="020B0502040204020203" pitchFamily="34" charset="0"/>
            </a:endParaRPr>
          </a:p>
          <a:p>
            <a:pPr algn="l" fontAlgn="base"/>
            <a:r>
              <a:rPr lang="en-US" b="0" i="0" dirty="0">
                <a:solidFill>
                  <a:srgbClr val="242424"/>
                </a:solidFill>
                <a:effectLst/>
                <a:highlight>
                  <a:srgbClr val="FFFFFF"/>
                </a:highlight>
                <a:latin typeface="Segoe UI" panose="020B0502040204020203" pitchFamily="34" charset="0"/>
              </a:rPr>
              <a:t>Year 2023:</a:t>
            </a:r>
          </a:p>
          <a:p>
            <a:pPr algn="l" fontAlgn="base"/>
            <a:r>
              <a:rPr lang="en-US" b="0" i="0" dirty="0">
                <a:solidFill>
                  <a:srgbClr val="242424"/>
                </a:solidFill>
                <a:effectLst/>
                <a:highlight>
                  <a:srgbClr val="FFFFFF"/>
                </a:highlight>
                <a:latin typeface="Segoe UI" panose="020B0502040204020203" pitchFamily="34" charset="0"/>
              </a:rPr>
              <a:t>Description: Trailer Park that resembles the structure of a cell. </a:t>
            </a:r>
          </a:p>
          <a:p>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14</a:t>
            </a:fld>
            <a:endParaRPr lang="en-US"/>
          </a:p>
        </p:txBody>
      </p:sp>
    </p:spTree>
    <p:extLst>
      <p:ext uri="{BB962C8B-B14F-4D97-AF65-F5344CB8AC3E}">
        <p14:creationId xmlns:p14="http://schemas.microsoft.com/office/powerpoint/2010/main" val="10517767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effectLst/>
              </a:rPr>
              <a:t>Title: </a:t>
            </a:r>
            <a:r>
              <a:rPr lang="en-US" i="1" dirty="0">
                <a:effectLst/>
              </a:rPr>
              <a:t>Lake Excavation</a:t>
            </a:r>
            <a:endParaRPr lang="en-US" dirty="0">
              <a:effectLst/>
            </a:endParaRPr>
          </a:p>
          <a:p>
            <a:pPr fontAlgn="base"/>
            <a:r>
              <a:rPr lang="en-US" dirty="0">
                <a:effectLst/>
              </a:rPr>
              <a:t>Year: 2023</a:t>
            </a:r>
          </a:p>
          <a:p>
            <a:pPr fontAlgn="base"/>
            <a:r>
              <a:rPr lang="en-US" dirty="0">
                <a:effectLst/>
              </a:rPr>
              <a:t>Description: Excavator digs out berm dividing two man-made lakes.</a:t>
            </a:r>
          </a:p>
          <a:p>
            <a:br>
              <a:rPr lang="en-US" dirty="0">
                <a:effectLst/>
              </a:rPr>
            </a:br>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15</a:t>
            </a:fld>
            <a:endParaRPr lang="en-US"/>
          </a:p>
        </p:txBody>
      </p:sp>
    </p:spTree>
    <p:extLst>
      <p:ext uri="{BB962C8B-B14F-4D97-AF65-F5344CB8AC3E}">
        <p14:creationId xmlns:p14="http://schemas.microsoft.com/office/powerpoint/2010/main" val="4067615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800" b="0" i="0" u="none" strike="noStrike" baseline="0" dirty="0">
                <a:latin typeface="ProximaNova-Light"/>
              </a:rPr>
              <a:t>Andrés Ramírez</a:t>
            </a:r>
          </a:p>
          <a:p>
            <a:pPr algn="l"/>
            <a:r>
              <a:rPr lang="en-US" sz="1800" b="0" i="0" u="none" strike="noStrike" baseline="0" dirty="0">
                <a:latin typeface="ProximaNova-LightIt"/>
              </a:rPr>
              <a:t>Migrant Workers Picking Strawberries</a:t>
            </a:r>
            <a:r>
              <a:rPr lang="en-US" sz="1800" b="0" i="0" u="none" strike="noStrike" baseline="0" dirty="0">
                <a:latin typeface="ProximaNova-Light"/>
              </a:rPr>
              <a:t>, 2023</a:t>
            </a:r>
          </a:p>
          <a:p>
            <a:pPr algn="l"/>
            <a:r>
              <a:rPr lang="en-US" sz="1800" b="0" i="0" u="none" strike="noStrike" baseline="0" dirty="0">
                <a:latin typeface="ProximaNova-Light"/>
              </a:rPr>
              <a:t>Archival inkjet print</a:t>
            </a:r>
          </a:p>
          <a:p>
            <a:pPr algn="l"/>
            <a:r>
              <a:rPr lang="en-US" sz="1800" b="0" i="0" u="none" strike="noStrike" baseline="0" dirty="0">
                <a:latin typeface="ProximaNova-Light"/>
              </a:rPr>
              <a:t>30 x 40 in.</a:t>
            </a:r>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2</a:t>
            </a:fld>
            <a:endParaRPr lang="en-US"/>
          </a:p>
        </p:txBody>
      </p:sp>
    </p:spTree>
    <p:extLst>
      <p:ext uri="{BB962C8B-B14F-4D97-AF65-F5344CB8AC3E}">
        <p14:creationId xmlns:p14="http://schemas.microsoft.com/office/powerpoint/2010/main" val="3343691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Andrés Ramírez is a first-generation American photographer and visual artist who examines the struggle for land use in Florida and the tension between and among suburban sprawl, the natural environment, agriculture, and immigration.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Image source: https://www.aerialinnovations.com/andres-Ramirez</a:t>
            </a:r>
          </a:p>
          <a:p>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3</a:t>
            </a:fld>
            <a:endParaRPr lang="en-US"/>
          </a:p>
        </p:txBody>
      </p:sp>
    </p:spTree>
    <p:extLst>
      <p:ext uri="{BB962C8B-B14F-4D97-AF65-F5344CB8AC3E}">
        <p14:creationId xmlns:p14="http://schemas.microsoft.com/office/powerpoint/2010/main" val="970034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a:solidFill>
                  <a:srgbClr val="050505"/>
                </a:solidFill>
                <a:effectLst/>
                <a:highlight>
                  <a:srgbClr val="FFFFFF"/>
                </a:highlight>
                <a:latin typeface="Segoe UI Historic" panose="020B0502040204020203" pitchFamily="34" charset="0"/>
              </a:rPr>
              <a:t>Controlled Burn - Sugar Cane Field </a:t>
            </a:r>
            <a:r>
              <a:rPr lang="en-US" b="0" i="0" dirty="0">
                <a:solidFill>
                  <a:srgbClr val="050505"/>
                </a:solidFill>
                <a:effectLst/>
                <a:highlight>
                  <a:srgbClr val="FFFFFF"/>
                </a:highlight>
                <a:latin typeface="Segoe UI Historic" panose="020B0502040204020203" pitchFamily="34" charset="0"/>
              </a:rPr>
              <a:t>( 2023)</a:t>
            </a:r>
          </a:p>
          <a:p>
            <a:r>
              <a:rPr lang="en-US" b="0" i="0" dirty="0">
                <a:solidFill>
                  <a:srgbClr val="050505"/>
                </a:solidFill>
                <a:effectLst/>
                <a:highlight>
                  <a:srgbClr val="FFFFFF"/>
                </a:highlight>
                <a:latin typeface="Segoe UI Historic" panose="020B0502040204020203" pitchFamily="34" charset="0"/>
              </a:rPr>
              <a:t>archival inkjet print. 30 x 40 inches</a:t>
            </a:r>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4</a:t>
            </a:fld>
            <a:endParaRPr lang="en-US"/>
          </a:p>
        </p:txBody>
      </p:sp>
    </p:spTree>
    <p:extLst>
      <p:ext uri="{BB962C8B-B14F-4D97-AF65-F5344CB8AC3E}">
        <p14:creationId xmlns:p14="http://schemas.microsoft.com/office/powerpoint/2010/main" val="396427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Where do you think this photo was taken?</a:t>
            </a:r>
          </a:p>
          <a:p>
            <a:r>
              <a:rPr lang="en-US" dirty="0"/>
              <a:t>What event is happening?</a:t>
            </a:r>
          </a:p>
        </p:txBody>
      </p:sp>
      <p:sp>
        <p:nvSpPr>
          <p:cNvPr id="4" name="Slide Number Placeholder 3"/>
          <p:cNvSpPr>
            <a:spLocks noGrp="1"/>
          </p:cNvSpPr>
          <p:nvPr>
            <p:ph type="sldNum" sz="quarter" idx="5"/>
          </p:nvPr>
        </p:nvSpPr>
        <p:spPr/>
        <p:txBody>
          <a:bodyPr/>
          <a:lstStyle/>
          <a:p>
            <a:fld id="{128AC553-1E51-4F15-BC1F-CCBA7F1ACBBD}" type="slidenum">
              <a:rPr lang="en-US" smtClean="0"/>
              <a:t>5</a:t>
            </a:fld>
            <a:endParaRPr lang="en-US"/>
          </a:p>
        </p:txBody>
      </p:sp>
    </p:spTree>
    <p:extLst>
      <p:ext uri="{BB962C8B-B14F-4D97-AF65-F5344CB8AC3E}">
        <p14:creationId xmlns:p14="http://schemas.microsoft.com/office/powerpoint/2010/main" val="3710276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31F20"/>
                </a:solidFill>
                <a:effectLst/>
                <a:highlight>
                  <a:srgbClr val="FFFFFF"/>
                </a:highlight>
                <a:latin typeface="Carme"/>
              </a:rPr>
              <a:t>What is this image about? </a:t>
            </a:r>
          </a:p>
          <a:p>
            <a:r>
              <a:rPr lang="en-US" b="0" i="0" dirty="0">
                <a:solidFill>
                  <a:srgbClr val="231F20"/>
                </a:solidFill>
                <a:effectLst/>
                <a:highlight>
                  <a:srgbClr val="FFFFFF"/>
                </a:highlight>
                <a:latin typeface="Carme"/>
              </a:rPr>
              <a:t>Where do you think this photo was taken?</a:t>
            </a:r>
          </a:p>
          <a:p>
            <a:r>
              <a:rPr lang="en-US" b="0" i="0" dirty="0">
                <a:solidFill>
                  <a:srgbClr val="231F20"/>
                </a:solidFill>
                <a:effectLst/>
                <a:highlight>
                  <a:srgbClr val="FFFFFF"/>
                </a:highlight>
                <a:latin typeface="Carme"/>
              </a:rPr>
              <a:t>The artist titled this “Empty Circuits.” What do you think this is referencing?</a:t>
            </a:r>
          </a:p>
          <a:p>
            <a:endParaRPr lang="en-US" b="0" i="0" dirty="0">
              <a:solidFill>
                <a:srgbClr val="231F20"/>
              </a:solidFill>
              <a:effectLst/>
              <a:highlight>
                <a:srgbClr val="FFFFFF"/>
              </a:highlight>
              <a:latin typeface="Carme"/>
            </a:endParaRPr>
          </a:p>
          <a:p>
            <a:r>
              <a:rPr lang="en-US" b="0" i="0" dirty="0">
                <a:solidFill>
                  <a:srgbClr val="231F20"/>
                </a:solidFill>
                <a:effectLst/>
                <a:highlight>
                  <a:srgbClr val="FFFFFF"/>
                </a:highlight>
                <a:latin typeface="Carme"/>
              </a:rPr>
              <a:t>Andrés Ramírez. Empty Circuits, 2023. Archival pigment print, 18 x 24 in.</a:t>
            </a:r>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7</a:t>
            </a:fld>
            <a:endParaRPr lang="en-US"/>
          </a:p>
        </p:txBody>
      </p:sp>
    </p:spTree>
    <p:extLst>
      <p:ext uri="{BB962C8B-B14F-4D97-AF65-F5344CB8AC3E}">
        <p14:creationId xmlns:p14="http://schemas.microsoft.com/office/powerpoint/2010/main" val="5120301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solidFill>
                  <a:srgbClr val="231F20"/>
                </a:solidFill>
                <a:effectLst/>
                <a:highlight>
                  <a:srgbClr val="FFFFFF"/>
                </a:highlight>
                <a:latin typeface="Carme"/>
              </a:rPr>
              <a:t>Empty Circuits “</a:t>
            </a:r>
            <a:r>
              <a:rPr lang="en-US" b="0" i="0" dirty="0">
                <a:solidFill>
                  <a:srgbClr val="231F20"/>
                </a:solidFill>
                <a:effectLst/>
                <a:highlight>
                  <a:srgbClr val="FFFFFF"/>
                </a:highlight>
                <a:latin typeface="Carme"/>
              </a:rPr>
              <a:t>reveals the uncanny emptiness of a planned community that was abandoned during the last housing crisis.”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231F20"/>
              </a:solidFill>
              <a:effectLst/>
              <a:highlight>
                <a:srgbClr val="FFFFFF"/>
              </a:highlight>
              <a:latin typeface="Carm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31F20"/>
                </a:solidFill>
                <a:effectLst/>
                <a:highlight>
                  <a:srgbClr val="FFFFFF"/>
                </a:highlight>
                <a:latin typeface="Carme"/>
              </a:rPr>
              <a:t>The artist asks: “When you’re talking about Florida right now, how can you not talk about housing?”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231F20"/>
              </a:solidFill>
              <a:effectLst/>
              <a:highlight>
                <a:srgbClr val="FFFFFF"/>
              </a:highlight>
              <a:latin typeface="Carm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31F20"/>
                </a:solidFill>
                <a:effectLst/>
                <a:highlight>
                  <a:srgbClr val="FFFFFF"/>
                </a:highlight>
                <a:latin typeface="Carme"/>
              </a:rPr>
              <a:t>Image: Andrés Ramírez. Empty Circuits, 2023. Archival pigment print, 18 x 24 in.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31F20"/>
                </a:solidFill>
                <a:effectLst/>
                <a:highlight>
                  <a:srgbClr val="FFFFFF"/>
                </a:highlight>
                <a:latin typeface="Carme"/>
              </a:rPr>
              <a:t>Source: https://www.southflorida.edu/news/mofac-presents-exhibitions-of-traditional-african-art-and-aerial-photography </a:t>
            </a:r>
            <a:endParaRPr lang="en-US" dirty="0"/>
          </a:p>
          <a:p>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8</a:t>
            </a:fld>
            <a:endParaRPr lang="en-US"/>
          </a:p>
        </p:txBody>
      </p:sp>
    </p:spTree>
    <p:extLst>
      <p:ext uri="{BB962C8B-B14F-4D97-AF65-F5344CB8AC3E}">
        <p14:creationId xmlns:p14="http://schemas.microsoft.com/office/powerpoint/2010/main" val="199876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 you see in this photo? </a:t>
            </a:r>
          </a:p>
          <a:p>
            <a:r>
              <a:rPr lang="en-US" dirty="0"/>
              <a:t>What observations can you make about the landscape, both natural and human-made?</a:t>
            </a:r>
          </a:p>
        </p:txBody>
      </p:sp>
      <p:sp>
        <p:nvSpPr>
          <p:cNvPr id="4" name="Slide Number Placeholder 3"/>
          <p:cNvSpPr>
            <a:spLocks noGrp="1"/>
          </p:cNvSpPr>
          <p:nvPr>
            <p:ph type="sldNum" sz="quarter" idx="5"/>
          </p:nvPr>
        </p:nvSpPr>
        <p:spPr/>
        <p:txBody>
          <a:bodyPr/>
          <a:lstStyle/>
          <a:p>
            <a:fld id="{128AC553-1E51-4F15-BC1F-CCBA7F1ACBBD}" type="slidenum">
              <a:rPr lang="en-US" smtClean="0"/>
              <a:t>9</a:t>
            </a:fld>
            <a:endParaRPr lang="en-US"/>
          </a:p>
        </p:txBody>
      </p:sp>
    </p:spTree>
    <p:extLst>
      <p:ext uri="{BB962C8B-B14F-4D97-AF65-F5344CB8AC3E}">
        <p14:creationId xmlns:p14="http://schemas.microsoft.com/office/powerpoint/2010/main" val="3087119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artist titled this work </a:t>
            </a:r>
            <a:r>
              <a:rPr lang="en-US" i="1" dirty="0"/>
              <a:t>Hidden Divisions</a:t>
            </a:r>
            <a:r>
              <a:rPr lang="en-US" dirty="0"/>
              <a:t>. What do you think that means?</a:t>
            </a:r>
          </a:p>
          <a:p>
            <a:endParaRPr lang="en-US" dirty="0"/>
          </a:p>
          <a:p>
            <a:r>
              <a:rPr lang="en-US" dirty="0"/>
              <a:t>“</a:t>
            </a:r>
            <a:r>
              <a:rPr lang="en-US" b="0" i="0" dirty="0">
                <a:solidFill>
                  <a:srgbClr val="131721"/>
                </a:solidFill>
                <a:effectLst/>
                <a:highlight>
                  <a:srgbClr val="FFFFFF"/>
                </a:highlight>
                <a:latin typeface="Lato" panose="020F0502020204030203" pitchFamily="34" charset="0"/>
              </a:rPr>
              <a:t>Photographed from 1000 feet in the air, Ramírez allows us to see the surprising structure and breathtaking scale of rural and suburban Florida that is not apparent from the ground.”</a:t>
            </a:r>
          </a:p>
          <a:p>
            <a:endParaRPr lang="en-US" dirty="0"/>
          </a:p>
          <a:p>
            <a:r>
              <a:rPr lang="en-US" dirty="0"/>
              <a:t>Image and information source: https://www.mutualart.com/Exhibition/Andres-Ramirez--Hidden-Divisions/01F13F522E6671AF</a:t>
            </a:r>
          </a:p>
          <a:p>
            <a:endParaRPr lang="en-US" dirty="0"/>
          </a:p>
        </p:txBody>
      </p:sp>
      <p:sp>
        <p:nvSpPr>
          <p:cNvPr id="4" name="Slide Number Placeholder 3"/>
          <p:cNvSpPr>
            <a:spLocks noGrp="1"/>
          </p:cNvSpPr>
          <p:nvPr>
            <p:ph type="sldNum" sz="quarter" idx="5"/>
          </p:nvPr>
        </p:nvSpPr>
        <p:spPr/>
        <p:txBody>
          <a:bodyPr/>
          <a:lstStyle/>
          <a:p>
            <a:fld id="{128AC553-1E51-4F15-BC1F-CCBA7F1ACBBD}" type="slidenum">
              <a:rPr lang="en-US" smtClean="0"/>
              <a:t>10</a:t>
            </a:fld>
            <a:endParaRPr lang="en-US"/>
          </a:p>
        </p:txBody>
      </p:sp>
    </p:spTree>
    <p:extLst>
      <p:ext uri="{BB962C8B-B14F-4D97-AF65-F5344CB8AC3E}">
        <p14:creationId xmlns:p14="http://schemas.microsoft.com/office/powerpoint/2010/main" val="2755551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2A850-B212-1FA5-CF1E-6396746F797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D302A72-0577-D1EC-F403-EB4E4D88B4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65CEF45-DB30-8271-1E02-2E7F1C689DE7}"/>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5" name="Footer Placeholder 4">
            <a:extLst>
              <a:ext uri="{FF2B5EF4-FFF2-40B4-BE49-F238E27FC236}">
                <a16:creationId xmlns:a16="http://schemas.microsoft.com/office/drawing/2014/main" id="{93807601-4124-9426-E125-3995A8EF45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5C96E2-DADA-FCC3-3728-C658BFABB51B}"/>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3945627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9567C-6C92-75AE-D7B3-D861727BAF1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8DDC2E3-3763-9B67-F8D0-6687DA3EBE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FEBAF8-24CE-4968-42E0-EB3DFFAB7C5D}"/>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5" name="Footer Placeholder 4">
            <a:extLst>
              <a:ext uri="{FF2B5EF4-FFF2-40B4-BE49-F238E27FC236}">
                <a16:creationId xmlns:a16="http://schemas.microsoft.com/office/drawing/2014/main" id="{E4B1ACE7-6A5B-44AF-A6F2-DAA22466BC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19D69F-F126-7A00-4D70-1B88B6701E5D}"/>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21686129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CE35076-8640-FDA7-CE39-33E61C77FE8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B296844-C5AD-4C81-A61A-04142BF674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F6F1B5-FCCA-6A37-70CE-26FD3456454D}"/>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5" name="Footer Placeholder 4">
            <a:extLst>
              <a:ext uri="{FF2B5EF4-FFF2-40B4-BE49-F238E27FC236}">
                <a16:creationId xmlns:a16="http://schemas.microsoft.com/office/drawing/2014/main" id="{B041E2C4-D47C-CB7F-19DD-A212F23A2B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FEAD71-F0DA-5D5F-8FFA-368DA01CF68B}"/>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3059813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82110-639F-DECB-54F7-66E173337E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7A31DD9-BEC0-8216-FBC9-9DFB2B52BD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17C7A2-CD76-0729-C0E3-658C1F6ED411}"/>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5" name="Footer Placeholder 4">
            <a:extLst>
              <a:ext uri="{FF2B5EF4-FFF2-40B4-BE49-F238E27FC236}">
                <a16:creationId xmlns:a16="http://schemas.microsoft.com/office/drawing/2014/main" id="{E03EFF1A-7675-0B10-01F5-27357AA4B1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88F734-E52D-2F93-C9F0-1C63CBF8EF3D}"/>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1379471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F05BA-15D3-1370-984C-5D9D3A6AF11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F942240-21C5-BA54-1830-87709592A2C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D95951-5282-4D50-076C-CA53974A2C56}"/>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5" name="Footer Placeholder 4">
            <a:extLst>
              <a:ext uri="{FF2B5EF4-FFF2-40B4-BE49-F238E27FC236}">
                <a16:creationId xmlns:a16="http://schemas.microsoft.com/office/drawing/2014/main" id="{DAF85738-4851-E12E-F14F-316DDAE8E2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75395D-3F91-3440-5B9D-FE22F2C0DF77}"/>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4106421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5D5EA-8111-A126-A917-FB628F89E2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2E80CC-674C-FB9B-EA41-E2DDED9240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8F69625-4BDE-689D-B95A-54BECF2DC9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3581AE-1C02-D9E5-6377-463B27D09DA7}"/>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6" name="Footer Placeholder 5">
            <a:extLst>
              <a:ext uri="{FF2B5EF4-FFF2-40B4-BE49-F238E27FC236}">
                <a16:creationId xmlns:a16="http://schemas.microsoft.com/office/drawing/2014/main" id="{5B81768C-955D-47FB-9F4E-A75BD7825E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4F6B92-13CC-467E-1484-4CAB630489B0}"/>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3380744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5C683-D4F0-49CE-4646-F08C9A0981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C61ECA-4941-9CF9-989E-FF04A07CF6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B7485F-BF8A-5676-0411-691333A4072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356598-BAEB-D134-8B46-D6949BD36F9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4F403A-10E2-809C-7D2D-4EC520528F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7D9C2DE-83D5-4E13-1319-F1F283138D3B}"/>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8" name="Footer Placeholder 7">
            <a:extLst>
              <a:ext uri="{FF2B5EF4-FFF2-40B4-BE49-F238E27FC236}">
                <a16:creationId xmlns:a16="http://schemas.microsoft.com/office/drawing/2014/main" id="{CDB8910B-8129-C9AA-D205-48B489E8C4B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FDC428-7E1A-93CF-E5DB-CB9FFD336A30}"/>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1236139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C9CDF-4290-F416-51CB-EC9BAD9705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A9DA12A-CB8C-C35A-B42E-8FDEBE3E7291}"/>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4" name="Footer Placeholder 3">
            <a:extLst>
              <a:ext uri="{FF2B5EF4-FFF2-40B4-BE49-F238E27FC236}">
                <a16:creationId xmlns:a16="http://schemas.microsoft.com/office/drawing/2014/main" id="{2B45C052-0D9B-7D1A-49CE-AA4566AD16F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EB4FC7-6F24-BAB3-A281-AAFDC89DC369}"/>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1614711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30983F5-615A-FA8E-2AFD-BB411C9E83A5}"/>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3" name="Footer Placeholder 2">
            <a:extLst>
              <a:ext uri="{FF2B5EF4-FFF2-40B4-BE49-F238E27FC236}">
                <a16:creationId xmlns:a16="http://schemas.microsoft.com/office/drawing/2014/main" id="{3F1D72CC-2133-F3B7-7EFE-E7F862CD5D7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CB4B43-7FD0-0B20-7E29-DA610858B634}"/>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878956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FE01C8-5569-2693-B167-285B6AF7E2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9CD4B3C-CA51-DC56-E3A1-5BB40526586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476A78-208A-C95D-E99A-3E66E69715B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CD98ECB-5071-BD6B-D4A1-46A8E24C318D}"/>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6" name="Footer Placeholder 5">
            <a:extLst>
              <a:ext uri="{FF2B5EF4-FFF2-40B4-BE49-F238E27FC236}">
                <a16:creationId xmlns:a16="http://schemas.microsoft.com/office/drawing/2014/main" id="{D7F8F10C-D95A-C795-5CBE-5CA26125C2C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E0B9153-7D3C-DAEE-2F25-9E4CFD5DCD65}"/>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253068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F1134-0608-E242-2BB5-2562E0D2216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1246642-F025-3BBC-0C4C-84B703114DE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FBFCE5-7A7B-840B-1FCA-C806CA1B18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5C0C9F1-4C49-0AE5-9E3E-B0618E04F574}"/>
              </a:ext>
            </a:extLst>
          </p:cNvPr>
          <p:cNvSpPr>
            <a:spLocks noGrp="1"/>
          </p:cNvSpPr>
          <p:nvPr>
            <p:ph type="dt" sz="half" idx="10"/>
          </p:nvPr>
        </p:nvSpPr>
        <p:spPr/>
        <p:txBody>
          <a:bodyPr/>
          <a:lstStyle/>
          <a:p>
            <a:fld id="{C08B6224-5693-44AB-BD3B-4DD08796C57A}" type="datetimeFigureOut">
              <a:rPr lang="en-US" smtClean="0"/>
              <a:t>9/3/24</a:t>
            </a:fld>
            <a:endParaRPr lang="en-US"/>
          </a:p>
        </p:txBody>
      </p:sp>
      <p:sp>
        <p:nvSpPr>
          <p:cNvPr id="6" name="Footer Placeholder 5">
            <a:extLst>
              <a:ext uri="{FF2B5EF4-FFF2-40B4-BE49-F238E27FC236}">
                <a16:creationId xmlns:a16="http://schemas.microsoft.com/office/drawing/2014/main" id="{9D909F5F-568F-8266-789B-882281C131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CB045D-ECFA-CD10-837F-263032880115}"/>
              </a:ext>
            </a:extLst>
          </p:cNvPr>
          <p:cNvSpPr>
            <a:spLocks noGrp="1"/>
          </p:cNvSpPr>
          <p:nvPr>
            <p:ph type="sldNum" sz="quarter" idx="12"/>
          </p:nvPr>
        </p:nvSpPr>
        <p:spPr/>
        <p:txBody>
          <a:bodyPr/>
          <a:lstStyle/>
          <a:p>
            <a:fld id="{097526F4-C94E-43B5-B7B5-993AEF0345FD}" type="slidenum">
              <a:rPr lang="en-US" smtClean="0"/>
              <a:t>‹#›</a:t>
            </a:fld>
            <a:endParaRPr lang="en-US"/>
          </a:p>
        </p:txBody>
      </p:sp>
    </p:spTree>
    <p:extLst>
      <p:ext uri="{BB962C8B-B14F-4D97-AF65-F5344CB8AC3E}">
        <p14:creationId xmlns:p14="http://schemas.microsoft.com/office/powerpoint/2010/main" val="2248193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9E1DFE-AC6C-FF8D-B361-488513A732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5F1D5FC-687E-6DF3-59DD-384DDC7596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218A4E-E70B-8E2C-A2B3-BCEEE86356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08B6224-5693-44AB-BD3B-4DD08796C57A}" type="datetimeFigureOut">
              <a:rPr lang="en-US" smtClean="0"/>
              <a:t>9/3/24</a:t>
            </a:fld>
            <a:endParaRPr lang="en-US"/>
          </a:p>
        </p:txBody>
      </p:sp>
      <p:sp>
        <p:nvSpPr>
          <p:cNvPr id="5" name="Footer Placeholder 4">
            <a:extLst>
              <a:ext uri="{FF2B5EF4-FFF2-40B4-BE49-F238E27FC236}">
                <a16:creationId xmlns:a16="http://schemas.microsoft.com/office/drawing/2014/main" id="{7AB9BBAF-96F7-C8E3-4ECA-352E7C1AF0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6179D49-EC50-2E99-2E66-373D630AC0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97526F4-C94E-43B5-B7B5-993AEF0345FD}" type="slidenum">
              <a:rPr lang="en-US" smtClean="0"/>
              <a:t>‹#›</a:t>
            </a:fld>
            <a:endParaRPr lang="en-US"/>
          </a:p>
        </p:txBody>
      </p:sp>
    </p:spTree>
    <p:extLst>
      <p:ext uri="{BB962C8B-B14F-4D97-AF65-F5344CB8AC3E}">
        <p14:creationId xmlns:p14="http://schemas.microsoft.com/office/powerpoint/2010/main" val="38016062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86F333-0E7A-B7DE-BB6A-A584F4E250DD}"/>
              </a:ext>
            </a:extLst>
          </p:cNvPr>
          <p:cNvPicPr>
            <a:picLocks noChangeAspect="1"/>
          </p:cNvPicPr>
          <p:nvPr/>
        </p:nvPicPr>
        <p:blipFill>
          <a:blip r:embed="rId3"/>
          <a:stretch>
            <a:fillRect/>
          </a:stretch>
        </p:blipFill>
        <p:spPr>
          <a:xfrm>
            <a:off x="1566153" y="21422"/>
            <a:ext cx="9046723" cy="6824940"/>
          </a:xfrm>
          <a:prstGeom prst="rect">
            <a:avLst/>
          </a:prstGeom>
        </p:spPr>
      </p:pic>
    </p:spTree>
    <p:extLst>
      <p:ext uri="{BB962C8B-B14F-4D97-AF65-F5344CB8AC3E}">
        <p14:creationId xmlns:p14="http://schemas.microsoft.com/office/powerpoint/2010/main" val="794526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Andrés Ramírez: Hidden Divisions - SFSC Museum of Florida Art &amp; Culture">
            <a:extLst>
              <a:ext uri="{FF2B5EF4-FFF2-40B4-BE49-F238E27FC236}">
                <a16:creationId xmlns:a16="http://schemas.microsoft.com/office/drawing/2014/main" id="{773251E7-CDB7-14F4-2617-ACE4961A71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6851" y="0"/>
            <a:ext cx="6867861" cy="686786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2E6ABAC-BAC0-4306-26CD-E1244EA2FDCB}"/>
              </a:ext>
            </a:extLst>
          </p:cNvPr>
          <p:cNvSpPr txBox="1"/>
          <p:nvPr/>
        </p:nvSpPr>
        <p:spPr>
          <a:xfrm>
            <a:off x="182879" y="462579"/>
            <a:ext cx="4249272" cy="3046988"/>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Hidden Divisions</a:t>
            </a:r>
          </a:p>
          <a:p>
            <a:pPr algn="l"/>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1711554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aerial view of a city&#10;&#10;Description automatically generated">
            <a:extLst>
              <a:ext uri="{FF2B5EF4-FFF2-40B4-BE49-F238E27FC236}">
                <a16:creationId xmlns:a16="http://schemas.microsoft.com/office/drawing/2014/main" id="{03B21929-3BDD-7072-2C28-9A7850375AD1}"/>
              </a:ext>
            </a:extLst>
          </p:cNvPr>
          <p:cNvPicPr>
            <a:picLocks noChangeAspect="1"/>
          </p:cNvPicPr>
          <p:nvPr/>
        </p:nvPicPr>
        <p:blipFill>
          <a:blip r:embed="rId2">
            <a:extLst>
              <a:ext uri="{28A0092B-C50C-407E-A947-70E740481C1C}">
                <a14:useLocalDpi xmlns:a14="http://schemas.microsoft.com/office/drawing/2010/main" val="0"/>
              </a:ext>
            </a:extLst>
          </a:blip>
          <a:srcRect t="15746"/>
          <a:stretch/>
        </p:blipFill>
        <p:spPr>
          <a:xfrm>
            <a:off x="20" y="1282"/>
            <a:ext cx="12191980" cy="6856718"/>
          </a:xfrm>
          <a:prstGeom prst="rect">
            <a:avLst/>
          </a:prstGeom>
        </p:spPr>
      </p:pic>
    </p:spTree>
    <p:extLst>
      <p:ext uri="{BB962C8B-B14F-4D97-AF65-F5344CB8AC3E}">
        <p14:creationId xmlns:p14="http://schemas.microsoft.com/office/powerpoint/2010/main" val="942221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CE37DE-E594-8F0A-3A9B-A13DE33D92C8}"/>
              </a:ext>
            </a:extLst>
          </p:cNvPr>
          <p:cNvPicPr>
            <a:picLocks noChangeAspect="1"/>
          </p:cNvPicPr>
          <p:nvPr/>
        </p:nvPicPr>
        <p:blipFill>
          <a:blip r:embed="rId3"/>
          <a:stretch>
            <a:fillRect/>
          </a:stretch>
        </p:blipFill>
        <p:spPr>
          <a:xfrm>
            <a:off x="3745512" y="28130"/>
            <a:ext cx="8446488" cy="6801739"/>
          </a:xfrm>
          <a:prstGeom prst="rect">
            <a:avLst/>
          </a:prstGeom>
        </p:spPr>
      </p:pic>
      <p:sp>
        <p:nvSpPr>
          <p:cNvPr id="2" name="TextBox 1">
            <a:extLst>
              <a:ext uri="{FF2B5EF4-FFF2-40B4-BE49-F238E27FC236}">
                <a16:creationId xmlns:a16="http://schemas.microsoft.com/office/drawing/2014/main" id="{1935213A-8F7B-04DC-E302-8B60642EB533}"/>
              </a:ext>
            </a:extLst>
          </p:cNvPr>
          <p:cNvSpPr txBox="1"/>
          <p:nvPr/>
        </p:nvSpPr>
        <p:spPr>
          <a:xfrm>
            <a:off x="182879" y="462579"/>
            <a:ext cx="3420933" cy="3539430"/>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Waterfront Property for All</a:t>
            </a:r>
          </a:p>
          <a:p>
            <a:pPr algn="l"/>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2147811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n aerial view of a housing complex&#10;&#10;Description automatically generated">
            <a:extLst>
              <a:ext uri="{FF2B5EF4-FFF2-40B4-BE49-F238E27FC236}">
                <a16:creationId xmlns:a16="http://schemas.microsoft.com/office/drawing/2014/main" id="{B7368C73-9D73-92BA-2D81-231CAEEAC244}"/>
              </a:ext>
            </a:extLst>
          </p:cNvPr>
          <p:cNvPicPr>
            <a:picLocks noChangeAspect="1"/>
          </p:cNvPicPr>
          <p:nvPr/>
        </p:nvPicPr>
        <p:blipFill>
          <a:blip r:embed="rId3">
            <a:extLst>
              <a:ext uri="{28A0092B-C50C-407E-A947-70E740481C1C}">
                <a14:useLocalDpi xmlns:a14="http://schemas.microsoft.com/office/drawing/2010/main" val="0"/>
              </a:ext>
            </a:extLst>
          </a:blip>
          <a:srcRect t="17708" b="7306"/>
          <a:stretch/>
        </p:blipFill>
        <p:spPr>
          <a:xfrm>
            <a:off x="20" y="1282"/>
            <a:ext cx="12191980" cy="6856718"/>
          </a:xfrm>
          <a:prstGeom prst="rect">
            <a:avLst/>
          </a:prstGeom>
        </p:spPr>
      </p:pic>
    </p:spTree>
    <p:extLst>
      <p:ext uri="{BB962C8B-B14F-4D97-AF65-F5344CB8AC3E}">
        <p14:creationId xmlns:p14="http://schemas.microsoft.com/office/powerpoint/2010/main" val="1723331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776F9B-570D-7981-0C7E-6A182A5B4DB9}"/>
              </a:ext>
            </a:extLst>
          </p:cNvPr>
          <p:cNvPicPr>
            <a:picLocks noChangeAspect="1"/>
          </p:cNvPicPr>
          <p:nvPr/>
        </p:nvPicPr>
        <p:blipFill>
          <a:blip r:embed="rId3"/>
          <a:stretch>
            <a:fillRect/>
          </a:stretch>
        </p:blipFill>
        <p:spPr>
          <a:xfrm>
            <a:off x="0" y="0"/>
            <a:ext cx="9143999" cy="6898079"/>
          </a:xfrm>
          <a:prstGeom prst="rect">
            <a:avLst/>
          </a:prstGeom>
        </p:spPr>
      </p:pic>
      <p:sp>
        <p:nvSpPr>
          <p:cNvPr id="2" name="TextBox 1">
            <a:extLst>
              <a:ext uri="{FF2B5EF4-FFF2-40B4-BE49-F238E27FC236}">
                <a16:creationId xmlns:a16="http://schemas.microsoft.com/office/drawing/2014/main" id="{4B0F769B-7E97-9C46-5324-68A9F95AA269}"/>
              </a:ext>
            </a:extLst>
          </p:cNvPr>
          <p:cNvSpPr txBox="1"/>
          <p:nvPr/>
        </p:nvSpPr>
        <p:spPr>
          <a:xfrm>
            <a:off x="182879" y="462579"/>
            <a:ext cx="3420933" cy="3046988"/>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Waterfront Property for All</a:t>
            </a:r>
          </a:p>
          <a:p>
            <a:pPr algn="l"/>
            <a:r>
              <a:rPr lang="en-US" sz="3200" b="0" i="0" u="none" strike="noStrike" baseline="0" dirty="0"/>
              <a:t>(2023)</a:t>
            </a:r>
          </a:p>
          <a:p>
            <a:r>
              <a:rPr lang="en-US" sz="3200" b="0" i="0" u="none" strike="noStrike" baseline="0" dirty="0"/>
              <a:t>Andrés Ramírez</a:t>
            </a:r>
          </a:p>
          <a:p>
            <a:pPr algn="l"/>
            <a:endParaRPr lang="en-US" sz="3200" dirty="0"/>
          </a:p>
        </p:txBody>
      </p:sp>
      <p:sp>
        <p:nvSpPr>
          <p:cNvPr id="4" name="TextBox 3">
            <a:extLst>
              <a:ext uri="{FF2B5EF4-FFF2-40B4-BE49-F238E27FC236}">
                <a16:creationId xmlns:a16="http://schemas.microsoft.com/office/drawing/2014/main" id="{D6E3AC2A-39AA-BA93-FE61-1CB84CB3302B}"/>
              </a:ext>
            </a:extLst>
          </p:cNvPr>
          <p:cNvSpPr txBox="1"/>
          <p:nvPr/>
        </p:nvSpPr>
        <p:spPr>
          <a:xfrm>
            <a:off x="9348395" y="1021977"/>
            <a:ext cx="2843605" cy="4524315"/>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Tightly Packed Cells       (Trailer Park)</a:t>
            </a:r>
          </a:p>
          <a:p>
            <a:pPr algn="l"/>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4265353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n island with a broken object in it&#10;&#10;Description automatically generated with medium confidence">
            <a:extLst>
              <a:ext uri="{FF2B5EF4-FFF2-40B4-BE49-F238E27FC236}">
                <a16:creationId xmlns:a16="http://schemas.microsoft.com/office/drawing/2014/main" id="{80BC50AA-AE8E-D1E6-30AB-E28C90D58B7D}"/>
              </a:ext>
            </a:extLst>
          </p:cNvPr>
          <p:cNvPicPr>
            <a:picLocks noChangeAspect="1"/>
          </p:cNvPicPr>
          <p:nvPr/>
        </p:nvPicPr>
        <p:blipFill>
          <a:blip r:embed="rId3">
            <a:extLst>
              <a:ext uri="{28A0092B-C50C-407E-A947-70E740481C1C}">
                <a14:useLocalDpi xmlns:a14="http://schemas.microsoft.com/office/drawing/2010/main" val="0"/>
              </a:ext>
            </a:extLst>
          </a:blip>
          <a:srcRect t="13569" b="11445"/>
          <a:stretch/>
        </p:blipFill>
        <p:spPr>
          <a:xfrm>
            <a:off x="20" y="1282"/>
            <a:ext cx="12191980" cy="6856718"/>
          </a:xfrm>
          <a:prstGeom prst="rect">
            <a:avLst/>
          </a:prstGeom>
        </p:spPr>
      </p:pic>
    </p:spTree>
    <p:extLst>
      <p:ext uri="{BB962C8B-B14F-4D97-AF65-F5344CB8AC3E}">
        <p14:creationId xmlns:p14="http://schemas.microsoft.com/office/powerpoint/2010/main" val="3995509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69F825D-0681-54A7-2AD9-E595773DC57F}"/>
              </a:ext>
            </a:extLst>
          </p:cNvPr>
          <p:cNvPicPr>
            <a:picLocks noChangeAspect="1"/>
          </p:cNvPicPr>
          <p:nvPr/>
        </p:nvPicPr>
        <p:blipFill>
          <a:blip r:embed="rId2"/>
          <a:stretch>
            <a:fillRect/>
          </a:stretch>
        </p:blipFill>
        <p:spPr>
          <a:xfrm>
            <a:off x="0" y="0"/>
            <a:ext cx="9194657" cy="6936295"/>
          </a:xfrm>
          <a:prstGeom prst="rect">
            <a:avLst/>
          </a:prstGeom>
        </p:spPr>
      </p:pic>
      <p:sp>
        <p:nvSpPr>
          <p:cNvPr id="2" name="TextBox 1">
            <a:extLst>
              <a:ext uri="{FF2B5EF4-FFF2-40B4-BE49-F238E27FC236}">
                <a16:creationId xmlns:a16="http://schemas.microsoft.com/office/drawing/2014/main" id="{AA4B1162-8D44-CF64-CD5E-3566C287708B}"/>
              </a:ext>
            </a:extLst>
          </p:cNvPr>
          <p:cNvSpPr txBox="1"/>
          <p:nvPr/>
        </p:nvSpPr>
        <p:spPr>
          <a:xfrm>
            <a:off x="9348395" y="1021977"/>
            <a:ext cx="2843605" cy="4031873"/>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Lake Excavation</a:t>
            </a:r>
          </a:p>
          <a:p>
            <a:pPr algn="l"/>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2272221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8B44A41-68E5-5D59-430F-62CC42BDA5C6}"/>
              </a:ext>
            </a:extLst>
          </p:cNvPr>
          <p:cNvSpPr>
            <a:spLocks noGrp="1"/>
          </p:cNvSpPr>
          <p:nvPr>
            <p:ph type="title"/>
          </p:nvPr>
        </p:nvSpPr>
        <p:spPr>
          <a:xfrm>
            <a:off x="572493" y="238539"/>
            <a:ext cx="11018520" cy="1434415"/>
          </a:xfrm>
        </p:spPr>
        <p:txBody>
          <a:bodyPr anchor="b">
            <a:normAutofit/>
          </a:bodyPr>
          <a:lstStyle/>
          <a:p>
            <a:r>
              <a:rPr lang="en-US" sz="5400"/>
              <a:t>Reflection</a:t>
            </a:r>
          </a:p>
        </p:txBody>
      </p:sp>
      <p:sp>
        <p:nvSpPr>
          <p:cNvPr id="1033"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1247EF36-C6D4-767E-31A4-F362DD30064C}"/>
              </a:ext>
            </a:extLst>
          </p:cNvPr>
          <p:cNvSpPr>
            <a:spLocks noGrp="1"/>
          </p:cNvSpPr>
          <p:nvPr>
            <p:ph idx="1"/>
          </p:nvPr>
        </p:nvSpPr>
        <p:spPr>
          <a:xfrm>
            <a:off x="572492" y="1911493"/>
            <a:ext cx="7839988" cy="4790521"/>
          </a:xfrm>
        </p:spPr>
        <p:txBody>
          <a:bodyPr anchor="t">
            <a:normAutofit fontScale="85000" lnSpcReduction="20000"/>
          </a:bodyPr>
          <a:lstStyle/>
          <a:p>
            <a:pPr marL="0" marR="0" indent="0">
              <a:spcBef>
                <a:spcPts val="0"/>
              </a:spcBef>
              <a:spcAft>
                <a:spcPts val="0"/>
              </a:spcAft>
              <a:buNone/>
              <a:tabLst>
                <a:tab pos="-914400" algn="l"/>
              </a:tabLst>
            </a:pPr>
            <a:r>
              <a:rPr lang="en-US" sz="2600" dirty="0">
                <a:effectLst/>
                <a:highlight>
                  <a:srgbClr val="FFFFFF"/>
                </a:highlight>
                <a:ea typeface="Calibri" panose="020F0502020204030204" pitchFamily="34" charset="0"/>
                <a:cs typeface="Times New Roman" panose="02020603050405020304" pitchFamily="18" charset="0"/>
              </a:rPr>
              <a:t>Anthony Record, the former curator at the African art at the Museum of Florida Art and Culture (MOFAC), has said of Ramírez’s work: </a:t>
            </a:r>
            <a:endParaRPr lang="en-US" sz="2600" dirty="0">
              <a:effectLst/>
              <a:ea typeface="Calibri" panose="020F0502020204030204" pitchFamily="34" charset="0"/>
              <a:cs typeface="Times New Roman" panose="02020603050405020304" pitchFamily="18" charset="0"/>
            </a:endParaRPr>
          </a:p>
          <a:p>
            <a:pPr marL="0" marR="0" indent="0">
              <a:spcBef>
                <a:spcPts val="0"/>
              </a:spcBef>
              <a:spcAft>
                <a:spcPts val="0"/>
              </a:spcAft>
              <a:buNone/>
              <a:tabLst>
                <a:tab pos="-914400" algn="l"/>
              </a:tabLst>
            </a:pPr>
            <a:endParaRPr lang="en-US" sz="2400" dirty="0">
              <a:effectLst/>
              <a:ea typeface="Calibri" panose="020F0502020204030204" pitchFamily="34" charset="0"/>
              <a:cs typeface="Times New Roman" panose="02020603050405020304" pitchFamily="18" charset="0"/>
            </a:endParaRPr>
          </a:p>
          <a:p>
            <a:pPr marL="457200" lvl="1" indent="0">
              <a:spcBef>
                <a:spcPts val="0"/>
              </a:spcBef>
              <a:buNone/>
              <a:tabLst>
                <a:tab pos="-914400" algn="l"/>
              </a:tabLst>
            </a:pPr>
            <a:r>
              <a:rPr lang="en-US" sz="3100" dirty="0">
                <a:effectLst/>
                <a:highlight>
                  <a:srgbClr val="FFFFFF"/>
                </a:highlight>
                <a:ea typeface="Calibri" panose="020F0502020204030204" pitchFamily="34" charset="0"/>
                <a:cs typeface="Times New Roman" panose="02020603050405020304" pitchFamily="18" charset="0"/>
              </a:rPr>
              <a:t>“His photographs can seem like colorful abstract paintings at first, but Ramírez has captured some amazing moments from 1,000 feet in the air. They allow us to see the surprising structure and the breathtaking scale of a lot of ordinary things that we drive by all the time.” </a:t>
            </a:r>
            <a:endParaRPr lang="en-US" sz="3100" dirty="0">
              <a:highlight>
                <a:srgbClr val="FFFFFF"/>
              </a:highlight>
              <a:ea typeface="Calibri" panose="020F0502020204030204" pitchFamily="34" charset="0"/>
              <a:cs typeface="Times New Roman" panose="02020603050405020304" pitchFamily="18" charset="0"/>
            </a:endParaRPr>
          </a:p>
          <a:p>
            <a:pPr marL="0" marR="0" indent="0">
              <a:spcBef>
                <a:spcPts val="0"/>
              </a:spcBef>
              <a:spcAft>
                <a:spcPts val="0"/>
              </a:spcAft>
              <a:buNone/>
              <a:tabLst>
                <a:tab pos="-914400" algn="l"/>
              </a:tabLst>
            </a:pPr>
            <a:endParaRPr lang="en-US" sz="2400" dirty="0">
              <a:effectLst/>
              <a:highlight>
                <a:srgbClr val="FFFFFF"/>
              </a:highlight>
              <a:ea typeface="Calibri" panose="020F0502020204030204" pitchFamily="34" charset="0"/>
              <a:cs typeface="Times New Roman" panose="02020603050405020304" pitchFamily="18" charset="0"/>
            </a:endParaRPr>
          </a:p>
          <a:p>
            <a:pPr marL="0" marR="0" indent="0">
              <a:spcBef>
                <a:spcPts val="0"/>
              </a:spcBef>
              <a:spcAft>
                <a:spcPts val="0"/>
              </a:spcAft>
              <a:buNone/>
              <a:tabLst>
                <a:tab pos="-914400" algn="l"/>
              </a:tabLst>
            </a:pPr>
            <a:endParaRPr lang="en-US" sz="2400" dirty="0">
              <a:highlight>
                <a:srgbClr val="FFFFFF"/>
              </a:highlight>
              <a:ea typeface="Calibri" panose="020F0502020204030204" pitchFamily="34" charset="0"/>
              <a:cs typeface="Times New Roman" panose="02020603050405020304" pitchFamily="18" charset="0"/>
            </a:endParaRPr>
          </a:p>
          <a:p>
            <a:pPr marL="0" marR="0" indent="0">
              <a:spcBef>
                <a:spcPts val="0"/>
              </a:spcBef>
              <a:spcAft>
                <a:spcPts val="0"/>
              </a:spcAft>
              <a:buNone/>
              <a:tabLst>
                <a:tab pos="-914400" algn="l"/>
              </a:tabLst>
            </a:pPr>
            <a:endParaRPr lang="en-US" sz="2400" dirty="0">
              <a:highlight>
                <a:srgbClr val="FFFFFF"/>
              </a:highlight>
              <a:ea typeface="Calibri" panose="020F0502020204030204" pitchFamily="34" charset="0"/>
              <a:cs typeface="Times New Roman" panose="02020603050405020304" pitchFamily="18" charset="0"/>
            </a:endParaRPr>
          </a:p>
          <a:p>
            <a:pPr marL="0" marR="0" indent="0">
              <a:spcBef>
                <a:spcPts val="0"/>
              </a:spcBef>
              <a:spcAft>
                <a:spcPts val="0"/>
              </a:spcAft>
              <a:buNone/>
              <a:tabLst>
                <a:tab pos="-914400" algn="l"/>
              </a:tabLst>
            </a:pPr>
            <a:r>
              <a:rPr lang="en-US" sz="3600" b="1" i="1" dirty="0">
                <a:effectLst/>
                <a:highlight>
                  <a:srgbClr val="FFFFFF"/>
                </a:highlight>
                <a:ea typeface="Calibri" panose="020F0502020204030204" pitchFamily="34" charset="0"/>
                <a:cs typeface="Times New Roman" panose="02020603050405020304" pitchFamily="18" charset="0"/>
              </a:rPr>
              <a:t>How do Ramírez’s photographs reveal new </a:t>
            </a:r>
            <a:r>
              <a:rPr lang="en-US" sz="3600" b="1" i="1">
                <a:effectLst/>
                <a:highlight>
                  <a:srgbClr val="FFFFFF"/>
                </a:highlight>
                <a:ea typeface="Calibri" panose="020F0502020204030204" pitchFamily="34" charset="0"/>
                <a:cs typeface="Times New Roman" panose="02020603050405020304" pitchFamily="18" charset="0"/>
              </a:rPr>
              <a:t>perspectives </a:t>
            </a:r>
            <a:r>
              <a:rPr lang="en-US" sz="3600" b="1" i="1">
                <a:highlight>
                  <a:srgbClr val="FFFFFF"/>
                </a:highlight>
                <a:ea typeface="Calibri" panose="020F0502020204030204" pitchFamily="34" charset="0"/>
                <a:cs typeface="Times New Roman" panose="02020603050405020304" pitchFamily="18" charset="0"/>
              </a:rPr>
              <a:t>about</a:t>
            </a:r>
            <a:r>
              <a:rPr lang="en-US" sz="3600" b="1" i="1">
                <a:effectLst/>
                <a:highlight>
                  <a:srgbClr val="FFFFFF"/>
                </a:highlight>
                <a:ea typeface="Calibri" panose="020F0502020204030204" pitchFamily="34" charset="0"/>
                <a:cs typeface="Times New Roman" panose="02020603050405020304" pitchFamily="18" charset="0"/>
              </a:rPr>
              <a:t> </a:t>
            </a:r>
            <a:r>
              <a:rPr lang="en-US" sz="3600" b="1" i="1" dirty="0">
                <a:highlight>
                  <a:srgbClr val="FFFFFF"/>
                </a:highlight>
                <a:ea typeface="Calibri" panose="020F0502020204030204" pitchFamily="34" charset="0"/>
                <a:cs typeface="Times New Roman" panose="02020603050405020304" pitchFamily="18" charset="0"/>
              </a:rPr>
              <a:t>familiar</a:t>
            </a:r>
            <a:r>
              <a:rPr lang="en-US" sz="3600" b="1" i="1" dirty="0">
                <a:effectLst/>
                <a:highlight>
                  <a:srgbClr val="FFFFFF"/>
                </a:highlight>
                <a:ea typeface="Calibri" panose="020F0502020204030204" pitchFamily="34" charset="0"/>
                <a:cs typeface="Times New Roman" panose="02020603050405020304" pitchFamily="18" charset="0"/>
              </a:rPr>
              <a:t> structures and landscapes?</a:t>
            </a:r>
            <a:endParaRPr lang="en-US" sz="3600" b="1" dirty="0">
              <a:effectLst/>
              <a:ea typeface="Calibri" panose="020F0502020204030204" pitchFamily="34" charset="0"/>
              <a:cs typeface="Times New Roman" panose="02020603050405020304" pitchFamily="18" charset="0"/>
            </a:endParaRPr>
          </a:p>
        </p:txBody>
      </p:sp>
      <p:pic>
        <p:nvPicPr>
          <p:cNvPr id="1026" name="Picture 2" descr="Andres Ramirez - Tampa, Florida, United States | Professional Profile |  LinkedIn">
            <a:extLst>
              <a:ext uri="{FF2B5EF4-FFF2-40B4-BE49-F238E27FC236}">
                <a16:creationId xmlns:a16="http://schemas.microsoft.com/office/drawing/2014/main" id="{ED0821ED-1FB8-3EB3-8831-9B219EE203E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795" r="2" b="2"/>
          <a:stretch/>
        </p:blipFill>
        <p:spPr bwMode="auto">
          <a:xfrm>
            <a:off x="8635426" y="2151815"/>
            <a:ext cx="2909867" cy="3024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39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fade">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86F333-0E7A-B7DE-BB6A-A584F4E250DD}"/>
              </a:ext>
            </a:extLst>
          </p:cNvPr>
          <p:cNvPicPr>
            <a:picLocks noChangeAspect="1"/>
          </p:cNvPicPr>
          <p:nvPr/>
        </p:nvPicPr>
        <p:blipFill>
          <a:blip r:embed="rId3"/>
          <a:stretch>
            <a:fillRect/>
          </a:stretch>
        </p:blipFill>
        <p:spPr>
          <a:xfrm>
            <a:off x="3145277" y="33060"/>
            <a:ext cx="9046723" cy="6824940"/>
          </a:xfrm>
          <a:prstGeom prst="rect">
            <a:avLst/>
          </a:prstGeom>
        </p:spPr>
      </p:pic>
      <p:sp>
        <p:nvSpPr>
          <p:cNvPr id="2" name="TextBox 1">
            <a:extLst>
              <a:ext uri="{FF2B5EF4-FFF2-40B4-BE49-F238E27FC236}">
                <a16:creationId xmlns:a16="http://schemas.microsoft.com/office/drawing/2014/main" id="{8FCAE53E-4D38-F9CF-2697-589320559A6D}"/>
              </a:ext>
            </a:extLst>
          </p:cNvPr>
          <p:cNvSpPr txBox="1"/>
          <p:nvPr/>
        </p:nvSpPr>
        <p:spPr>
          <a:xfrm>
            <a:off x="182879" y="1011219"/>
            <a:ext cx="2962398" cy="4524315"/>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Migrant Workers Picking Strawberries</a:t>
            </a:r>
            <a:r>
              <a:rPr lang="en-US" sz="3200" b="0" i="0" u="none" strike="noStrike" baseline="0" dirty="0"/>
              <a:t> (2023)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32016294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025C5-8843-7943-3AA1-9CF873A635AD}"/>
              </a:ext>
            </a:extLst>
          </p:cNvPr>
          <p:cNvSpPr>
            <a:spLocks noGrp="1"/>
          </p:cNvSpPr>
          <p:nvPr>
            <p:ph type="ctrTitle"/>
          </p:nvPr>
        </p:nvSpPr>
        <p:spPr>
          <a:xfrm>
            <a:off x="451821" y="1122363"/>
            <a:ext cx="6078071" cy="2387600"/>
          </a:xfrm>
        </p:spPr>
        <p:txBody>
          <a:bodyPr/>
          <a:lstStyle/>
          <a:p>
            <a:r>
              <a:rPr lang="en-US" dirty="0"/>
              <a:t>Andrés Ramírez</a:t>
            </a:r>
          </a:p>
        </p:txBody>
      </p:sp>
      <p:sp>
        <p:nvSpPr>
          <p:cNvPr id="3" name="Subtitle 2">
            <a:extLst>
              <a:ext uri="{FF2B5EF4-FFF2-40B4-BE49-F238E27FC236}">
                <a16:creationId xmlns:a16="http://schemas.microsoft.com/office/drawing/2014/main" id="{1EB274CB-54ED-B263-7E4D-53E9298E93B1}"/>
              </a:ext>
            </a:extLst>
          </p:cNvPr>
          <p:cNvSpPr>
            <a:spLocks noGrp="1"/>
          </p:cNvSpPr>
          <p:nvPr>
            <p:ph type="subTitle" idx="1"/>
          </p:nvPr>
        </p:nvSpPr>
        <p:spPr>
          <a:xfrm>
            <a:off x="1097280" y="3602038"/>
            <a:ext cx="4647304" cy="1655762"/>
          </a:xfrm>
        </p:spPr>
        <p:txBody>
          <a:bodyPr>
            <a:normAutofit/>
          </a:bodyPr>
          <a:lstStyle/>
          <a:p>
            <a:r>
              <a:rPr lang="en-US" sz="3200" dirty="0"/>
              <a:t>Photographer &amp; </a:t>
            </a:r>
          </a:p>
          <a:p>
            <a:r>
              <a:rPr lang="en-US" sz="3200" dirty="0"/>
              <a:t>Visual Artist</a:t>
            </a:r>
          </a:p>
        </p:txBody>
      </p:sp>
      <p:pic>
        <p:nvPicPr>
          <p:cNvPr id="1026" name="Picture 2" descr="Andres Ramirez — Aerial Innovations, Inc. | Florida Aerial Photography,  Drone Video and Construction Documentation">
            <a:extLst>
              <a:ext uri="{FF2B5EF4-FFF2-40B4-BE49-F238E27FC236}">
                <a16:creationId xmlns:a16="http://schemas.microsoft.com/office/drawing/2014/main" id="{EE2401E3-92DD-AEF6-3899-9E96D3A0E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8500" y="0"/>
            <a:ext cx="51435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535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smoke billowing from a fire&#10;&#10;Description automatically generated">
            <a:extLst>
              <a:ext uri="{FF2B5EF4-FFF2-40B4-BE49-F238E27FC236}">
                <a16:creationId xmlns:a16="http://schemas.microsoft.com/office/drawing/2014/main" id="{9EF356FF-98D6-5AEA-6127-626D192F6D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316" y="0"/>
            <a:ext cx="5143500" cy="6858000"/>
          </a:xfrm>
          <a:prstGeom prst="rect">
            <a:avLst/>
          </a:prstGeom>
        </p:spPr>
      </p:pic>
      <p:sp>
        <p:nvSpPr>
          <p:cNvPr id="2" name="TextBox 1">
            <a:extLst>
              <a:ext uri="{FF2B5EF4-FFF2-40B4-BE49-F238E27FC236}">
                <a16:creationId xmlns:a16="http://schemas.microsoft.com/office/drawing/2014/main" id="{DBF48E5A-2CB0-1EDD-2C34-1132015D5A6B}"/>
              </a:ext>
            </a:extLst>
          </p:cNvPr>
          <p:cNvSpPr txBox="1"/>
          <p:nvPr/>
        </p:nvSpPr>
        <p:spPr>
          <a:xfrm>
            <a:off x="150606" y="441064"/>
            <a:ext cx="2732443" cy="4524315"/>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Controlled Burn: Sugar Cane Field </a:t>
            </a:r>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2071242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Picture 4" descr="Aerial view of a beach and a pier&#10;&#10;Description automatically generated">
            <a:extLst>
              <a:ext uri="{FF2B5EF4-FFF2-40B4-BE49-F238E27FC236}">
                <a16:creationId xmlns:a16="http://schemas.microsoft.com/office/drawing/2014/main" id="{51734E7C-66C1-F7A8-CB8E-D6535171E24B}"/>
              </a:ext>
            </a:extLst>
          </p:cNvPr>
          <p:cNvPicPr>
            <a:picLocks noChangeAspect="1"/>
          </p:cNvPicPr>
          <p:nvPr/>
        </p:nvPicPr>
        <p:blipFill rotWithShape="1">
          <a:blip r:embed="rId3">
            <a:extLst>
              <a:ext uri="{28A0092B-C50C-407E-A947-70E740481C1C}">
                <a14:useLocalDpi xmlns:a14="http://schemas.microsoft.com/office/drawing/2010/main" val="0"/>
              </a:ext>
            </a:extLst>
          </a:blip>
          <a:srcRect b="15746"/>
          <a:stretch/>
        </p:blipFill>
        <p:spPr>
          <a:xfrm>
            <a:off x="20" y="1282"/>
            <a:ext cx="12191980" cy="6856718"/>
          </a:xfrm>
          <a:prstGeom prst="rect">
            <a:avLst/>
          </a:prstGeom>
        </p:spPr>
      </p:pic>
    </p:spTree>
    <p:extLst>
      <p:ext uri="{BB962C8B-B14F-4D97-AF65-F5344CB8AC3E}">
        <p14:creationId xmlns:p14="http://schemas.microsoft.com/office/powerpoint/2010/main" val="12784015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erial view of a beach and a pier&#10;&#10;Description automatically generated">
            <a:extLst>
              <a:ext uri="{FF2B5EF4-FFF2-40B4-BE49-F238E27FC236}">
                <a16:creationId xmlns:a16="http://schemas.microsoft.com/office/drawing/2014/main" id="{65F0722E-E16F-6360-9226-E723804D8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79423" y="220532"/>
            <a:ext cx="9612577" cy="6416936"/>
          </a:xfrm>
          <a:prstGeom prst="rect">
            <a:avLst/>
          </a:prstGeom>
        </p:spPr>
      </p:pic>
      <p:sp>
        <p:nvSpPr>
          <p:cNvPr id="4" name="TextBox 3">
            <a:extLst>
              <a:ext uri="{FF2B5EF4-FFF2-40B4-BE49-F238E27FC236}">
                <a16:creationId xmlns:a16="http://schemas.microsoft.com/office/drawing/2014/main" id="{029A86B4-DCAA-0B5E-8CFE-098A4AA578BD}"/>
              </a:ext>
            </a:extLst>
          </p:cNvPr>
          <p:cNvSpPr txBox="1"/>
          <p:nvPr/>
        </p:nvSpPr>
        <p:spPr>
          <a:xfrm>
            <a:off x="150606" y="441064"/>
            <a:ext cx="2732443" cy="4031873"/>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Regatta at Clearwater Beach </a:t>
            </a:r>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27426444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9" name="Rectangle 512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124" name="Picture 4" descr="South Florida State College">
            <a:extLst>
              <a:ext uri="{FF2B5EF4-FFF2-40B4-BE49-F238E27FC236}">
                <a16:creationId xmlns:a16="http://schemas.microsoft.com/office/drawing/2014/main" id="{A4F3A5EF-2B84-E333-399B-EF922B3F3C0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545" b="6469"/>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36398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South Florida State College">
            <a:extLst>
              <a:ext uri="{FF2B5EF4-FFF2-40B4-BE49-F238E27FC236}">
                <a16:creationId xmlns:a16="http://schemas.microsoft.com/office/drawing/2014/main" id="{1CE8475C-E830-4D9D-E005-5373F61BA7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2C8C3F1-4208-3638-F223-B2410192FEB0}"/>
              </a:ext>
            </a:extLst>
          </p:cNvPr>
          <p:cNvSpPr txBox="1"/>
          <p:nvPr/>
        </p:nvSpPr>
        <p:spPr>
          <a:xfrm>
            <a:off x="182879" y="462579"/>
            <a:ext cx="2732443" cy="4031873"/>
          </a:xfrm>
          <a:prstGeom prst="rect">
            <a:avLst/>
          </a:prstGeom>
          <a:noFill/>
        </p:spPr>
        <p:txBody>
          <a:bodyPr wrap="square" rtlCol="0">
            <a:spAutoFit/>
          </a:bodyPr>
          <a:lstStyle/>
          <a:p>
            <a:pPr algn="l"/>
            <a:endParaRPr lang="en-US" sz="3200" b="0" i="0" u="none" strike="noStrike" baseline="0" dirty="0"/>
          </a:p>
          <a:p>
            <a:pPr algn="l"/>
            <a:r>
              <a:rPr lang="en-US" sz="3200" b="0" i="1" u="none" strike="noStrike" baseline="0" dirty="0"/>
              <a:t>Empty Circuits</a:t>
            </a:r>
          </a:p>
          <a:p>
            <a:pPr algn="l"/>
            <a:r>
              <a:rPr lang="en-US" sz="3200" b="0" i="0" u="none" strike="noStrike" baseline="0" dirty="0"/>
              <a:t>(2023)</a:t>
            </a:r>
          </a:p>
          <a:p>
            <a:pPr algn="l"/>
            <a:endParaRPr lang="en-US" sz="3200" dirty="0"/>
          </a:p>
          <a:p>
            <a:r>
              <a:rPr lang="en-US" sz="3200" b="0" i="0" u="none" strike="noStrike" baseline="0" dirty="0"/>
              <a:t>Andrés Ramírez</a:t>
            </a:r>
          </a:p>
          <a:p>
            <a:pPr algn="l"/>
            <a:endParaRPr lang="en-US" sz="3200" dirty="0"/>
          </a:p>
        </p:txBody>
      </p:sp>
    </p:spTree>
    <p:extLst>
      <p:ext uri="{BB962C8B-B14F-4D97-AF65-F5344CB8AC3E}">
        <p14:creationId xmlns:p14="http://schemas.microsoft.com/office/powerpoint/2010/main" val="2579166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5" name="Rectangle 205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050" name="Picture 2" descr="Andrés Ramírez: Hidden Divisions - SFSC Museum of Florida Art &amp; Culture">
            <a:extLst>
              <a:ext uri="{FF2B5EF4-FFF2-40B4-BE49-F238E27FC236}">
                <a16:creationId xmlns:a16="http://schemas.microsoft.com/office/drawing/2014/main" id="{752B4043-A975-3C82-1F42-0938515D15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597" b="19164"/>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9240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154</TotalTime>
  <Words>651</Words>
  <Application>Microsoft Macintosh PowerPoint</Application>
  <PresentationFormat>Widescreen</PresentationFormat>
  <Paragraphs>114</Paragraphs>
  <Slides>17</Slides>
  <Notes>13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Aptos</vt:lpstr>
      <vt:lpstr>Aptos Display</vt:lpstr>
      <vt:lpstr>Arial</vt:lpstr>
      <vt:lpstr>Calibri</vt:lpstr>
      <vt:lpstr>Carme</vt:lpstr>
      <vt:lpstr>Lato</vt:lpstr>
      <vt:lpstr>ProximaNova-Light</vt:lpstr>
      <vt:lpstr>ProximaNova-LightIt</vt:lpstr>
      <vt:lpstr>Segoe UI</vt:lpstr>
      <vt:lpstr>Segoe UI Historic</vt:lpstr>
      <vt:lpstr>Office Theme</vt:lpstr>
      <vt:lpstr>PowerPoint Presentation</vt:lpstr>
      <vt:lpstr>PowerPoint Presentation</vt:lpstr>
      <vt:lpstr>Andrés Ramírez</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Reflection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Barbara Cruz</dc:creator>
  <cp:lastModifiedBy>Don Fuller</cp:lastModifiedBy>
  <cp:revision>9</cp:revision>
  <dcterms:created xsi:type="dcterms:W3CDTF">2024-05-31T17:12:00Z</dcterms:created>
  <dcterms:modified xsi:type="dcterms:W3CDTF">2024-09-03T19:32:26Z</dcterms:modified>
</cp:coreProperties>
</file>