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8" r:id="rId2"/>
    <p:sldId id="259" r:id="rId3"/>
    <p:sldId id="260" r:id="rId4"/>
    <p:sldId id="263" r:id="rId5"/>
    <p:sldId id="262" r:id="rId6"/>
    <p:sldId id="261" r:id="rId7"/>
    <p:sldId id="256" r:id="rId8"/>
    <p:sldId id="257"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p:restoredTop sz="62990" autoAdjust="0"/>
  </p:normalViewPr>
  <p:slideViewPr>
    <p:cSldViewPr snapToGrid="0" snapToObjects="1">
      <p:cViewPr varScale="1">
        <p:scale>
          <a:sx n="120" d="100"/>
          <a:sy n="120" d="100"/>
        </p:scale>
        <p:origin x="224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14EE9-B433-844D-AC72-3AE1AE1CD6E1}" type="datetimeFigureOut">
              <a:rPr lang="en-US" smtClean="0"/>
              <a:t>9/10/18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8E69C-F503-6041-AD6B-E8CF65775F51}" type="slidenum">
              <a:rPr lang="en-US" smtClean="0"/>
              <a:t>‹#›</a:t>
            </a:fld>
            <a:endParaRPr lang="en-US"/>
          </a:p>
        </p:txBody>
      </p:sp>
    </p:spTree>
    <p:extLst>
      <p:ext uri="{BB962C8B-B14F-4D97-AF65-F5344CB8AC3E}">
        <p14:creationId xmlns:p14="http://schemas.microsoft.com/office/powerpoint/2010/main" val="11427158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 1: Utilizing the Visual Thinking Strategies (VTS) approach (</a:t>
            </a:r>
            <a:r>
              <a:rPr lang="en-US" sz="1200" kern="1200" dirty="0" err="1">
                <a:solidFill>
                  <a:schemeClr val="tx1"/>
                </a:solidFill>
                <a:effectLst/>
                <a:latin typeface="+mn-lt"/>
                <a:ea typeface="+mn-ea"/>
                <a:cs typeface="+mn-cs"/>
              </a:rPr>
              <a:t>Yenawine</a:t>
            </a:r>
            <a:r>
              <a:rPr lang="en-US" sz="1200" kern="1200" dirty="0">
                <a:solidFill>
                  <a:schemeClr val="tx1"/>
                </a:solidFill>
                <a:effectLst/>
                <a:latin typeface="+mn-lt"/>
                <a:ea typeface="+mn-ea"/>
                <a:cs typeface="+mn-cs"/>
              </a:rPr>
              <a:t>, 2013), allow students 1-2 minutes to view the image silently.  Then prompt analysis and discussion (having students build on each other’s observations) by asking:</a:t>
            </a:r>
          </a:p>
          <a:p>
            <a:pPr lvl="0"/>
            <a:r>
              <a:rPr lang="en-US" sz="1200" kern="1200" dirty="0">
                <a:solidFill>
                  <a:schemeClr val="tx1"/>
                </a:solidFill>
                <a:effectLst/>
                <a:latin typeface="+mn-lt"/>
                <a:ea typeface="+mn-ea"/>
                <a:cs typeface="+mn-cs"/>
              </a:rPr>
              <a:t>What’s going on in this photograph?</a:t>
            </a:r>
          </a:p>
          <a:p>
            <a:pPr lvl="0"/>
            <a:r>
              <a:rPr lang="en-US" sz="1200" kern="1200" dirty="0">
                <a:solidFill>
                  <a:schemeClr val="tx1"/>
                </a:solidFill>
                <a:effectLst/>
                <a:latin typeface="+mn-lt"/>
                <a:ea typeface="+mn-ea"/>
                <a:cs typeface="+mn-cs"/>
              </a:rPr>
              <a:t>What do you see that makes you say that?</a:t>
            </a:r>
          </a:p>
          <a:p>
            <a:pPr lvl="0"/>
            <a:r>
              <a:rPr lang="en-US" sz="1200" kern="1200" dirty="0">
                <a:solidFill>
                  <a:schemeClr val="tx1"/>
                </a:solidFill>
                <a:effectLst/>
                <a:latin typeface="+mn-lt"/>
                <a:ea typeface="+mn-ea"/>
                <a:cs typeface="+mn-cs"/>
              </a:rPr>
              <a:t>What more can we find?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Probe further by asking:</a:t>
            </a:r>
          </a:p>
          <a:p>
            <a:pPr lvl="0"/>
            <a:r>
              <a:rPr lang="en-US" sz="1200" kern="1200" dirty="0">
                <a:solidFill>
                  <a:schemeClr val="tx1"/>
                </a:solidFill>
                <a:effectLst/>
                <a:latin typeface="+mn-lt"/>
                <a:ea typeface="+mn-ea"/>
                <a:cs typeface="+mn-cs"/>
              </a:rPr>
              <a:t>When do you think this photo was taken?</a:t>
            </a:r>
          </a:p>
          <a:p>
            <a:pPr lvl="0"/>
            <a:r>
              <a:rPr lang="en-US" sz="1200" kern="1200" dirty="0">
                <a:solidFill>
                  <a:schemeClr val="tx1"/>
                </a:solidFill>
                <a:effectLst/>
                <a:latin typeface="+mn-lt"/>
                <a:ea typeface="+mn-ea"/>
                <a:cs typeface="+mn-cs"/>
              </a:rPr>
              <a:t>Where?</a:t>
            </a:r>
          </a:p>
          <a:p>
            <a:pPr lvl="0"/>
            <a:r>
              <a:rPr lang="en-US" sz="1200" kern="1200" dirty="0">
                <a:solidFill>
                  <a:schemeClr val="tx1"/>
                </a:solidFill>
                <a:effectLst/>
                <a:latin typeface="+mn-lt"/>
                <a:ea typeface="+mn-ea"/>
                <a:cs typeface="+mn-cs"/>
              </a:rPr>
              <a:t>For what purpose?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Debrief the discussion of the image by telling students that the photo was taken by Israeli artist and photojournalist Miki </a:t>
            </a:r>
            <a:r>
              <a:rPr lang="en-US" sz="1200" kern="1200" dirty="0" err="1">
                <a:solidFill>
                  <a:schemeClr val="tx1"/>
                </a:solidFill>
                <a:effectLst/>
                <a:latin typeface="+mn-lt"/>
                <a:ea typeface="+mn-ea"/>
                <a:cs typeface="+mn-cs"/>
              </a:rPr>
              <a:t>Kratsman</a:t>
            </a:r>
            <a:r>
              <a:rPr lang="en-US" sz="1200" kern="1200" dirty="0">
                <a:solidFill>
                  <a:schemeClr val="tx1"/>
                </a:solidFill>
                <a:effectLst/>
                <a:latin typeface="+mn-lt"/>
                <a:ea typeface="+mn-ea"/>
                <a:cs typeface="+mn-cs"/>
              </a:rPr>
              <a:t>.  It is part of a work titled </a:t>
            </a:r>
            <a:r>
              <a:rPr lang="en-US" sz="1200" i="1" kern="1200" dirty="0">
                <a:solidFill>
                  <a:schemeClr val="tx1"/>
                </a:solidFill>
                <a:effectLst/>
                <a:latin typeface="+mn-lt"/>
                <a:ea typeface="+mn-ea"/>
                <a:cs typeface="+mn-cs"/>
              </a:rPr>
              <a:t>The Bedouin Visual Archive</a:t>
            </a:r>
            <a:r>
              <a:rPr lang="en-US" sz="1200" kern="1200" dirty="0">
                <a:solidFill>
                  <a:schemeClr val="tx1"/>
                </a:solidFill>
                <a:effectLst/>
                <a:latin typeface="+mn-lt"/>
                <a:ea typeface="+mn-ea"/>
                <a:cs typeface="+mn-cs"/>
              </a:rPr>
              <a:t> (2015 – 2016). This particular image comes from the Bedouin village of El-</a:t>
            </a:r>
            <a:r>
              <a:rPr lang="en-US" sz="1200" kern="1200" dirty="0" err="1">
                <a:solidFill>
                  <a:schemeClr val="tx1"/>
                </a:solidFill>
                <a:effectLst/>
                <a:latin typeface="+mn-lt"/>
                <a:ea typeface="+mn-ea"/>
                <a:cs typeface="+mn-cs"/>
              </a:rPr>
              <a:t>Arakib</a:t>
            </a:r>
            <a:r>
              <a:rPr lang="en-US" sz="1200" kern="1200" dirty="0">
                <a:solidFill>
                  <a:schemeClr val="tx1"/>
                </a:solidFill>
                <a:effectLst/>
                <a:latin typeface="+mn-lt"/>
                <a:ea typeface="+mn-ea"/>
                <a:cs typeface="+mn-cs"/>
              </a:rPr>
              <a:t> in the south of Israel.  Miki </a:t>
            </a:r>
            <a:r>
              <a:rPr lang="en-US" sz="1200" kern="1200" dirty="0" err="1">
                <a:solidFill>
                  <a:schemeClr val="tx1"/>
                </a:solidFill>
                <a:effectLst/>
                <a:latin typeface="+mn-lt"/>
                <a:ea typeface="+mn-ea"/>
                <a:cs typeface="+mn-cs"/>
              </a:rPr>
              <a:t>Kratsman</a:t>
            </a:r>
            <a:r>
              <a:rPr lang="en-US" sz="1200" kern="1200" dirty="0">
                <a:solidFill>
                  <a:schemeClr val="tx1"/>
                </a:solidFill>
                <a:effectLst/>
                <a:latin typeface="+mn-lt"/>
                <a:ea typeface="+mn-ea"/>
                <a:cs typeface="+mn-cs"/>
              </a:rPr>
              <a:t>  lived in the Negev documenting the lives of the Bedouin and the demolitions of the villages of the Israeli government.</a:t>
            </a:r>
          </a:p>
          <a:p>
            <a:endParaRPr lang="en-US" dirty="0"/>
          </a:p>
        </p:txBody>
      </p:sp>
      <p:sp>
        <p:nvSpPr>
          <p:cNvPr id="4" name="Slide Number Placeholder 3"/>
          <p:cNvSpPr>
            <a:spLocks noGrp="1"/>
          </p:cNvSpPr>
          <p:nvPr>
            <p:ph type="sldNum" sz="quarter" idx="10"/>
          </p:nvPr>
        </p:nvSpPr>
        <p:spPr/>
        <p:txBody>
          <a:bodyPr/>
          <a:lstStyle/>
          <a:p>
            <a:fld id="{2128E69C-F503-6041-AD6B-E8CF65775F51}" type="slidenum">
              <a:rPr lang="en-US" smtClean="0"/>
              <a:t>1</a:t>
            </a:fld>
            <a:endParaRPr lang="en-US"/>
          </a:p>
        </p:txBody>
      </p:sp>
    </p:spTree>
    <p:extLst>
      <p:ext uri="{BB962C8B-B14F-4D97-AF65-F5344CB8AC3E}">
        <p14:creationId xmlns:p14="http://schemas.microsoft.com/office/powerpoint/2010/main" val="284141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Say</a:t>
            </a:r>
            <a:r>
              <a:rPr lang="en-US" sz="1200" kern="1200" dirty="0">
                <a:solidFill>
                  <a:schemeClr val="tx1"/>
                </a:solidFill>
                <a:effectLst/>
                <a:latin typeface="+mn-lt"/>
                <a:ea typeface="+mn-ea"/>
                <a:cs typeface="+mn-cs"/>
              </a:rPr>
              <a:t>: Through this photographic archive, </a:t>
            </a:r>
            <a:r>
              <a:rPr lang="en-US" sz="1200" kern="1200" dirty="0" err="1">
                <a:solidFill>
                  <a:schemeClr val="tx1"/>
                </a:solidFill>
                <a:effectLst/>
                <a:latin typeface="+mn-lt"/>
                <a:ea typeface="+mn-ea"/>
                <a:cs typeface="+mn-cs"/>
              </a:rPr>
              <a:t>Kratsman</a:t>
            </a:r>
            <a:r>
              <a:rPr lang="en-US" sz="1200" kern="1200" dirty="0">
                <a:solidFill>
                  <a:schemeClr val="tx1"/>
                </a:solidFill>
                <a:effectLst/>
                <a:latin typeface="+mn-lt"/>
                <a:ea typeface="+mn-ea"/>
                <a:cs typeface="+mn-cs"/>
              </a:rPr>
              <a:t> reveals the daily lives of Bedouins in the Negev desert.  Today we will discuss the history of the Bedouin people in Israel and the significance of </a:t>
            </a:r>
            <a:r>
              <a:rPr lang="en-US" sz="1200" i="1" kern="1200" dirty="0">
                <a:solidFill>
                  <a:schemeClr val="tx1"/>
                </a:solidFill>
                <a:effectLst/>
                <a:latin typeface="+mn-lt"/>
                <a:ea typeface="+mn-ea"/>
                <a:cs typeface="+mn-cs"/>
              </a:rPr>
              <a:t>The Bedouin Visual Archive.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28E69C-F503-6041-AD6B-E8CF65775F51}" type="slidenum">
              <a:rPr lang="en-US" smtClean="0"/>
              <a:t>2</a:t>
            </a:fld>
            <a:endParaRPr lang="en-US"/>
          </a:p>
        </p:txBody>
      </p:sp>
    </p:spTree>
    <p:extLst>
      <p:ext uri="{BB962C8B-B14F-4D97-AF65-F5344CB8AC3E}">
        <p14:creationId xmlns:p14="http://schemas.microsoft.com/office/powerpoint/2010/main" val="67715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https://</a:t>
            </a:r>
            <a:r>
              <a:rPr lang="en-US" dirty="0" err="1"/>
              <a:t>www.britannica.com</a:t>
            </a:r>
            <a:r>
              <a:rPr lang="en-US" dirty="0"/>
              <a:t>/topic/Bedouin</a:t>
            </a:r>
          </a:p>
          <a:p>
            <a:endParaRPr lang="en-US" dirty="0"/>
          </a:p>
          <a:p>
            <a:r>
              <a:rPr lang="en-US" dirty="0"/>
              <a:t>Comprehension and Discussion Questions:</a:t>
            </a:r>
            <a:r>
              <a:rPr lang="en-US" baseline="0" dirty="0"/>
              <a:t> What does it mean to be nomadic? What is the relationship between a nomadic lifestyle and herding animals? (i.e. Why would changing location benefit raising livestock?)</a:t>
            </a:r>
            <a:endParaRPr lang="en-US" dirty="0"/>
          </a:p>
        </p:txBody>
      </p:sp>
      <p:sp>
        <p:nvSpPr>
          <p:cNvPr id="4" name="Slide Number Placeholder 3"/>
          <p:cNvSpPr>
            <a:spLocks noGrp="1"/>
          </p:cNvSpPr>
          <p:nvPr>
            <p:ph type="sldNum" sz="quarter" idx="10"/>
          </p:nvPr>
        </p:nvSpPr>
        <p:spPr/>
        <p:txBody>
          <a:bodyPr/>
          <a:lstStyle/>
          <a:p>
            <a:fld id="{2128E69C-F503-6041-AD6B-E8CF65775F51}" type="slidenum">
              <a:rPr lang="en-US" smtClean="0"/>
              <a:t>3</a:t>
            </a:fld>
            <a:endParaRPr lang="en-US"/>
          </a:p>
        </p:txBody>
      </p:sp>
    </p:spTree>
    <p:extLst>
      <p:ext uri="{BB962C8B-B14F-4D97-AF65-F5344CB8AC3E}">
        <p14:creationId xmlns:p14="http://schemas.microsoft.com/office/powerpoint/2010/main" val="97296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https://</a:t>
            </a:r>
            <a:r>
              <a:rPr lang="en-US" dirty="0" err="1"/>
              <a:t>www.myjewishlearning.com</a:t>
            </a:r>
            <a:r>
              <a:rPr lang="en-US" dirty="0"/>
              <a:t>/article/the-</a:t>
            </a:r>
            <a:r>
              <a:rPr lang="en-US" dirty="0" err="1"/>
              <a:t>bedouin</a:t>
            </a:r>
            <a:r>
              <a:rPr lang="en-US" dirty="0"/>
              <a:t>-in-</a:t>
            </a:r>
            <a:r>
              <a:rPr lang="en-US" dirty="0" err="1"/>
              <a:t>israel</a:t>
            </a:r>
            <a:r>
              <a:rPr lang="en-US" dirty="0"/>
              <a:t>/</a:t>
            </a:r>
          </a:p>
          <a:p>
            <a:endParaRPr lang="en-US" dirty="0"/>
          </a:p>
          <a:p>
            <a:r>
              <a:rPr lang="en-US" dirty="0"/>
              <a:t>Discussion</a:t>
            </a:r>
            <a:r>
              <a:rPr lang="en-US" baseline="0" dirty="0"/>
              <a:t> question: Why might larger empires, such as the Ottomans and then the British, pay little attention to activities in the desert? (consider natural resources and the business of colonialism around the world)</a:t>
            </a:r>
            <a:endParaRPr lang="en-US" dirty="0"/>
          </a:p>
        </p:txBody>
      </p:sp>
      <p:sp>
        <p:nvSpPr>
          <p:cNvPr id="4" name="Slide Number Placeholder 3"/>
          <p:cNvSpPr>
            <a:spLocks noGrp="1"/>
          </p:cNvSpPr>
          <p:nvPr>
            <p:ph type="sldNum" sz="quarter" idx="10"/>
          </p:nvPr>
        </p:nvSpPr>
        <p:spPr/>
        <p:txBody>
          <a:bodyPr/>
          <a:lstStyle/>
          <a:p>
            <a:fld id="{2128E69C-F503-6041-AD6B-E8CF65775F51}" type="slidenum">
              <a:rPr lang="en-US" smtClean="0"/>
              <a:t>4</a:t>
            </a:fld>
            <a:endParaRPr lang="en-US"/>
          </a:p>
        </p:txBody>
      </p:sp>
    </p:spTree>
    <p:extLst>
      <p:ext uri="{BB962C8B-B14F-4D97-AF65-F5344CB8AC3E}">
        <p14:creationId xmlns:p14="http://schemas.microsoft.com/office/powerpoint/2010/main" val="40895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a:t>
            </a:r>
            <a:r>
              <a:rPr lang="en-US" baseline="0" dirty="0"/>
              <a:t> Miki </a:t>
            </a:r>
            <a:r>
              <a:rPr lang="en-US" baseline="0" dirty="0" err="1"/>
              <a:t>Kratsman</a:t>
            </a:r>
            <a:endParaRPr lang="en-US" baseline="0" dirty="0"/>
          </a:p>
          <a:p>
            <a:endParaRPr lang="en-US" baseline="0" dirty="0"/>
          </a:p>
          <a:p>
            <a:r>
              <a:rPr lang="en-US" baseline="0" dirty="0"/>
              <a:t>Discussion Question: Why might a previously nomadic tribe prefer to live in a rural, rather than urban, environment?</a:t>
            </a:r>
            <a:endParaRPr lang="en-US" dirty="0"/>
          </a:p>
        </p:txBody>
      </p:sp>
      <p:sp>
        <p:nvSpPr>
          <p:cNvPr id="4" name="Slide Number Placeholder 3"/>
          <p:cNvSpPr>
            <a:spLocks noGrp="1"/>
          </p:cNvSpPr>
          <p:nvPr>
            <p:ph type="sldNum" sz="quarter" idx="10"/>
          </p:nvPr>
        </p:nvSpPr>
        <p:spPr/>
        <p:txBody>
          <a:bodyPr/>
          <a:lstStyle/>
          <a:p>
            <a:fld id="{2128E69C-F503-6041-AD6B-E8CF65775F51}" type="slidenum">
              <a:rPr lang="en-US" smtClean="0"/>
              <a:t>5</a:t>
            </a:fld>
            <a:endParaRPr lang="en-US"/>
          </a:p>
        </p:txBody>
      </p:sp>
    </p:spTree>
    <p:extLst>
      <p:ext uri="{BB962C8B-B14F-4D97-AF65-F5344CB8AC3E}">
        <p14:creationId xmlns:p14="http://schemas.microsoft.com/office/powerpoint/2010/main" val="246821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Image Credit:</a:t>
            </a:r>
            <a:r>
              <a:rPr lang="en-US" baseline="0" dirty="0"/>
              <a:t> Miki </a:t>
            </a:r>
            <a:r>
              <a:rPr lang="en-US" baseline="0" dirty="0" err="1"/>
              <a:t>Kratsman</a:t>
            </a:r>
            <a:endParaRPr lang="en-US" dirty="0"/>
          </a:p>
          <a:p>
            <a:endParaRPr lang="en-US" dirty="0"/>
          </a:p>
          <a:p>
            <a:r>
              <a:rPr lang="en-US" dirty="0"/>
              <a:t>Ask: </a:t>
            </a:r>
          </a:p>
          <a:p>
            <a:r>
              <a:rPr lang="en-US" dirty="0"/>
              <a:t>What do</a:t>
            </a:r>
            <a:r>
              <a:rPr lang="en-US" baseline="0" dirty="0"/>
              <a:t> you see in this photograph?</a:t>
            </a:r>
          </a:p>
          <a:p>
            <a:r>
              <a:rPr lang="en-US" baseline="0" dirty="0"/>
              <a:t>When is this photo from? How can you tell?  (Note the time stamp September 26, 2017)</a:t>
            </a:r>
          </a:p>
          <a:p>
            <a:r>
              <a:rPr lang="en-US" baseline="0" dirty="0"/>
              <a:t>Given what you know about the artist, Miki </a:t>
            </a:r>
            <a:r>
              <a:rPr lang="en-US" baseline="0" dirty="0" err="1"/>
              <a:t>Kratsman</a:t>
            </a:r>
            <a:r>
              <a:rPr lang="en-US" baseline="0" dirty="0"/>
              <a:t>, why do you think he took this photograph? How did you come to that conclusion?</a:t>
            </a:r>
          </a:p>
          <a:p>
            <a:r>
              <a:rPr lang="en-US" baseline="0" dirty="0"/>
              <a:t>What does this photograph tell you about the Bedouin culture? What do you see that makes you say that?</a:t>
            </a:r>
          </a:p>
          <a:p>
            <a:endParaRPr lang="en-US" baseline="0" dirty="0"/>
          </a:p>
          <a:p>
            <a:r>
              <a:rPr lang="en-US" sz="1200" kern="1200" dirty="0">
                <a:solidFill>
                  <a:schemeClr val="tx1"/>
                </a:solidFill>
                <a:effectLst/>
                <a:latin typeface="+mn-lt"/>
                <a:ea typeface="+mn-ea"/>
                <a:cs typeface="+mn-cs"/>
              </a:rPr>
              <a:t>To better acquaint students with the Bedouin people, they </a:t>
            </a:r>
            <a:r>
              <a:rPr lang="en-US" sz="1200" kern="1200">
                <a:solidFill>
                  <a:schemeClr val="tx1"/>
                </a:solidFill>
                <a:effectLst/>
                <a:latin typeface="+mn-lt"/>
                <a:ea typeface="+mn-ea"/>
                <a:cs typeface="+mn-cs"/>
              </a:rPr>
              <a:t>will read</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brief history of the Bedouin in the Negev desert, completing a timeline charting the status of Bedouin land ownership in Israel as they read.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128E69C-F503-6041-AD6B-E8CF65775F51}" type="slidenum">
              <a:rPr lang="en-US" smtClean="0"/>
              <a:t>6</a:t>
            </a:fld>
            <a:endParaRPr lang="en-US"/>
          </a:p>
        </p:txBody>
      </p:sp>
    </p:spTree>
    <p:extLst>
      <p:ext uri="{BB962C8B-B14F-4D97-AF65-F5344CB8AC3E}">
        <p14:creationId xmlns:p14="http://schemas.microsoft.com/office/powerpoint/2010/main" val="39108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Bedouin Visual Archive Project is aiming to use narrative and visual literacy to raise awareness to the rights violations of the Bedouin and give voice to their silenced histories and claims on the land. The Archive is an ambitious step in the Negev Coexistence Forum (NCF) Human Rights Campaign. The archive platform will be trilingual and one of a kind in terms of its contribution to activism, research, the art world and policymaking. The aim is to produce a comprehensive and user-friendly database of photographs, maps and stories that make public a history of the region that respects the experience of its Bedouin inhabitants. The Bedouin communities living in the Negev-</a:t>
            </a:r>
            <a:r>
              <a:rPr lang="en-US" sz="1200" b="0" i="0" kern="1200" dirty="0" err="1">
                <a:solidFill>
                  <a:schemeClr val="tx1"/>
                </a:solidFill>
                <a:effectLst/>
                <a:latin typeface="+mn-lt"/>
                <a:ea typeface="+mn-ea"/>
                <a:cs typeface="+mn-cs"/>
              </a:rPr>
              <a:t>Naqab</a:t>
            </a:r>
            <a:r>
              <a:rPr lang="en-US" sz="1200" b="0" i="0" kern="1200" dirty="0">
                <a:solidFill>
                  <a:schemeClr val="tx1"/>
                </a:solidFill>
                <a:effectLst/>
                <a:latin typeface="+mn-lt"/>
                <a:ea typeface="+mn-ea"/>
                <a:cs typeface="+mn-cs"/>
              </a:rPr>
              <a:t> today have a long and complex relationship with the region. They are formally Israeli citizens and many are a part of the broader Palestinian Arab minority who stayed within Green Line Israel after the establishment of the state in 1948.  It is important to note, however, that although Palestinians and Bedouins share an ancestry, not all </a:t>
            </a:r>
            <a:r>
              <a:rPr lang="en-US" sz="1200" b="0" i="0" strike="noStrike" kern="1200" dirty="0">
                <a:solidFill>
                  <a:schemeClr val="tx1"/>
                </a:solidFill>
                <a:effectLst/>
                <a:latin typeface="+mn-lt"/>
                <a:ea typeface="+mn-ea"/>
                <a:cs typeface="+mn-cs"/>
              </a:rPr>
              <a:t>Bedouins </a:t>
            </a:r>
            <a:r>
              <a:rPr lang="en-US" sz="1200" b="0" i="0" kern="1200" dirty="0">
                <a:solidFill>
                  <a:schemeClr val="tx1"/>
                </a:solidFill>
                <a:effectLst/>
                <a:latin typeface="+mn-lt"/>
                <a:ea typeface="+mn-ea"/>
                <a:cs typeface="+mn-cs"/>
              </a:rPr>
              <a:t>consider themselves Palestinians.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There are roughly 240,000 Bedouins living in the </a:t>
            </a:r>
            <a:r>
              <a:rPr lang="en-US" sz="1200" b="0" i="0" kern="1200" dirty="0" err="1">
                <a:solidFill>
                  <a:schemeClr val="tx1"/>
                </a:solidFill>
                <a:effectLst/>
                <a:latin typeface="+mn-lt"/>
                <a:ea typeface="+mn-ea"/>
                <a:cs typeface="+mn-cs"/>
              </a:rPr>
              <a:t>Naqab</a:t>
            </a:r>
            <a:r>
              <a:rPr lang="en-US" sz="1200" b="0" i="0" kern="1200" dirty="0">
                <a:solidFill>
                  <a:schemeClr val="tx1"/>
                </a:solidFill>
                <a:effectLst/>
                <a:latin typeface="+mn-lt"/>
                <a:ea typeface="+mn-ea"/>
                <a:cs typeface="+mn-cs"/>
              </a:rPr>
              <a:t>-Negev region of what is today southern Israel; 60% of </a:t>
            </a:r>
            <a:r>
              <a:rPr lang="en-US" sz="1200" b="0" i="0" kern="1200" dirty="0" err="1">
                <a:solidFill>
                  <a:schemeClr val="tx1"/>
                </a:solidFill>
                <a:effectLst/>
                <a:latin typeface="+mn-lt"/>
                <a:ea typeface="+mn-ea"/>
                <a:cs typeface="+mn-cs"/>
              </a:rPr>
              <a:t>Naqab</a:t>
            </a:r>
            <a:r>
              <a:rPr lang="en-US" sz="1200" b="0" i="0" kern="1200" dirty="0">
                <a:solidFill>
                  <a:schemeClr val="tx1"/>
                </a:solidFill>
                <a:effectLst/>
                <a:latin typeface="+mn-lt"/>
                <a:ea typeface="+mn-ea"/>
                <a:cs typeface="+mn-cs"/>
              </a:rPr>
              <a:t>-Negev Bedouin live in six state-designed towns and one city, while the rest live in 11 recognized villages and 35 unrecognized villages. The communities living in the unrecognized villages are resisting this state-sponsored policy of house demolition, forced relocation and land expropriation.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artist (Kratsman, 2018) has explained that he realized it was just a matter of time before certain places, buildings, and people will cease to exist in the Negev. </a:t>
            </a:r>
            <a:r>
              <a:rPr lang="en-US" sz="1200" kern="1200">
                <a:solidFill>
                  <a:schemeClr val="tx1"/>
                </a:solidFill>
                <a:effectLst/>
                <a:latin typeface="+mn-lt"/>
                <a:ea typeface="+mn-ea"/>
                <a:cs typeface="+mn-cs"/>
              </a:rPr>
              <a:t>So he attached geo-markers to the images to situate hem in time and space, even after they cease to exist physically.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128E69C-F503-6041-AD6B-E8CF65775F51}" type="slidenum">
              <a:rPr lang="en-US" smtClean="0"/>
              <a:t>7</a:t>
            </a:fld>
            <a:endParaRPr lang="en-US"/>
          </a:p>
        </p:txBody>
      </p:sp>
    </p:spTree>
    <p:extLst>
      <p:ext uri="{BB962C8B-B14F-4D97-AF65-F5344CB8AC3E}">
        <p14:creationId xmlns:p14="http://schemas.microsoft.com/office/powerpoint/2010/main" val="220659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8E69C-F503-6041-AD6B-E8CF65775F51}" type="slidenum">
              <a:rPr lang="en-US" smtClean="0"/>
              <a:t>9</a:t>
            </a:fld>
            <a:endParaRPr lang="en-US"/>
          </a:p>
        </p:txBody>
      </p:sp>
    </p:spTree>
    <p:extLst>
      <p:ext uri="{BB962C8B-B14F-4D97-AF65-F5344CB8AC3E}">
        <p14:creationId xmlns:p14="http://schemas.microsoft.com/office/powerpoint/2010/main" val="320291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8E69C-F503-6041-AD6B-E8CF65775F51}" type="slidenum">
              <a:rPr lang="en-US" smtClean="0"/>
              <a:t>11</a:t>
            </a:fld>
            <a:endParaRPr lang="en-US"/>
          </a:p>
        </p:txBody>
      </p:sp>
    </p:spTree>
    <p:extLst>
      <p:ext uri="{BB962C8B-B14F-4D97-AF65-F5344CB8AC3E}">
        <p14:creationId xmlns:p14="http://schemas.microsoft.com/office/powerpoint/2010/main" val="69401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6A5C4-5432-664F-8682-5B8DF1B73868}"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3BC7F-003C-564D-BA10-E195DD4BE8C2}" type="slidenum">
              <a:rPr lang="en-US" smtClean="0"/>
              <a:t>‹#›</a:t>
            </a:fld>
            <a:endParaRPr lang="en-US"/>
          </a:p>
        </p:txBody>
      </p:sp>
    </p:spTree>
    <p:extLst>
      <p:ext uri="{BB962C8B-B14F-4D97-AF65-F5344CB8AC3E}">
        <p14:creationId xmlns:p14="http://schemas.microsoft.com/office/powerpoint/2010/main" val="366885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6A5C4-5432-664F-8682-5B8DF1B73868}"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3BC7F-003C-564D-BA10-E195DD4BE8C2}" type="slidenum">
              <a:rPr lang="en-US" smtClean="0"/>
              <a:t>‹#›</a:t>
            </a:fld>
            <a:endParaRPr lang="en-US"/>
          </a:p>
        </p:txBody>
      </p:sp>
    </p:spTree>
    <p:extLst>
      <p:ext uri="{BB962C8B-B14F-4D97-AF65-F5344CB8AC3E}">
        <p14:creationId xmlns:p14="http://schemas.microsoft.com/office/powerpoint/2010/main" val="295790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6A5C4-5432-664F-8682-5B8DF1B73868}"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3BC7F-003C-564D-BA10-E195DD4BE8C2}" type="slidenum">
              <a:rPr lang="en-US" smtClean="0"/>
              <a:t>‹#›</a:t>
            </a:fld>
            <a:endParaRPr lang="en-US"/>
          </a:p>
        </p:txBody>
      </p:sp>
    </p:spTree>
    <p:extLst>
      <p:ext uri="{BB962C8B-B14F-4D97-AF65-F5344CB8AC3E}">
        <p14:creationId xmlns:p14="http://schemas.microsoft.com/office/powerpoint/2010/main" val="378445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6A5C4-5432-664F-8682-5B8DF1B73868}"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3BC7F-003C-564D-BA10-E195DD4BE8C2}" type="slidenum">
              <a:rPr lang="en-US" smtClean="0"/>
              <a:t>‹#›</a:t>
            </a:fld>
            <a:endParaRPr lang="en-US"/>
          </a:p>
        </p:txBody>
      </p:sp>
    </p:spTree>
    <p:extLst>
      <p:ext uri="{BB962C8B-B14F-4D97-AF65-F5344CB8AC3E}">
        <p14:creationId xmlns:p14="http://schemas.microsoft.com/office/powerpoint/2010/main" val="380015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6A5C4-5432-664F-8682-5B8DF1B73868}"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3BC7F-003C-564D-BA10-E195DD4BE8C2}" type="slidenum">
              <a:rPr lang="en-US" smtClean="0"/>
              <a:t>‹#›</a:t>
            </a:fld>
            <a:endParaRPr lang="en-US"/>
          </a:p>
        </p:txBody>
      </p:sp>
    </p:spTree>
    <p:extLst>
      <p:ext uri="{BB962C8B-B14F-4D97-AF65-F5344CB8AC3E}">
        <p14:creationId xmlns:p14="http://schemas.microsoft.com/office/powerpoint/2010/main" val="372735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6A5C4-5432-664F-8682-5B8DF1B73868}" type="datetimeFigureOut">
              <a:rPr lang="en-US" smtClean="0"/>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3BC7F-003C-564D-BA10-E195DD4BE8C2}" type="slidenum">
              <a:rPr lang="en-US" smtClean="0"/>
              <a:t>‹#›</a:t>
            </a:fld>
            <a:endParaRPr lang="en-US"/>
          </a:p>
        </p:txBody>
      </p:sp>
    </p:spTree>
    <p:extLst>
      <p:ext uri="{BB962C8B-B14F-4D97-AF65-F5344CB8AC3E}">
        <p14:creationId xmlns:p14="http://schemas.microsoft.com/office/powerpoint/2010/main" val="376585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6A5C4-5432-664F-8682-5B8DF1B73868}" type="datetimeFigureOut">
              <a:rPr lang="en-US" smtClean="0"/>
              <a:t>9/10/18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A3BC7F-003C-564D-BA10-E195DD4BE8C2}" type="slidenum">
              <a:rPr lang="en-US" smtClean="0"/>
              <a:t>‹#›</a:t>
            </a:fld>
            <a:endParaRPr lang="en-US"/>
          </a:p>
        </p:txBody>
      </p:sp>
    </p:spTree>
    <p:extLst>
      <p:ext uri="{BB962C8B-B14F-4D97-AF65-F5344CB8AC3E}">
        <p14:creationId xmlns:p14="http://schemas.microsoft.com/office/powerpoint/2010/main" val="249319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6A5C4-5432-664F-8682-5B8DF1B73868}" type="datetimeFigureOut">
              <a:rPr lang="en-US" smtClean="0"/>
              <a:t>9/10/18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A3BC7F-003C-564D-BA10-E195DD4BE8C2}" type="slidenum">
              <a:rPr lang="en-US" smtClean="0"/>
              <a:t>‹#›</a:t>
            </a:fld>
            <a:endParaRPr lang="en-US"/>
          </a:p>
        </p:txBody>
      </p:sp>
    </p:spTree>
    <p:extLst>
      <p:ext uri="{BB962C8B-B14F-4D97-AF65-F5344CB8AC3E}">
        <p14:creationId xmlns:p14="http://schemas.microsoft.com/office/powerpoint/2010/main" val="160512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6A5C4-5432-664F-8682-5B8DF1B73868}" type="datetimeFigureOut">
              <a:rPr lang="en-US" smtClean="0"/>
              <a:t>9/10/18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A3BC7F-003C-564D-BA10-E195DD4BE8C2}" type="slidenum">
              <a:rPr lang="en-US" smtClean="0"/>
              <a:t>‹#›</a:t>
            </a:fld>
            <a:endParaRPr lang="en-US"/>
          </a:p>
        </p:txBody>
      </p:sp>
    </p:spTree>
    <p:extLst>
      <p:ext uri="{BB962C8B-B14F-4D97-AF65-F5344CB8AC3E}">
        <p14:creationId xmlns:p14="http://schemas.microsoft.com/office/powerpoint/2010/main" val="252086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6A5C4-5432-664F-8682-5B8DF1B73868}" type="datetimeFigureOut">
              <a:rPr lang="en-US" smtClean="0"/>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3BC7F-003C-564D-BA10-E195DD4BE8C2}" type="slidenum">
              <a:rPr lang="en-US" smtClean="0"/>
              <a:t>‹#›</a:t>
            </a:fld>
            <a:endParaRPr lang="en-US"/>
          </a:p>
        </p:txBody>
      </p:sp>
    </p:spTree>
    <p:extLst>
      <p:ext uri="{BB962C8B-B14F-4D97-AF65-F5344CB8AC3E}">
        <p14:creationId xmlns:p14="http://schemas.microsoft.com/office/powerpoint/2010/main" val="3962880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6A5C4-5432-664F-8682-5B8DF1B73868}" type="datetimeFigureOut">
              <a:rPr lang="en-US" smtClean="0"/>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3BC7F-003C-564D-BA10-E195DD4BE8C2}" type="slidenum">
              <a:rPr lang="en-US" smtClean="0"/>
              <a:t>‹#›</a:t>
            </a:fld>
            <a:endParaRPr lang="en-US"/>
          </a:p>
        </p:txBody>
      </p:sp>
    </p:spTree>
    <p:extLst>
      <p:ext uri="{BB962C8B-B14F-4D97-AF65-F5344CB8AC3E}">
        <p14:creationId xmlns:p14="http://schemas.microsoft.com/office/powerpoint/2010/main" val="422134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6A5C4-5432-664F-8682-5B8DF1B73868}" type="datetimeFigureOut">
              <a:rPr lang="en-US" smtClean="0"/>
              <a:t>9/10/18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3BC7F-003C-564D-BA10-E195DD4BE8C2}" type="slidenum">
              <a:rPr lang="en-US" smtClean="0"/>
              <a:t>‹#›</a:t>
            </a:fld>
            <a:endParaRPr lang="en-US"/>
          </a:p>
        </p:txBody>
      </p:sp>
    </p:spTree>
    <p:extLst>
      <p:ext uri="{BB962C8B-B14F-4D97-AF65-F5344CB8AC3E}">
        <p14:creationId xmlns:p14="http://schemas.microsoft.com/office/powerpoint/2010/main" val="818521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46100" y="0"/>
            <a:ext cx="8036523" cy="6858000"/>
          </a:xfrm>
          <a:prstGeom prst="rect">
            <a:avLst/>
          </a:prstGeom>
        </p:spPr>
      </p:pic>
    </p:spTree>
    <p:extLst>
      <p:ext uri="{BB962C8B-B14F-4D97-AF65-F5344CB8AC3E}">
        <p14:creationId xmlns:p14="http://schemas.microsoft.com/office/powerpoint/2010/main" val="1508451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3700" y="292100"/>
            <a:ext cx="8343900" cy="6273800"/>
          </a:xfrm>
          <a:prstGeom prst="rect">
            <a:avLst/>
          </a:prstGeom>
        </p:spPr>
      </p:pic>
    </p:spTree>
    <p:extLst>
      <p:ext uri="{BB962C8B-B14F-4D97-AF65-F5344CB8AC3E}">
        <p14:creationId xmlns:p14="http://schemas.microsoft.com/office/powerpoint/2010/main" val="2529506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9100" y="254000"/>
            <a:ext cx="8293100" cy="6337300"/>
          </a:xfrm>
          <a:prstGeom prst="rect">
            <a:avLst/>
          </a:prstGeom>
        </p:spPr>
      </p:pic>
    </p:spTree>
    <p:extLst>
      <p:ext uri="{BB962C8B-B14F-4D97-AF65-F5344CB8AC3E}">
        <p14:creationId xmlns:p14="http://schemas.microsoft.com/office/powerpoint/2010/main" val="305162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600" y="406400"/>
            <a:ext cx="8432800" cy="6032500"/>
          </a:xfrm>
          <a:prstGeom prst="rect">
            <a:avLst/>
          </a:prstGeom>
        </p:spPr>
      </p:pic>
    </p:spTree>
    <p:extLst>
      <p:ext uri="{BB962C8B-B14F-4D97-AF65-F5344CB8AC3E}">
        <p14:creationId xmlns:p14="http://schemas.microsoft.com/office/powerpoint/2010/main" val="1286282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Reflection</a:t>
            </a:r>
          </a:p>
        </p:txBody>
      </p:sp>
      <p:sp>
        <p:nvSpPr>
          <p:cNvPr id="4" name="Content Placeholder 3"/>
          <p:cNvSpPr>
            <a:spLocks noGrp="1"/>
          </p:cNvSpPr>
          <p:nvPr>
            <p:ph idx="1"/>
          </p:nvPr>
        </p:nvSpPr>
        <p:spPr>
          <a:xfrm>
            <a:off x="457200" y="1600200"/>
            <a:ext cx="8229600" cy="5257800"/>
          </a:xfrm>
        </p:spPr>
        <p:txBody>
          <a:bodyPr>
            <a:normAutofit lnSpcReduction="10000"/>
          </a:bodyPr>
          <a:lstStyle/>
          <a:p>
            <a:r>
              <a:rPr lang="en-US" dirty="0"/>
              <a:t>The aim of </a:t>
            </a:r>
            <a:r>
              <a:rPr lang="en-US" i="1" dirty="0"/>
              <a:t>The Bedouin Visual Archive</a:t>
            </a:r>
            <a:r>
              <a:rPr lang="en-US" dirty="0"/>
              <a:t> is to produce a comprehensive and user-friendly database of photographs, maps and stories that make public a history of the region that respects the experience of its Bedouin inhabitants.</a:t>
            </a:r>
          </a:p>
          <a:p>
            <a:pPr lvl="1"/>
            <a:r>
              <a:rPr lang="en-US" sz="3100" dirty="0"/>
              <a:t>What is the significance of sharing this history?</a:t>
            </a:r>
          </a:p>
          <a:p>
            <a:pPr lvl="1"/>
            <a:r>
              <a:rPr lang="en-US" sz="3100" dirty="0"/>
              <a:t>What role should the international community have with respect to the Bedouin situation?</a:t>
            </a:r>
          </a:p>
        </p:txBody>
      </p:sp>
    </p:spTree>
    <p:extLst>
      <p:ext uri="{BB962C8B-B14F-4D97-AF65-F5344CB8AC3E}">
        <p14:creationId xmlns:p14="http://schemas.microsoft.com/office/powerpoint/2010/main" val="66270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02960"/>
            <a:ext cx="7772400" cy="1470025"/>
          </a:xfrm>
        </p:spPr>
        <p:txBody>
          <a:bodyPr/>
          <a:lstStyle/>
          <a:p>
            <a:r>
              <a:rPr lang="en-US" dirty="0"/>
              <a:t>The Bedouin Visual Archive</a:t>
            </a:r>
          </a:p>
        </p:txBody>
      </p:sp>
      <p:sp>
        <p:nvSpPr>
          <p:cNvPr id="3" name="Subtitle 2"/>
          <p:cNvSpPr>
            <a:spLocks noGrp="1"/>
          </p:cNvSpPr>
          <p:nvPr>
            <p:ph type="subTitle" idx="1"/>
          </p:nvPr>
        </p:nvSpPr>
        <p:spPr>
          <a:xfrm>
            <a:off x="1371600" y="4335462"/>
            <a:ext cx="6400800" cy="1752600"/>
          </a:xfrm>
        </p:spPr>
        <p:txBody>
          <a:bodyPr/>
          <a:lstStyle/>
          <a:p>
            <a:r>
              <a:rPr lang="en-US" dirty="0"/>
              <a:t>Miki </a:t>
            </a:r>
            <a:r>
              <a:rPr lang="en-US" dirty="0" err="1"/>
              <a:t>Kratsman</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2572" y="713452"/>
            <a:ext cx="1836327" cy="228950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13452"/>
            <a:ext cx="1839191" cy="228950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38899" y="713452"/>
            <a:ext cx="1863553" cy="2289508"/>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2452" y="713453"/>
            <a:ext cx="1870215" cy="2311998"/>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05132" y="713452"/>
            <a:ext cx="1838868" cy="2311999"/>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18234" y="5117231"/>
            <a:ext cx="6254166" cy="1740769"/>
          </a:xfrm>
          <a:prstGeom prst="rect">
            <a:avLst/>
          </a:prstGeom>
        </p:spPr>
      </p:pic>
    </p:spTree>
    <p:extLst>
      <p:ext uri="{BB962C8B-B14F-4D97-AF65-F5344CB8AC3E}">
        <p14:creationId xmlns:p14="http://schemas.microsoft.com/office/powerpoint/2010/main" val="20816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Bedouin People</a:t>
            </a:r>
          </a:p>
        </p:txBody>
      </p:sp>
      <p:sp>
        <p:nvSpPr>
          <p:cNvPr id="4" name="Content Placeholder 3"/>
          <p:cNvSpPr>
            <a:spLocks noGrp="1"/>
          </p:cNvSpPr>
          <p:nvPr>
            <p:ph sz="half" idx="1"/>
          </p:nvPr>
        </p:nvSpPr>
        <p:spPr/>
        <p:txBody>
          <a:bodyPr>
            <a:normAutofit lnSpcReduction="10000"/>
          </a:bodyPr>
          <a:lstStyle/>
          <a:p>
            <a:r>
              <a:rPr lang="en-US" sz="3200" dirty="0"/>
              <a:t>The Bedouin are a nomadic or semi-nomadic tribal people</a:t>
            </a:r>
          </a:p>
          <a:p>
            <a:r>
              <a:rPr lang="en-US" sz="3200" dirty="0"/>
              <a:t>Bedouins are animal herders including camel, goats, cattle, and sheep</a:t>
            </a:r>
          </a:p>
          <a:p>
            <a:pPr marL="0" indent="0">
              <a:buNone/>
            </a:pPr>
            <a:endParaRPr lang="en-US" dirty="0"/>
          </a:p>
        </p:txBody>
      </p:sp>
      <p:pic>
        <p:nvPicPr>
          <p:cNvPr id="8" name="Content Placeholder 7" descr="141356-004-B293A0AC.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7046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Bedouin People</a:t>
            </a:r>
          </a:p>
        </p:txBody>
      </p:sp>
      <p:sp>
        <p:nvSpPr>
          <p:cNvPr id="3" name="Content Placeholder 2"/>
          <p:cNvSpPr>
            <a:spLocks noGrp="1"/>
          </p:cNvSpPr>
          <p:nvPr>
            <p:ph sz="half" idx="1"/>
          </p:nvPr>
        </p:nvSpPr>
        <p:spPr>
          <a:xfrm>
            <a:off x="0" y="1600200"/>
            <a:ext cx="4632960" cy="4905856"/>
          </a:xfrm>
        </p:spPr>
        <p:txBody>
          <a:bodyPr>
            <a:noAutofit/>
          </a:bodyPr>
          <a:lstStyle/>
          <a:p>
            <a:r>
              <a:rPr lang="en-US" sz="3000" dirty="0"/>
              <a:t>The Bedouin migrated from the Arabian peninsula in between the 14</a:t>
            </a:r>
            <a:r>
              <a:rPr lang="en-US" sz="3000" baseline="30000" dirty="0"/>
              <a:t>th</a:t>
            </a:r>
            <a:r>
              <a:rPr lang="en-US" sz="3000" dirty="0"/>
              <a:t> and 18</a:t>
            </a:r>
            <a:r>
              <a:rPr lang="en-US" sz="3000" baseline="30000" dirty="0"/>
              <a:t>th</a:t>
            </a:r>
            <a:r>
              <a:rPr lang="en-US" sz="3000" dirty="0"/>
              <a:t> centuries.</a:t>
            </a:r>
          </a:p>
          <a:p>
            <a:r>
              <a:rPr lang="en-US" sz="3000" dirty="0"/>
              <a:t>In the 19</a:t>
            </a:r>
            <a:r>
              <a:rPr lang="en-US" sz="3000" baseline="30000" dirty="0"/>
              <a:t>th</a:t>
            </a:r>
            <a:r>
              <a:rPr lang="en-US" sz="3000" dirty="0"/>
              <a:t> and 20</a:t>
            </a:r>
            <a:r>
              <a:rPr lang="en-US" sz="3000" baseline="30000" dirty="0"/>
              <a:t>th</a:t>
            </a:r>
            <a:r>
              <a:rPr lang="en-US" sz="3000" dirty="0"/>
              <a:t> centuries, the Ottoman and British empires left the Bedouin to live as they pleased in the desert.</a:t>
            </a:r>
          </a:p>
        </p:txBody>
      </p:sp>
      <p:pic>
        <p:nvPicPr>
          <p:cNvPr id="5" name="Content Placeholder 4" descr="iStock-638016334.jpg"/>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t="-2918" b="-5761"/>
          <a:stretch/>
        </p:blipFill>
        <p:spPr>
          <a:xfrm>
            <a:off x="4632960" y="2438401"/>
            <a:ext cx="4410252" cy="3195352"/>
          </a:xfrm>
        </p:spPr>
      </p:pic>
    </p:spTree>
    <p:extLst>
      <p:ext uri="{BB962C8B-B14F-4D97-AF65-F5344CB8AC3E}">
        <p14:creationId xmlns:p14="http://schemas.microsoft.com/office/powerpoint/2010/main" val="6851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Bedouin People</a:t>
            </a:r>
          </a:p>
        </p:txBody>
      </p:sp>
      <p:pic>
        <p:nvPicPr>
          <p:cNvPr id="7" name="Content Placeholder 6" descr="Untitled 2.png"/>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275881" y="1600200"/>
            <a:ext cx="4392455" cy="4922520"/>
          </a:xfrm>
        </p:spPr>
      </p:pic>
      <p:sp>
        <p:nvSpPr>
          <p:cNvPr id="4" name="Content Placeholder 3"/>
          <p:cNvSpPr>
            <a:spLocks noGrp="1"/>
          </p:cNvSpPr>
          <p:nvPr>
            <p:ph sz="half" idx="2"/>
          </p:nvPr>
        </p:nvSpPr>
        <p:spPr>
          <a:xfrm>
            <a:off x="4775910" y="1615440"/>
            <a:ext cx="4368090" cy="4525963"/>
          </a:xfrm>
        </p:spPr>
        <p:txBody>
          <a:bodyPr>
            <a:noAutofit/>
          </a:bodyPr>
          <a:lstStyle/>
          <a:p>
            <a:r>
              <a:rPr lang="en-US" sz="3000" dirty="0"/>
              <a:t>Many Bedouin have ceased nomadic practices and no longer depend on herded animals for survival.</a:t>
            </a:r>
          </a:p>
          <a:p>
            <a:r>
              <a:rPr lang="en-US" sz="3000" dirty="0"/>
              <a:t>The Bedouin maintain tribal loyalties, codes of honor, and a rural lifestyle</a:t>
            </a:r>
          </a:p>
        </p:txBody>
      </p:sp>
    </p:spTree>
    <p:extLst>
      <p:ext uri="{BB962C8B-B14F-4D97-AF65-F5344CB8AC3E}">
        <p14:creationId xmlns:p14="http://schemas.microsoft.com/office/powerpoint/2010/main" val="225270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692" y="264796"/>
            <a:ext cx="8498628" cy="1143000"/>
          </a:xfrm>
        </p:spPr>
        <p:txBody>
          <a:bodyPr>
            <a:normAutofit fontScale="90000"/>
          </a:bodyPr>
          <a:lstStyle/>
          <a:p>
            <a:r>
              <a:rPr lang="en-US" dirty="0"/>
              <a:t>A Brief History of the Negev Bedouin</a:t>
            </a:r>
          </a:p>
        </p:txBody>
      </p:sp>
      <p:pic>
        <p:nvPicPr>
          <p:cNvPr id="5" name="Picture 4"/>
          <p:cNvPicPr>
            <a:picLocks noChangeAspect="1"/>
          </p:cNvPicPr>
          <p:nvPr/>
        </p:nvPicPr>
        <p:blipFill>
          <a:blip r:embed="rId3"/>
          <a:stretch>
            <a:fillRect/>
          </a:stretch>
        </p:blipFill>
        <p:spPr>
          <a:xfrm>
            <a:off x="974454" y="1407796"/>
            <a:ext cx="7373104" cy="5247322"/>
          </a:xfrm>
          <a:prstGeom prst="rect">
            <a:avLst/>
          </a:prstGeom>
        </p:spPr>
      </p:pic>
    </p:spTree>
    <p:extLst>
      <p:ext uri="{BB962C8B-B14F-4D97-AF65-F5344CB8AC3E}">
        <p14:creationId xmlns:p14="http://schemas.microsoft.com/office/powerpoint/2010/main" val="1969750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28600"/>
            <a:ext cx="8724900" cy="6400800"/>
          </a:xfrm>
          <a:prstGeom prst="rect">
            <a:avLst/>
          </a:prstGeom>
        </p:spPr>
      </p:pic>
    </p:spTree>
    <p:extLst>
      <p:ext uri="{BB962C8B-B14F-4D97-AF65-F5344CB8AC3E}">
        <p14:creationId xmlns:p14="http://schemas.microsoft.com/office/powerpoint/2010/main" val="287264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7-25 at 5.42.24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0" y="76200"/>
            <a:ext cx="4114800" cy="6692900"/>
          </a:xfrm>
          <a:prstGeom prst="rect">
            <a:avLst/>
          </a:prstGeom>
        </p:spPr>
      </p:pic>
    </p:spTree>
    <p:extLst>
      <p:ext uri="{BB962C8B-B14F-4D97-AF65-F5344CB8AC3E}">
        <p14:creationId xmlns:p14="http://schemas.microsoft.com/office/powerpoint/2010/main" val="382573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6400" y="304800"/>
            <a:ext cx="8318500" cy="6235700"/>
          </a:xfrm>
          <a:prstGeom prst="rect">
            <a:avLst/>
          </a:prstGeom>
        </p:spPr>
      </p:pic>
    </p:spTree>
    <p:extLst>
      <p:ext uri="{BB962C8B-B14F-4D97-AF65-F5344CB8AC3E}">
        <p14:creationId xmlns:p14="http://schemas.microsoft.com/office/powerpoint/2010/main" val="3639517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1670</TotalTime>
  <Words>774</Words>
  <Application>Microsoft Macintosh PowerPoint</Application>
  <PresentationFormat>On-screen Show (4:3)</PresentationFormat>
  <Paragraphs>59</Paragraphs>
  <Slides>13</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The Bedouin Visual Archive</vt:lpstr>
      <vt:lpstr>The Bedouin People</vt:lpstr>
      <vt:lpstr>The Bedouin People</vt:lpstr>
      <vt:lpstr>The Bedouin People</vt:lpstr>
      <vt:lpstr>A Brief History of the Negev Bedouin</vt:lpstr>
      <vt:lpstr>PowerPoint Presentation</vt:lpstr>
      <vt:lpstr>PowerPoint Presentation</vt:lpstr>
      <vt:lpstr>PowerPoint Presentation</vt:lpstr>
      <vt:lpstr>PowerPoint Presentation</vt:lpstr>
      <vt:lpstr>PowerPoint Presentation</vt:lpstr>
      <vt:lpstr>PowerPoint Presentation</vt:lpstr>
      <vt:lpstr>Reflection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Mead</dc:creator>
  <cp:lastModifiedBy>Fuller, Don</cp:lastModifiedBy>
  <cp:revision>32</cp:revision>
  <dcterms:created xsi:type="dcterms:W3CDTF">2018-07-25T21:09:19Z</dcterms:created>
  <dcterms:modified xsi:type="dcterms:W3CDTF">2018-09-10T15:14:32Z</dcterms:modified>
</cp:coreProperties>
</file>