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31"/>
  </p:notesMasterIdLst>
  <p:sldIdLst>
    <p:sldId id="256" r:id="rId2"/>
    <p:sldId id="266" r:id="rId3"/>
    <p:sldId id="270" r:id="rId4"/>
    <p:sldId id="268" r:id="rId5"/>
    <p:sldId id="269" r:id="rId6"/>
    <p:sldId id="267" r:id="rId7"/>
    <p:sldId id="274" r:id="rId8"/>
    <p:sldId id="265" r:id="rId9"/>
    <p:sldId id="273" r:id="rId10"/>
    <p:sldId id="289" r:id="rId11"/>
    <p:sldId id="276" r:id="rId12"/>
    <p:sldId id="275" r:id="rId13"/>
    <p:sldId id="263" r:id="rId14"/>
    <p:sldId id="277" r:id="rId15"/>
    <p:sldId id="264" r:id="rId16"/>
    <p:sldId id="282" r:id="rId17"/>
    <p:sldId id="281" r:id="rId18"/>
    <p:sldId id="285" r:id="rId19"/>
    <p:sldId id="279" r:id="rId20"/>
    <p:sldId id="284" r:id="rId21"/>
    <p:sldId id="283" r:id="rId22"/>
    <p:sldId id="280" r:id="rId23"/>
    <p:sldId id="257" r:id="rId24"/>
    <p:sldId id="258" r:id="rId25"/>
    <p:sldId id="260" r:id="rId26"/>
    <p:sldId id="262" r:id="rId27"/>
    <p:sldId id="290" r:id="rId28"/>
    <p:sldId id="286" r:id="rId29"/>
    <p:sldId id="28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D253015-3565-174D-BCDD-A89E67BC662F}">
          <p14:sldIdLst>
            <p14:sldId id="256"/>
            <p14:sldId id="266"/>
            <p14:sldId id="270"/>
            <p14:sldId id="268"/>
            <p14:sldId id="269"/>
            <p14:sldId id="267"/>
            <p14:sldId id="274"/>
            <p14:sldId id="265"/>
            <p14:sldId id="273"/>
            <p14:sldId id="289"/>
            <p14:sldId id="276"/>
            <p14:sldId id="275"/>
            <p14:sldId id="263"/>
            <p14:sldId id="277"/>
            <p14:sldId id="264"/>
            <p14:sldId id="282"/>
            <p14:sldId id="281"/>
            <p14:sldId id="285"/>
            <p14:sldId id="279"/>
            <p14:sldId id="284"/>
            <p14:sldId id="283"/>
            <p14:sldId id="280"/>
            <p14:sldId id="257"/>
            <p14:sldId id="258"/>
            <p14:sldId id="260"/>
            <p14:sldId id="262"/>
            <p14:sldId id="290"/>
            <p14:sldId id="286"/>
            <p14:sldId id="287"/>
          </p14:sldIdLst>
        </p14:section>
      </p14:sectionLst>
    </p:ext>
    <p:ext uri="{EFAFB233-063F-42B5-8137-9DF3F51BA10A}">
      <p15:sldGuideLst xmlns:p15="http://schemas.microsoft.com/office/powerpoint/2012/main">
        <p15:guide id="1" orient="horz" pos="1440" userDrawn="1">
          <p15:clr>
            <a:srgbClr val="A4A3A4"/>
          </p15:clr>
        </p15:guide>
        <p15:guide id="2" pos="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827"/>
    <p:restoredTop sz="71985"/>
  </p:normalViewPr>
  <p:slideViewPr>
    <p:cSldViewPr snapToGrid="0" snapToObjects="1" showGuides="1">
      <p:cViewPr varScale="1">
        <p:scale>
          <a:sx n="48" d="100"/>
          <a:sy n="48" d="100"/>
        </p:scale>
        <p:origin x="276" y="40"/>
      </p:cViewPr>
      <p:guideLst>
        <p:guide orient="horz" pos="1440"/>
        <p:guide pos="168"/>
      </p:guideLst>
    </p:cSldViewPr>
  </p:slideViewPr>
  <p:outlineViewPr>
    <p:cViewPr>
      <p:scale>
        <a:sx n="33" d="100"/>
        <a:sy n="33" d="100"/>
      </p:scale>
      <p:origin x="0" y="-971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8610EB-18B5-4947-A81A-21C3983E532B}" type="doc">
      <dgm:prSet loTypeId="urn:microsoft.com/office/officeart/2005/8/layout/process1" loCatId="process" qsTypeId="urn:microsoft.com/office/officeart/2005/8/quickstyle/simple1" qsCatId="simple" csTypeId="urn:microsoft.com/office/officeart/2005/8/colors/accent1_2" csCatId="accent1" phldr="1"/>
      <dgm:spPr/>
    </dgm:pt>
    <dgm:pt modelId="{1DF19E20-79E4-3140-841B-0F8FE4086161}">
      <dgm:prSet phldrT="[Text]"/>
      <dgm:spPr/>
      <dgm:t>
        <a:bodyPr/>
        <a:lstStyle/>
        <a:p>
          <a:pPr>
            <a:buClrTx/>
            <a:buSzTx/>
            <a:buFont typeface="+mj-lt"/>
            <a:buAutoNum type="arabicPeriod"/>
          </a:pPr>
          <a:r>
            <a:rPr lang="en-US" b="0" i="0" u="none" strike="noStrike" dirty="0">
              <a:solidFill>
                <a:schemeClr val="tx1"/>
              </a:solidFill>
              <a:effectLst/>
              <a:latin typeface="+mn-lt"/>
              <a:ea typeface="+mn-ea"/>
              <a:cs typeface="+mn-cs"/>
            </a:rPr>
            <a:t>The Cyrus Cylinder (539 B.C.)</a:t>
          </a:r>
          <a:endParaRPr lang="en-US" dirty="0"/>
        </a:p>
      </dgm:t>
    </dgm:pt>
    <dgm:pt modelId="{D0815028-2931-E140-9D7A-A33E151CF69D}" type="parTrans" cxnId="{06269C20-A57F-5D40-80BF-1FC1216EA97F}">
      <dgm:prSet/>
      <dgm:spPr/>
      <dgm:t>
        <a:bodyPr/>
        <a:lstStyle/>
        <a:p>
          <a:endParaRPr lang="en-US"/>
        </a:p>
      </dgm:t>
    </dgm:pt>
    <dgm:pt modelId="{52F596DD-FB39-AB47-9FF5-F31828E96166}" type="sibTrans" cxnId="{06269C20-A57F-5D40-80BF-1FC1216EA97F}">
      <dgm:prSet/>
      <dgm:spPr/>
      <dgm:t>
        <a:bodyPr/>
        <a:lstStyle/>
        <a:p>
          <a:endParaRPr lang="en-US"/>
        </a:p>
      </dgm:t>
    </dgm:pt>
    <dgm:pt modelId="{CE228721-EF75-4047-A983-CBC80B9CA1AB}">
      <dgm:prSet phldrT="[Text]"/>
      <dgm:spPr/>
      <dgm:t>
        <a:bodyPr/>
        <a:lstStyle/>
        <a:p>
          <a:pPr>
            <a:buClrTx/>
            <a:buSzTx/>
            <a:buFont typeface="+mj-lt"/>
            <a:buAutoNum type="arabicPeriod"/>
          </a:pPr>
          <a:r>
            <a:rPr lang="en-US" b="0" i="0" u="none" strike="noStrike" dirty="0">
              <a:solidFill>
                <a:schemeClr val="tx1"/>
              </a:solidFill>
              <a:effectLst/>
              <a:latin typeface="+mn-lt"/>
              <a:ea typeface="+mn-ea"/>
              <a:cs typeface="+mn-cs"/>
            </a:rPr>
            <a:t>The Spread of Human Rights</a:t>
          </a:r>
          <a:endParaRPr lang="en-US" dirty="0"/>
        </a:p>
      </dgm:t>
    </dgm:pt>
    <dgm:pt modelId="{5C8BEE52-B34B-914B-8F4F-C751C3307BAD}" type="parTrans" cxnId="{ACEFA8F6-E8E8-1149-BC5F-2EF9F1FFBA81}">
      <dgm:prSet/>
      <dgm:spPr/>
      <dgm:t>
        <a:bodyPr/>
        <a:lstStyle/>
        <a:p>
          <a:endParaRPr lang="en-US"/>
        </a:p>
      </dgm:t>
    </dgm:pt>
    <dgm:pt modelId="{2CC98861-114E-0F48-B79F-093AFE0FB184}" type="sibTrans" cxnId="{ACEFA8F6-E8E8-1149-BC5F-2EF9F1FFBA81}">
      <dgm:prSet/>
      <dgm:spPr/>
      <dgm:t>
        <a:bodyPr/>
        <a:lstStyle/>
        <a:p>
          <a:endParaRPr lang="en-US"/>
        </a:p>
      </dgm:t>
    </dgm:pt>
    <dgm:pt modelId="{7D12F38F-E7C2-974C-BB29-5B79AFDE84DC}">
      <dgm:prSet phldrT="[Text]"/>
      <dgm:spPr/>
      <dgm:t>
        <a:bodyPr/>
        <a:lstStyle/>
        <a:p>
          <a:pPr>
            <a:buClrTx/>
            <a:buSzTx/>
            <a:buFont typeface="+mj-lt"/>
            <a:buAutoNum type="arabicPeriod"/>
          </a:pPr>
          <a:r>
            <a:rPr lang="en-US" b="0" i="0" u="none" strike="noStrike" dirty="0">
              <a:solidFill>
                <a:schemeClr val="tx1"/>
              </a:solidFill>
              <a:effectLst/>
              <a:latin typeface="+mn-lt"/>
              <a:ea typeface="+mn-ea"/>
              <a:cs typeface="+mn-cs"/>
            </a:rPr>
            <a:t>The Magna Carta (1215) </a:t>
          </a:r>
          <a:endParaRPr lang="en-US" dirty="0"/>
        </a:p>
      </dgm:t>
    </dgm:pt>
    <dgm:pt modelId="{74727EA6-3CC2-E049-961C-A8483FE6436C}" type="parTrans" cxnId="{64F85865-9D9A-574E-9023-E57CDB66FB7E}">
      <dgm:prSet/>
      <dgm:spPr/>
      <dgm:t>
        <a:bodyPr/>
        <a:lstStyle/>
        <a:p>
          <a:endParaRPr lang="en-US"/>
        </a:p>
      </dgm:t>
    </dgm:pt>
    <dgm:pt modelId="{CA6320EC-A0E2-BF43-8B83-F99DA32CE1FF}" type="sibTrans" cxnId="{64F85865-9D9A-574E-9023-E57CDB66FB7E}">
      <dgm:prSet/>
      <dgm:spPr/>
      <dgm:t>
        <a:bodyPr/>
        <a:lstStyle/>
        <a:p>
          <a:endParaRPr lang="en-US"/>
        </a:p>
      </dgm:t>
    </dgm:pt>
    <dgm:pt modelId="{EAFB67E4-E11A-2B4C-90E0-859C02F1ADE3}">
      <dgm:prSet/>
      <dgm:spPr/>
      <dgm:t>
        <a:bodyPr/>
        <a:lstStyle/>
        <a:p>
          <a:r>
            <a:rPr lang="en-US" b="0" i="0" u="none" strike="noStrike" dirty="0">
              <a:solidFill>
                <a:schemeClr val="tx1"/>
              </a:solidFill>
              <a:effectLst/>
              <a:latin typeface="+mn-lt"/>
              <a:ea typeface="+mn-ea"/>
              <a:cs typeface="+mn-cs"/>
            </a:rPr>
            <a:t>Petition of Right (1628)</a:t>
          </a:r>
          <a:endParaRPr lang="en-US" dirty="0"/>
        </a:p>
      </dgm:t>
    </dgm:pt>
    <dgm:pt modelId="{3FFB6125-FAB5-0F4D-A49C-B040C7694821}" type="parTrans" cxnId="{290D11BE-A741-9D48-A925-4F80724AEE8E}">
      <dgm:prSet/>
      <dgm:spPr/>
      <dgm:t>
        <a:bodyPr/>
        <a:lstStyle/>
        <a:p>
          <a:endParaRPr lang="en-US"/>
        </a:p>
      </dgm:t>
    </dgm:pt>
    <dgm:pt modelId="{19E1E020-BDCA-D24F-BC5F-D0AD93DCB936}" type="sibTrans" cxnId="{290D11BE-A741-9D48-A925-4F80724AEE8E}">
      <dgm:prSet/>
      <dgm:spPr/>
      <dgm:t>
        <a:bodyPr/>
        <a:lstStyle/>
        <a:p>
          <a:endParaRPr lang="en-US"/>
        </a:p>
      </dgm:t>
    </dgm:pt>
    <dgm:pt modelId="{E740413A-B8AA-EB42-B68B-7FC85F384DCD}">
      <dgm:prSet/>
      <dgm:spPr/>
      <dgm:t>
        <a:bodyPr/>
        <a:lstStyle/>
        <a:p>
          <a:r>
            <a:rPr lang="en-US" dirty="0"/>
            <a:t>US </a:t>
          </a:r>
          <a:r>
            <a:rPr lang="en-US" b="0" i="0" u="none" strike="noStrike" dirty="0">
              <a:solidFill>
                <a:schemeClr val="tx1"/>
              </a:solidFill>
              <a:effectLst/>
              <a:latin typeface="+mn-lt"/>
              <a:ea typeface="+mn-ea"/>
              <a:cs typeface="+mn-cs"/>
            </a:rPr>
            <a:t>Declaration of Independence (1776)</a:t>
          </a:r>
          <a:endParaRPr lang="en-US" dirty="0"/>
        </a:p>
      </dgm:t>
    </dgm:pt>
    <dgm:pt modelId="{6A8E903D-10DA-3B4E-BD48-1FDD3221046A}" type="parTrans" cxnId="{4518905A-F909-E344-B8BB-600E24CBB658}">
      <dgm:prSet/>
      <dgm:spPr/>
      <dgm:t>
        <a:bodyPr/>
        <a:lstStyle/>
        <a:p>
          <a:endParaRPr lang="en-US"/>
        </a:p>
      </dgm:t>
    </dgm:pt>
    <dgm:pt modelId="{D24D3A2B-BD4E-5241-82BF-70DDE40071D1}" type="sibTrans" cxnId="{4518905A-F909-E344-B8BB-600E24CBB658}">
      <dgm:prSet/>
      <dgm:spPr/>
      <dgm:t>
        <a:bodyPr/>
        <a:lstStyle/>
        <a:p>
          <a:endParaRPr lang="en-US"/>
        </a:p>
      </dgm:t>
    </dgm:pt>
    <dgm:pt modelId="{FB0D6AB1-D56E-974B-B6FB-7AF4BF541D62}">
      <dgm:prSet/>
      <dgm:spPr/>
      <dgm:t>
        <a:bodyPr/>
        <a:lstStyle/>
        <a:p>
          <a:pPr>
            <a:buClrTx/>
            <a:buSzTx/>
            <a:buFont typeface="+mj-lt"/>
            <a:buAutoNum type="arabicPeriod"/>
          </a:pPr>
          <a:r>
            <a:rPr lang="en-US" b="0" i="0" u="none" strike="noStrike" dirty="0">
              <a:solidFill>
                <a:schemeClr val="tx1"/>
              </a:solidFill>
              <a:effectLst/>
              <a:latin typeface="+mn-lt"/>
              <a:ea typeface="+mn-ea"/>
              <a:cs typeface="+mn-cs"/>
            </a:rPr>
            <a:t>The Constitution of the US(1787) &amp; Bill of Rights (1791)</a:t>
          </a:r>
          <a:endParaRPr lang="en-US" dirty="0"/>
        </a:p>
      </dgm:t>
    </dgm:pt>
    <dgm:pt modelId="{DC81036D-CA74-D049-ABBF-4B11CCE68EF2}" type="parTrans" cxnId="{01B2F5A6-EC2B-0045-BE2F-F66C4DE320E5}">
      <dgm:prSet/>
      <dgm:spPr/>
      <dgm:t>
        <a:bodyPr/>
        <a:lstStyle/>
        <a:p>
          <a:endParaRPr lang="en-US"/>
        </a:p>
      </dgm:t>
    </dgm:pt>
    <dgm:pt modelId="{0E750501-D604-F647-806D-DAC316A50FE6}" type="sibTrans" cxnId="{01B2F5A6-EC2B-0045-BE2F-F66C4DE320E5}">
      <dgm:prSet/>
      <dgm:spPr/>
      <dgm:t>
        <a:bodyPr/>
        <a:lstStyle/>
        <a:p>
          <a:endParaRPr lang="en-US"/>
        </a:p>
      </dgm:t>
    </dgm:pt>
    <dgm:pt modelId="{BA97FA1C-3B80-8D4B-935E-149C6E651D80}">
      <dgm:prSet/>
      <dgm:spPr/>
      <dgm:t>
        <a:bodyPr/>
        <a:lstStyle/>
        <a:p>
          <a:pPr>
            <a:buClrTx/>
            <a:buSzTx/>
            <a:buFont typeface="+mj-lt"/>
            <a:buAutoNum type="arabicPeriod"/>
          </a:pPr>
          <a:r>
            <a:rPr lang="en-US" b="0" i="0" u="none" strike="noStrike" dirty="0">
              <a:solidFill>
                <a:schemeClr val="tx1"/>
              </a:solidFill>
              <a:effectLst/>
              <a:latin typeface="+mn-lt"/>
              <a:ea typeface="+mn-ea"/>
              <a:cs typeface="+mn-cs"/>
            </a:rPr>
            <a:t>Declaration of the Rights of Man and of the Citizen (1789)</a:t>
          </a:r>
          <a:endParaRPr lang="en-US" dirty="0"/>
        </a:p>
      </dgm:t>
    </dgm:pt>
    <dgm:pt modelId="{2AE8600A-7DB7-384E-9842-2F65BD7B6747}" type="parTrans" cxnId="{4C84FEEA-2DAA-294F-ABDC-CA5CD6EA20BE}">
      <dgm:prSet/>
      <dgm:spPr/>
      <dgm:t>
        <a:bodyPr/>
        <a:lstStyle/>
        <a:p>
          <a:endParaRPr lang="en-US"/>
        </a:p>
      </dgm:t>
    </dgm:pt>
    <dgm:pt modelId="{BF1B4584-670F-9D43-9797-5C1D3EAA5AC1}" type="sibTrans" cxnId="{4C84FEEA-2DAA-294F-ABDC-CA5CD6EA20BE}">
      <dgm:prSet/>
      <dgm:spPr/>
      <dgm:t>
        <a:bodyPr/>
        <a:lstStyle/>
        <a:p>
          <a:endParaRPr lang="en-US"/>
        </a:p>
      </dgm:t>
    </dgm:pt>
    <dgm:pt modelId="{C8FC3EF9-9D43-3845-B878-848AEA9952E0}">
      <dgm:prSet/>
      <dgm:spPr/>
      <dgm:t>
        <a:bodyPr/>
        <a:lstStyle/>
        <a:p>
          <a:pPr>
            <a:buClrTx/>
            <a:buSzTx/>
            <a:buFont typeface="+mj-lt"/>
            <a:buAutoNum type="arabicPeriod"/>
          </a:pPr>
          <a:r>
            <a:rPr lang="en-US" b="0" i="0" u="none" strike="noStrike" dirty="0">
              <a:solidFill>
                <a:schemeClr val="tx1"/>
              </a:solidFill>
              <a:effectLst/>
              <a:latin typeface="+mn-lt"/>
              <a:ea typeface="+mn-ea"/>
              <a:cs typeface="+mn-cs"/>
            </a:rPr>
            <a:t>The First Geneva Convention (1864)</a:t>
          </a:r>
          <a:endParaRPr lang="en-US" dirty="0"/>
        </a:p>
      </dgm:t>
    </dgm:pt>
    <dgm:pt modelId="{79F89CE7-78E2-8F43-9331-8519A6231B9D}" type="parTrans" cxnId="{5D78D6A3-4DA6-844E-9976-86077A173A96}">
      <dgm:prSet/>
      <dgm:spPr/>
      <dgm:t>
        <a:bodyPr/>
        <a:lstStyle/>
        <a:p>
          <a:endParaRPr lang="en-US"/>
        </a:p>
      </dgm:t>
    </dgm:pt>
    <dgm:pt modelId="{DA7704BE-F8C2-114D-AEA3-E3FF9D71B65E}" type="sibTrans" cxnId="{5D78D6A3-4DA6-844E-9976-86077A173A96}">
      <dgm:prSet/>
      <dgm:spPr/>
      <dgm:t>
        <a:bodyPr/>
        <a:lstStyle/>
        <a:p>
          <a:endParaRPr lang="en-US"/>
        </a:p>
      </dgm:t>
    </dgm:pt>
    <dgm:pt modelId="{C5594B35-2718-6E4D-BA06-E9EC9D5B680B}">
      <dgm:prSet/>
      <dgm:spPr/>
      <dgm:t>
        <a:bodyPr/>
        <a:lstStyle/>
        <a:p>
          <a:pPr>
            <a:buClrTx/>
            <a:buSzTx/>
            <a:buFont typeface="+mj-lt"/>
            <a:buAutoNum type="arabicPeriod"/>
          </a:pPr>
          <a:r>
            <a:rPr lang="en-US" b="0" i="0" u="none" strike="noStrike" dirty="0">
              <a:solidFill>
                <a:schemeClr val="tx1"/>
              </a:solidFill>
              <a:effectLst/>
              <a:latin typeface="+mn-lt"/>
              <a:ea typeface="+mn-ea"/>
              <a:cs typeface="+mn-cs"/>
            </a:rPr>
            <a:t>The United Nations (1945)</a:t>
          </a:r>
          <a:endParaRPr lang="en-US" dirty="0"/>
        </a:p>
      </dgm:t>
    </dgm:pt>
    <dgm:pt modelId="{FA6ECE16-9849-284B-BE63-DCEAB9B1DFBF}" type="parTrans" cxnId="{D3E22671-F552-E845-9167-FA42FC4AC36F}">
      <dgm:prSet/>
      <dgm:spPr/>
      <dgm:t>
        <a:bodyPr/>
        <a:lstStyle/>
        <a:p>
          <a:endParaRPr lang="en-US"/>
        </a:p>
      </dgm:t>
    </dgm:pt>
    <dgm:pt modelId="{9FD0B3FA-197B-E44C-9160-96104CF28DF5}" type="sibTrans" cxnId="{D3E22671-F552-E845-9167-FA42FC4AC36F}">
      <dgm:prSet/>
      <dgm:spPr/>
      <dgm:t>
        <a:bodyPr/>
        <a:lstStyle/>
        <a:p>
          <a:endParaRPr lang="en-US"/>
        </a:p>
      </dgm:t>
    </dgm:pt>
    <dgm:pt modelId="{DC48473B-9DDE-114B-B5B5-5C840809470E}">
      <dgm:prSet/>
      <dgm:spPr/>
      <dgm:t>
        <a:bodyPr/>
        <a:lstStyle/>
        <a:p>
          <a:pPr>
            <a:buClrTx/>
            <a:buSzTx/>
            <a:buFont typeface="+mj-lt"/>
            <a:buAutoNum type="arabicPeriod"/>
          </a:pPr>
          <a:r>
            <a:rPr lang="en-US" b="0" i="0" u="none" strike="noStrike">
              <a:solidFill>
                <a:schemeClr val="tx1"/>
              </a:solidFill>
              <a:effectLst/>
              <a:latin typeface="+mn-lt"/>
              <a:ea typeface="+mn-ea"/>
              <a:cs typeface="+mn-cs"/>
            </a:rPr>
            <a:t>The Universal Declaration of Human Rights (1948) </a:t>
          </a:r>
          <a:endParaRPr lang="en-US" dirty="0"/>
        </a:p>
      </dgm:t>
    </dgm:pt>
    <dgm:pt modelId="{D7CEABB8-5C6B-5041-8212-7D18B113146B}" type="parTrans" cxnId="{17D099A6-4F57-8840-950B-1232F07D0B34}">
      <dgm:prSet/>
      <dgm:spPr/>
      <dgm:t>
        <a:bodyPr/>
        <a:lstStyle/>
        <a:p>
          <a:endParaRPr lang="en-US"/>
        </a:p>
      </dgm:t>
    </dgm:pt>
    <dgm:pt modelId="{057E5D0D-E8AC-CC48-BD47-FE16B86F1ADD}" type="sibTrans" cxnId="{17D099A6-4F57-8840-950B-1232F07D0B34}">
      <dgm:prSet/>
      <dgm:spPr/>
      <dgm:t>
        <a:bodyPr/>
        <a:lstStyle/>
        <a:p>
          <a:endParaRPr lang="en-US"/>
        </a:p>
      </dgm:t>
    </dgm:pt>
    <dgm:pt modelId="{077BE115-5C51-2C4A-9BB9-8A671FD57A37}" type="pres">
      <dgm:prSet presAssocID="{268610EB-18B5-4947-A81A-21C3983E532B}" presName="Name0" presStyleCnt="0">
        <dgm:presLayoutVars>
          <dgm:dir/>
          <dgm:resizeHandles val="exact"/>
        </dgm:presLayoutVars>
      </dgm:prSet>
      <dgm:spPr/>
    </dgm:pt>
    <dgm:pt modelId="{8298062E-6EF4-104C-88AE-A64AC1D59190}" type="pres">
      <dgm:prSet presAssocID="{1DF19E20-79E4-3140-841B-0F8FE4086161}" presName="node" presStyleLbl="node1" presStyleIdx="0" presStyleCnt="10">
        <dgm:presLayoutVars>
          <dgm:bulletEnabled val="1"/>
        </dgm:presLayoutVars>
      </dgm:prSet>
      <dgm:spPr/>
    </dgm:pt>
    <dgm:pt modelId="{A5AABCDC-24B9-0C46-98BC-31A29E49CD71}" type="pres">
      <dgm:prSet presAssocID="{52F596DD-FB39-AB47-9FF5-F31828E96166}" presName="sibTrans" presStyleLbl="sibTrans2D1" presStyleIdx="0" presStyleCnt="9"/>
      <dgm:spPr/>
    </dgm:pt>
    <dgm:pt modelId="{4D6F0A8C-0824-7C41-8391-206D277ADBA2}" type="pres">
      <dgm:prSet presAssocID="{52F596DD-FB39-AB47-9FF5-F31828E96166}" presName="connectorText" presStyleLbl="sibTrans2D1" presStyleIdx="0" presStyleCnt="9"/>
      <dgm:spPr/>
    </dgm:pt>
    <dgm:pt modelId="{80124262-629B-6A4A-8A01-62DFBCE80E84}" type="pres">
      <dgm:prSet presAssocID="{CE228721-EF75-4047-A983-CBC80B9CA1AB}" presName="node" presStyleLbl="node1" presStyleIdx="1" presStyleCnt="10">
        <dgm:presLayoutVars>
          <dgm:bulletEnabled val="1"/>
        </dgm:presLayoutVars>
      </dgm:prSet>
      <dgm:spPr/>
    </dgm:pt>
    <dgm:pt modelId="{B39A657D-21AA-D547-AE4D-0BB3846C1803}" type="pres">
      <dgm:prSet presAssocID="{2CC98861-114E-0F48-B79F-093AFE0FB184}" presName="sibTrans" presStyleLbl="sibTrans2D1" presStyleIdx="1" presStyleCnt="9"/>
      <dgm:spPr/>
    </dgm:pt>
    <dgm:pt modelId="{75C02937-6708-3E44-96FC-9550092FB164}" type="pres">
      <dgm:prSet presAssocID="{2CC98861-114E-0F48-B79F-093AFE0FB184}" presName="connectorText" presStyleLbl="sibTrans2D1" presStyleIdx="1" presStyleCnt="9"/>
      <dgm:spPr/>
    </dgm:pt>
    <dgm:pt modelId="{6C41E102-49FE-EB4A-BBCB-FEB82D47491B}" type="pres">
      <dgm:prSet presAssocID="{7D12F38F-E7C2-974C-BB29-5B79AFDE84DC}" presName="node" presStyleLbl="node1" presStyleIdx="2" presStyleCnt="10">
        <dgm:presLayoutVars>
          <dgm:bulletEnabled val="1"/>
        </dgm:presLayoutVars>
      </dgm:prSet>
      <dgm:spPr/>
    </dgm:pt>
    <dgm:pt modelId="{C7A8E4D6-70AA-DB41-B1F7-77C6759F8DB6}" type="pres">
      <dgm:prSet presAssocID="{CA6320EC-A0E2-BF43-8B83-F99DA32CE1FF}" presName="sibTrans" presStyleLbl="sibTrans2D1" presStyleIdx="2" presStyleCnt="9"/>
      <dgm:spPr/>
    </dgm:pt>
    <dgm:pt modelId="{79B72A09-E13F-4747-8A66-0F5AFF815CBB}" type="pres">
      <dgm:prSet presAssocID="{CA6320EC-A0E2-BF43-8B83-F99DA32CE1FF}" presName="connectorText" presStyleLbl="sibTrans2D1" presStyleIdx="2" presStyleCnt="9"/>
      <dgm:spPr/>
    </dgm:pt>
    <dgm:pt modelId="{712267B3-510D-E64F-A635-4310CF7D7A6A}" type="pres">
      <dgm:prSet presAssocID="{EAFB67E4-E11A-2B4C-90E0-859C02F1ADE3}" presName="node" presStyleLbl="node1" presStyleIdx="3" presStyleCnt="10">
        <dgm:presLayoutVars>
          <dgm:bulletEnabled val="1"/>
        </dgm:presLayoutVars>
      </dgm:prSet>
      <dgm:spPr/>
    </dgm:pt>
    <dgm:pt modelId="{A2B876D5-2FBE-FF40-875A-9C12CC239841}" type="pres">
      <dgm:prSet presAssocID="{19E1E020-BDCA-D24F-BC5F-D0AD93DCB936}" presName="sibTrans" presStyleLbl="sibTrans2D1" presStyleIdx="3" presStyleCnt="9"/>
      <dgm:spPr/>
    </dgm:pt>
    <dgm:pt modelId="{4D3F45B3-9710-9749-A31F-0E36C3A70777}" type="pres">
      <dgm:prSet presAssocID="{19E1E020-BDCA-D24F-BC5F-D0AD93DCB936}" presName="connectorText" presStyleLbl="sibTrans2D1" presStyleIdx="3" presStyleCnt="9"/>
      <dgm:spPr/>
    </dgm:pt>
    <dgm:pt modelId="{AEA6FF75-7AEC-C84E-9FE5-EA2D1A92F86E}" type="pres">
      <dgm:prSet presAssocID="{E740413A-B8AA-EB42-B68B-7FC85F384DCD}" presName="node" presStyleLbl="node1" presStyleIdx="4" presStyleCnt="10">
        <dgm:presLayoutVars>
          <dgm:bulletEnabled val="1"/>
        </dgm:presLayoutVars>
      </dgm:prSet>
      <dgm:spPr/>
    </dgm:pt>
    <dgm:pt modelId="{6639778D-C90A-6C45-B163-1D222DDCC70D}" type="pres">
      <dgm:prSet presAssocID="{D24D3A2B-BD4E-5241-82BF-70DDE40071D1}" presName="sibTrans" presStyleLbl="sibTrans2D1" presStyleIdx="4" presStyleCnt="9" custFlipHor="1" custScaleX="34862" custScaleY="121014" custLinFactNeighborX="8007" custLinFactNeighborY="-87965"/>
      <dgm:spPr/>
    </dgm:pt>
    <dgm:pt modelId="{10152487-AE19-7349-878C-ACB7B5B869F7}" type="pres">
      <dgm:prSet presAssocID="{D24D3A2B-BD4E-5241-82BF-70DDE40071D1}" presName="connectorText" presStyleLbl="sibTrans2D1" presStyleIdx="4" presStyleCnt="9"/>
      <dgm:spPr/>
    </dgm:pt>
    <dgm:pt modelId="{01411F6A-8483-454F-9953-5BCDA1EDBD0C}" type="pres">
      <dgm:prSet presAssocID="{FB0D6AB1-D56E-974B-B6FB-7AF4BF541D62}" presName="node" presStyleLbl="node1" presStyleIdx="5" presStyleCnt="10" custLinFactX="-96882" custLinFactY="100000" custLinFactNeighborX="-100000" custLinFactNeighborY="180022">
        <dgm:presLayoutVars>
          <dgm:bulletEnabled val="1"/>
        </dgm:presLayoutVars>
      </dgm:prSet>
      <dgm:spPr/>
    </dgm:pt>
    <dgm:pt modelId="{ADE82E6B-2A74-CA4F-BFB6-D7B5CF219D1A}" type="pres">
      <dgm:prSet presAssocID="{0E750501-D604-F647-806D-DAC316A50FE6}" presName="sibTrans" presStyleLbl="sibTrans2D1" presStyleIdx="5" presStyleCnt="9"/>
      <dgm:spPr/>
    </dgm:pt>
    <dgm:pt modelId="{D4C59C6F-DF75-F942-ABE3-450191A8A7A4}" type="pres">
      <dgm:prSet presAssocID="{0E750501-D604-F647-806D-DAC316A50FE6}" presName="connectorText" presStyleLbl="sibTrans2D1" presStyleIdx="5" presStyleCnt="9"/>
      <dgm:spPr/>
    </dgm:pt>
    <dgm:pt modelId="{EB173073-5B9C-A640-9E9E-E0655B5F15BC}" type="pres">
      <dgm:prSet presAssocID="{BA97FA1C-3B80-8D4B-935E-149C6E651D80}" presName="node" presStyleLbl="node1" presStyleIdx="6" presStyleCnt="10" custLinFactX="-292205" custLinFactY="100000" custLinFactNeighborX="-300000" custLinFactNeighborY="191008">
        <dgm:presLayoutVars>
          <dgm:bulletEnabled val="1"/>
        </dgm:presLayoutVars>
      </dgm:prSet>
      <dgm:spPr/>
    </dgm:pt>
    <dgm:pt modelId="{14CF9D9E-5BD3-6F4B-B982-14B2A0F67B2B}" type="pres">
      <dgm:prSet presAssocID="{BF1B4584-670F-9D43-9797-5C1D3EAA5AC1}" presName="sibTrans" presStyleLbl="sibTrans2D1" presStyleIdx="6" presStyleCnt="9"/>
      <dgm:spPr/>
    </dgm:pt>
    <dgm:pt modelId="{CF9A40C9-5CC8-E642-BA6D-18C4F9E2E77B}" type="pres">
      <dgm:prSet presAssocID="{BF1B4584-670F-9D43-9797-5C1D3EAA5AC1}" presName="connectorText" presStyleLbl="sibTrans2D1" presStyleIdx="6" presStyleCnt="9"/>
      <dgm:spPr/>
    </dgm:pt>
    <dgm:pt modelId="{D63F1A47-1600-9845-B00C-2E5B9DEBAEB1}" type="pres">
      <dgm:prSet presAssocID="{C8FC3EF9-9D43-3845-B878-848AEA9952E0}" presName="node" presStyleLbl="node1" presStyleIdx="7" presStyleCnt="10" custLinFactX="-491229" custLinFactY="100000" custLinFactNeighborX="-500000" custLinFactNeighborY="193529">
        <dgm:presLayoutVars>
          <dgm:bulletEnabled val="1"/>
        </dgm:presLayoutVars>
      </dgm:prSet>
      <dgm:spPr/>
    </dgm:pt>
    <dgm:pt modelId="{F5DB99B0-415E-824B-A0A4-1EFF57E8DCAB}" type="pres">
      <dgm:prSet presAssocID="{DA7704BE-F8C2-114D-AEA3-E3FF9D71B65E}" presName="sibTrans" presStyleLbl="sibTrans2D1" presStyleIdx="7" presStyleCnt="9"/>
      <dgm:spPr/>
    </dgm:pt>
    <dgm:pt modelId="{7DB2BE3C-237D-D344-BDCA-D5F216A69936}" type="pres">
      <dgm:prSet presAssocID="{DA7704BE-F8C2-114D-AEA3-E3FF9D71B65E}" presName="connectorText" presStyleLbl="sibTrans2D1" presStyleIdx="7" presStyleCnt="9"/>
      <dgm:spPr/>
    </dgm:pt>
    <dgm:pt modelId="{3161DCE4-9E5A-6544-A8B8-F4C9693AD8AF}" type="pres">
      <dgm:prSet presAssocID="{C5594B35-2718-6E4D-BA06-E9EC9D5B680B}" presName="node" presStyleLbl="node1" presStyleIdx="8" presStyleCnt="10" custLinFactX="-688678" custLinFactY="100000" custLinFactNeighborX="-700000" custLinFactNeighborY="189466">
        <dgm:presLayoutVars>
          <dgm:bulletEnabled val="1"/>
        </dgm:presLayoutVars>
      </dgm:prSet>
      <dgm:spPr/>
    </dgm:pt>
    <dgm:pt modelId="{E2C33769-C9F1-124E-9054-F5BF8947DE26}" type="pres">
      <dgm:prSet presAssocID="{9FD0B3FA-197B-E44C-9160-96104CF28DF5}" presName="sibTrans" presStyleLbl="sibTrans2D1" presStyleIdx="8" presStyleCnt="9"/>
      <dgm:spPr/>
    </dgm:pt>
    <dgm:pt modelId="{AC8644DF-B2AC-1949-9D04-A84F833E0731}" type="pres">
      <dgm:prSet presAssocID="{9FD0B3FA-197B-E44C-9160-96104CF28DF5}" presName="connectorText" presStyleLbl="sibTrans2D1" presStyleIdx="8" presStyleCnt="9"/>
      <dgm:spPr/>
    </dgm:pt>
    <dgm:pt modelId="{330457C6-7570-3641-B04C-1991992E8463}" type="pres">
      <dgm:prSet presAssocID="{DC48473B-9DDE-114B-B5B5-5C840809470E}" presName="node" presStyleLbl="node1" presStyleIdx="9" presStyleCnt="10" custLinFactX="-894828" custLinFactY="100000" custLinFactNeighborX="-900000" custLinFactNeighborY="191362">
        <dgm:presLayoutVars>
          <dgm:bulletEnabled val="1"/>
        </dgm:presLayoutVars>
      </dgm:prSet>
      <dgm:spPr/>
    </dgm:pt>
  </dgm:ptLst>
  <dgm:cxnLst>
    <dgm:cxn modelId="{741BD90A-0330-B24C-9F2E-C6B081508BB1}" type="presOf" srcId="{52F596DD-FB39-AB47-9FF5-F31828E96166}" destId="{4D6F0A8C-0824-7C41-8391-206D277ADBA2}" srcOrd="1" destOrd="0" presId="urn:microsoft.com/office/officeart/2005/8/layout/process1"/>
    <dgm:cxn modelId="{A6BE2C17-BF9B-8A4C-AEB3-267669765816}" type="presOf" srcId="{D24D3A2B-BD4E-5241-82BF-70DDE40071D1}" destId="{10152487-AE19-7349-878C-ACB7B5B869F7}" srcOrd="1" destOrd="0" presId="urn:microsoft.com/office/officeart/2005/8/layout/process1"/>
    <dgm:cxn modelId="{80CF5917-1ADF-504C-B9C9-41D7F5ED5273}" type="presOf" srcId="{0E750501-D604-F647-806D-DAC316A50FE6}" destId="{D4C59C6F-DF75-F942-ABE3-450191A8A7A4}" srcOrd="1" destOrd="0" presId="urn:microsoft.com/office/officeart/2005/8/layout/process1"/>
    <dgm:cxn modelId="{06269C20-A57F-5D40-80BF-1FC1216EA97F}" srcId="{268610EB-18B5-4947-A81A-21C3983E532B}" destId="{1DF19E20-79E4-3140-841B-0F8FE4086161}" srcOrd="0" destOrd="0" parTransId="{D0815028-2931-E140-9D7A-A33E151CF69D}" sibTransId="{52F596DD-FB39-AB47-9FF5-F31828E96166}"/>
    <dgm:cxn modelId="{E99B3526-5763-1B45-A6A9-94E9FE0B1B93}" type="presOf" srcId="{C5594B35-2718-6E4D-BA06-E9EC9D5B680B}" destId="{3161DCE4-9E5A-6544-A8B8-F4C9693AD8AF}" srcOrd="0" destOrd="0" presId="urn:microsoft.com/office/officeart/2005/8/layout/process1"/>
    <dgm:cxn modelId="{EDF47233-99D7-4546-8102-EA414218C70C}" type="presOf" srcId="{CE228721-EF75-4047-A983-CBC80B9CA1AB}" destId="{80124262-629B-6A4A-8A01-62DFBCE80E84}" srcOrd="0" destOrd="0" presId="urn:microsoft.com/office/officeart/2005/8/layout/process1"/>
    <dgm:cxn modelId="{49A19634-E5F9-9444-846B-43E9C54CFDB5}" type="presOf" srcId="{DC48473B-9DDE-114B-B5B5-5C840809470E}" destId="{330457C6-7570-3641-B04C-1991992E8463}" srcOrd="0" destOrd="0" presId="urn:microsoft.com/office/officeart/2005/8/layout/process1"/>
    <dgm:cxn modelId="{202EA43E-FA27-5D4B-95D0-DFF402F28A5B}" type="presOf" srcId="{E740413A-B8AA-EB42-B68B-7FC85F384DCD}" destId="{AEA6FF75-7AEC-C84E-9FE5-EA2D1A92F86E}" srcOrd="0" destOrd="0" presId="urn:microsoft.com/office/officeart/2005/8/layout/process1"/>
    <dgm:cxn modelId="{A9FB245E-F04B-C74A-8663-79F2B965A80D}" type="presOf" srcId="{1DF19E20-79E4-3140-841B-0F8FE4086161}" destId="{8298062E-6EF4-104C-88AE-A64AC1D59190}" srcOrd="0" destOrd="0" presId="urn:microsoft.com/office/officeart/2005/8/layout/process1"/>
    <dgm:cxn modelId="{A9166B43-A151-B444-8DCA-80A4293F965F}" type="presOf" srcId="{2CC98861-114E-0F48-B79F-093AFE0FB184}" destId="{75C02937-6708-3E44-96FC-9550092FB164}" srcOrd="1" destOrd="0" presId="urn:microsoft.com/office/officeart/2005/8/layout/process1"/>
    <dgm:cxn modelId="{4AE17D63-748B-C045-BA8F-0333B6BF6685}" type="presOf" srcId="{BF1B4584-670F-9D43-9797-5C1D3EAA5AC1}" destId="{CF9A40C9-5CC8-E642-BA6D-18C4F9E2E77B}" srcOrd="1" destOrd="0" presId="urn:microsoft.com/office/officeart/2005/8/layout/process1"/>
    <dgm:cxn modelId="{64F85865-9D9A-574E-9023-E57CDB66FB7E}" srcId="{268610EB-18B5-4947-A81A-21C3983E532B}" destId="{7D12F38F-E7C2-974C-BB29-5B79AFDE84DC}" srcOrd="2" destOrd="0" parTransId="{74727EA6-3CC2-E049-961C-A8483FE6436C}" sibTransId="{CA6320EC-A0E2-BF43-8B83-F99DA32CE1FF}"/>
    <dgm:cxn modelId="{C140CA67-7253-444A-9A38-BA9A173F6E9B}" type="presOf" srcId="{CA6320EC-A0E2-BF43-8B83-F99DA32CE1FF}" destId="{C7A8E4D6-70AA-DB41-B1F7-77C6759F8DB6}" srcOrd="0" destOrd="0" presId="urn:microsoft.com/office/officeart/2005/8/layout/process1"/>
    <dgm:cxn modelId="{D3E22671-F552-E845-9167-FA42FC4AC36F}" srcId="{268610EB-18B5-4947-A81A-21C3983E532B}" destId="{C5594B35-2718-6E4D-BA06-E9EC9D5B680B}" srcOrd="8" destOrd="0" parTransId="{FA6ECE16-9849-284B-BE63-DCEAB9B1DFBF}" sibTransId="{9FD0B3FA-197B-E44C-9160-96104CF28DF5}"/>
    <dgm:cxn modelId="{E69C7376-C7AB-964D-ACAF-3127B7C23143}" type="presOf" srcId="{DA7704BE-F8C2-114D-AEA3-E3FF9D71B65E}" destId="{7DB2BE3C-237D-D344-BDCA-D5F216A69936}" srcOrd="1" destOrd="0" presId="urn:microsoft.com/office/officeart/2005/8/layout/process1"/>
    <dgm:cxn modelId="{D0C21D59-826B-DF43-93A7-47BDA0DF92A7}" type="presOf" srcId="{BA97FA1C-3B80-8D4B-935E-149C6E651D80}" destId="{EB173073-5B9C-A640-9E9E-E0655B5F15BC}" srcOrd="0" destOrd="0" presId="urn:microsoft.com/office/officeart/2005/8/layout/process1"/>
    <dgm:cxn modelId="{4518905A-F909-E344-B8BB-600E24CBB658}" srcId="{268610EB-18B5-4947-A81A-21C3983E532B}" destId="{E740413A-B8AA-EB42-B68B-7FC85F384DCD}" srcOrd="4" destOrd="0" parTransId="{6A8E903D-10DA-3B4E-BD48-1FDD3221046A}" sibTransId="{D24D3A2B-BD4E-5241-82BF-70DDE40071D1}"/>
    <dgm:cxn modelId="{39639A5A-397C-604B-88A8-81CA60E19E32}" type="presOf" srcId="{C8FC3EF9-9D43-3845-B878-848AEA9952E0}" destId="{D63F1A47-1600-9845-B00C-2E5B9DEBAEB1}" srcOrd="0" destOrd="0" presId="urn:microsoft.com/office/officeart/2005/8/layout/process1"/>
    <dgm:cxn modelId="{ECA9D75A-6235-A64E-B5F5-64557C41894C}" type="presOf" srcId="{EAFB67E4-E11A-2B4C-90E0-859C02F1ADE3}" destId="{712267B3-510D-E64F-A635-4310CF7D7A6A}" srcOrd="0" destOrd="0" presId="urn:microsoft.com/office/officeart/2005/8/layout/process1"/>
    <dgm:cxn modelId="{F91D9789-B2CA-8241-AC87-4F8B3AD794DF}" type="presOf" srcId="{7D12F38F-E7C2-974C-BB29-5B79AFDE84DC}" destId="{6C41E102-49FE-EB4A-BBCB-FEB82D47491B}" srcOrd="0" destOrd="0" presId="urn:microsoft.com/office/officeart/2005/8/layout/process1"/>
    <dgm:cxn modelId="{6ADBEF8C-7EE3-1C4A-A79B-7C3C5DD43378}" type="presOf" srcId="{52F596DD-FB39-AB47-9FF5-F31828E96166}" destId="{A5AABCDC-24B9-0C46-98BC-31A29E49CD71}" srcOrd="0" destOrd="0" presId="urn:microsoft.com/office/officeart/2005/8/layout/process1"/>
    <dgm:cxn modelId="{DBDE6292-BF45-3B42-A2F9-419FC3720357}" type="presOf" srcId="{BF1B4584-670F-9D43-9797-5C1D3EAA5AC1}" destId="{14CF9D9E-5BD3-6F4B-B982-14B2A0F67B2B}" srcOrd="0" destOrd="0" presId="urn:microsoft.com/office/officeart/2005/8/layout/process1"/>
    <dgm:cxn modelId="{DB061F96-F98B-A14E-9044-49A9AE217B8B}" type="presOf" srcId="{19E1E020-BDCA-D24F-BC5F-D0AD93DCB936}" destId="{A2B876D5-2FBE-FF40-875A-9C12CC239841}" srcOrd="0" destOrd="0" presId="urn:microsoft.com/office/officeart/2005/8/layout/process1"/>
    <dgm:cxn modelId="{DC8ADAA0-AADE-034C-996C-B518A7C250C5}" type="presOf" srcId="{9FD0B3FA-197B-E44C-9160-96104CF28DF5}" destId="{E2C33769-C9F1-124E-9054-F5BF8947DE26}" srcOrd="0" destOrd="0" presId="urn:microsoft.com/office/officeart/2005/8/layout/process1"/>
    <dgm:cxn modelId="{483611A1-42A1-BA49-97E3-D739F45DFB23}" type="presOf" srcId="{FB0D6AB1-D56E-974B-B6FB-7AF4BF541D62}" destId="{01411F6A-8483-454F-9953-5BCDA1EDBD0C}" srcOrd="0" destOrd="0" presId="urn:microsoft.com/office/officeart/2005/8/layout/process1"/>
    <dgm:cxn modelId="{460662A1-CCF2-C145-96AD-1DFED56ADCC5}" type="presOf" srcId="{268610EB-18B5-4947-A81A-21C3983E532B}" destId="{077BE115-5C51-2C4A-9BB9-8A671FD57A37}" srcOrd="0" destOrd="0" presId="urn:microsoft.com/office/officeart/2005/8/layout/process1"/>
    <dgm:cxn modelId="{5D78D6A3-4DA6-844E-9976-86077A173A96}" srcId="{268610EB-18B5-4947-A81A-21C3983E532B}" destId="{C8FC3EF9-9D43-3845-B878-848AEA9952E0}" srcOrd="7" destOrd="0" parTransId="{79F89CE7-78E2-8F43-9331-8519A6231B9D}" sibTransId="{DA7704BE-F8C2-114D-AEA3-E3FF9D71B65E}"/>
    <dgm:cxn modelId="{433F50A6-6D66-594E-9A34-900990006A09}" type="presOf" srcId="{0E750501-D604-F647-806D-DAC316A50FE6}" destId="{ADE82E6B-2A74-CA4F-BFB6-D7B5CF219D1A}" srcOrd="0" destOrd="0" presId="urn:microsoft.com/office/officeart/2005/8/layout/process1"/>
    <dgm:cxn modelId="{17D099A6-4F57-8840-950B-1232F07D0B34}" srcId="{268610EB-18B5-4947-A81A-21C3983E532B}" destId="{DC48473B-9DDE-114B-B5B5-5C840809470E}" srcOrd="9" destOrd="0" parTransId="{D7CEABB8-5C6B-5041-8212-7D18B113146B}" sibTransId="{057E5D0D-E8AC-CC48-BD47-FE16B86F1ADD}"/>
    <dgm:cxn modelId="{01B2F5A6-EC2B-0045-BE2F-F66C4DE320E5}" srcId="{268610EB-18B5-4947-A81A-21C3983E532B}" destId="{FB0D6AB1-D56E-974B-B6FB-7AF4BF541D62}" srcOrd="5" destOrd="0" parTransId="{DC81036D-CA74-D049-ABBF-4B11CCE68EF2}" sibTransId="{0E750501-D604-F647-806D-DAC316A50FE6}"/>
    <dgm:cxn modelId="{DEF18CAE-5B03-A24E-B5BB-10C5F4FC7CD3}" type="presOf" srcId="{9FD0B3FA-197B-E44C-9160-96104CF28DF5}" destId="{AC8644DF-B2AC-1949-9D04-A84F833E0731}" srcOrd="1" destOrd="0" presId="urn:microsoft.com/office/officeart/2005/8/layout/process1"/>
    <dgm:cxn modelId="{290D11BE-A741-9D48-A925-4F80724AEE8E}" srcId="{268610EB-18B5-4947-A81A-21C3983E532B}" destId="{EAFB67E4-E11A-2B4C-90E0-859C02F1ADE3}" srcOrd="3" destOrd="0" parTransId="{3FFB6125-FAB5-0F4D-A49C-B040C7694821}" sibTransId="{19E1E020-BDCA-D24F-BC5F-D0AD93DCB936}"/>
    <dgm:cxn modelId="{713D1AC9-BF36-C845-A371-BAAB26F751D7}" type="presOf" srcId="{D24D3A2B-BD4E-5241-82BF-70DDE40071D1}" destId="{6639778D-C90A-6C45-B163-1D222DDCC70D}" srcOrd="0" destOrd="0" presId="urn:microsoft.com/office/officeart/2005/8/layout/process1"/>
    <dgm:cxn modelId="{BB6AB7C9-40F7-4D44-B122-DE2B2057F45C}" type="presOf" srcId="{19E1E020-BDCA-D24F-BC5F-D0AD93DCB936}" destId="{4D3F45B3-9710-9749-A31F-0E36C3A70777}" srcOrd="1" destOrd="0" presId="urn:microsoft.com/office/officeart/2005/8/layout/process1"/>
    <dgm:cxn modelId="{1EF03ECC-8193-B747-95FD-6864A1025CD1}" type="presOf" srcId="{DA7704BE-F8C2-114D-AEA3-E3FF9D71B65E}" destId="{F5DB99B0-415E-824B-A0A4-1EFF57E8DCAB}" srcOrd="0" destOrd="0" presId="urn:microsoft.com/office/officeart/2005/8/layout/process1"/>
    <dgm:cxn modelId="{4A9B7DE6-42B7-9E4E-84E0-3D91C4F87498}" type="presOf" srcId="{CA6320EC-A0E2-BF43-8B83-F99DA32CE1FF}" destId="{79B72A09-E13F-4747-8A66-0F5AFF815CBB}" srcOrd="1" destOrd="0" presId="urn:microsoft.com/office/officeart/2005/8/layout/process1"/>
    <dgm:cxn modelId="{4C84FEEA-2DAA-294F-ABDC-CA5CD6EA20BE}" srcId="{268610EB-18B5-4947-A81A-21C3983E532B}" destId="{BA97FA1C-3B80-8D4B-935E-149C6E651D80}" srcOrd="6" destOrd="0" parTransId="{2AE8600A-7DB7-384E-9842-2F65BD7B6747}" sibTransId="{BF1B4584-670F-9D43-9797-5C1D3EAA5AC1}"/>
    <dgm:cxn modelId="{DDF401F4-A456-AB49-A38E-DF44413E3B76}" type="presOf" srcId="{2CC98861-114E-0F48-B79F-093AFE0FB184}" destId="{B39A657D-21AA-D547-AE4D-0BB3846C1803}" srcOrd="0" destOrd="0" presId="urn:microsoft.com/office/officeart/2005/8/layout/process1"/>
    <dgm:cxn modelId="{ACEFA8F6-E8E8-1149-BC5F-2EF9F1FFBA81}" srcId="{268610EB-18B5-4947-A81A-21C3983E532B}" destId="{CE228721-EF75-4047-A983-CBC80B9CA1AB}" srcOrd="1" destOrd="0" parTransId="{5C8BEE52-B34B-914B-8F4F-C751C3307BAD}" sibTransId="{2CC98861-114E-0F48-B79F-093AFE0FB184}"/>
    <dgm:cxn modelId="{8579DADA-F87C-9446-8ECA-A6851D58EA41}" type="presParOf" srcId="{077BE115-5C51-2C4A-9BB9-8A671FD57A37}" destId="{8298062E-6EF4-104C-88AE-A64AC1D59190}" srcOrd="0" destOrd="0" presId="urn:microsoft.com/office/officeart/2005/8/layout/process1"/>
    <dgm:cxn modelId="{0AA97C7E-A18E-4B49-BFEF-DEFF95FF73F4}" type="presParOf" srcId="{077BE115-5C51-2C4A-9BB9-8A671FD57A37}" destId="{A5AABCDC-24B9-0C46-98BC-31A29E49CD71}" srcOrd="1" destOrd="0" presId="urn:microsoft.com/office/officeart/2005/8/layout/process1"/>
    <dgm:cxn modelId="{F0DD42DE-631F-6A49-A74D-EA957E16717A}" type="presParOf" srcId="{A5AABCDC-24B9-0C46-98BC-31A29E49CD71}" destId="{4D6F0A8C-0824-7C41-8391-206D277ADBA2}" srcOrd="0" destOrd="0" presId="urn:microsoft.com/office/officeart/2005/8/layout/process1"/>
    <dgm:cxn modelId="{FCEC0FC6-32E7-9746-A455-DD215A9FD9D2}" type="presParOf" srcId="{077BE115-5C51-2C4A-9BB9-8A671FD57A37}" destId="{80124262-629B-6A4A-8A01-62DFBCE80E84}" srcOrd="2" destOrd="0" presId="urn:microsoft.com/office/officeart/2005/8/layout/process1"/>
    <dgm:cxn modelId="{8285A202-1615-6D43-B5F2-DFF471293F73}" type="presParOf" srcId="{077BE115-5C51-2C4A-9BB9-8A671FD57A37}" destId="{B39A657D-21AA-D547-AE4D-0BB3846C1803}" srcOrd="3" destOrd="0" presId="urn:microsoft.com/office/officeart/2005/8/layout/process1"/>
    <dgm:cxn modelId="{E983C203-4678-E341-B0C2-1DB22F95B5F6}" type="presParOf" srcId="{B39A657D-21AA-D547-AE4D-0BB3846C1803}" destId="{75C02937-6708-3E44-96FC-9550092FB164}" srcOrd="0" destOrd="0" presId="urn:microsoft.com/office/officeart/2005/8/layout/process1"/>
    <dgm:cxn modelId="{62EF87BC-4A44-2D4C-9D10-E4E1AB7D001B}" type="presParOf" srcId="{077BE115-5C51-2C4A-9BB9-8A671FD57A37}" destId="{6C41E102-49FE-EB4A-BBCB-FEB82D47491B}" srcOrd="4" destOrd="0" presId="urn:microsoft.com/office/officeart/2005/8/layout/process1"/>
    <dgm:cxn modelId="{253C2E5C-0692-9E4E-B043-699A3D270FFF}" type="presParOf" srcId="{077BE115-5C51-2C4A-9BB9-8A671FD57A37}" destId="{C7A8E4D6-70AA-DB41-B1F7-77C6759F8DB6}" srcOrd="5" destOrd="0" presId="urn:microsoft.com/office/officeart/2005/8/layout/process1"/>
    <dgm:cxn modelId="{7F1869FB-C266-264C-8A92-1223185218D3}" type="presParOf" srcId="{C7A8E4D6-70AA-DB41-B1F7-77C6759F8DB6}" destId="{79B72A09-E13F-4747-8A66-0F5AFF815CBB}" srcOrd="0" destOrd="0" presId="urn:microsoft.com/office/officeart/2005/8/layout/process1"/>
    <dgm:cxn modelId="{2F9569A3-5217-1F4A-9B51-75F691D8B359}" type="presParOf" srcId="{077BE115-5C51-2C4A-9BB9-8A671FD57A37}" destId="{712267B3-510D-E64F-A635-4310CF7D7A6A}" srcOrd="6" destOrd="0" presId="urn:microsoft.com/office/officeart/2005/8/layout/process1"/>
    <dgm:cxn modelId="{939F67F0-754C-5845-AF34-5208A78C1E39}" type="presParOf" srcId="{077BE115-5C51-2C4A-9BB9-8A671FD57A37}" destId="{A2B876D5-2FBE-FF40-875A-9C12CC239841}" srcOrd="7" destOrd="0" presId="urn:microsoft.com/office/officeart/2005/8/layout/process1"/>
    <dgm:cxn modelId="{A8EBE507-7717-784A-B4F0-1D82BA2A438C}" type="presParOf" srcId="{A2B876D5-2FBE-FF40-875A-9C12CC239841}" destId="{4D3F45B3-9710-9749-A31F-0E36C3A70777}" srcOrd="0" destOrd="0" presId="urn:microsoft.com/office/officeart/2005/8/layout/process1"/>
    <dgm:cxn modelId="{F841EAF8-1BED-3C4C-99D5-ADE625568B61}" type="presParOf" srcId="{077BE115-5C51-2C4A-9BB9-8A671FD57A37}" destId="{AEA6FF75-7AEC-C84E-9FE5-EA2D1A92F86E}" srcOrd="8" destOrd="0" presId="urn:microsoft.com/office/officeart/2005/8/layout/process1"/>
    <dgm:cxn modelId="{6E127731-A4C4-B74D-B732-45FD8886C734}" type="presParOf" srcId="{077BE115-5C51-2C4A-9BB9-8A671FD57A37}" destId="{6639778D-C90A-6C45-B163-1D222DDCC70D}" srcOrd="9" destOrd="0" presId="urn:microsoft.com/office/officeart/2005/8/layout/process1"/>
    <dgm:cxn modelId="{51E86572-DD09-8746-8974-AA3DCCA5F512}" type="presParOf" srcId="{6639778D-C90A-6C45-B163-1D222DDCC70D}" destId="{10152487-AE19-7349-878C-ACB7B5B869F7}" srcOrd="0" destOrd="0" presId="urn:microsoft.com/office/officeart/2005/8/layout/process1"/>
    <dgm:cxn modelId="{C91F42B2-90FE-2149-BA38-C5383A393088}" type="presParOf" srcId="{077BE115-5C51-2C4A-9BB9-8A671FD57A37}" destId="{01411F6A-8483-454F-9953-5BCDA1EDBD0C}" srcOrd="10" destOrd="0" presId="urn:microsoft.com/office/officeart/2005/8/layout/process1"/>
    <dgm:cxn modelId="{F4BA18D0-6058-D249-8296-98820FDD5D89}" type="presParOf" srcId="{077BE115-5C51-2C4A-9BB9-8A671FD57A37}" destId="{ADE82E6B-2A74-CA4F-BFB6-D7B5CF219D1A}" srcOrd="11" destOrd="0" presId="urn:microsoft.com/office/officeart/2005/8/layout/process1"/>
    <dgm:cxn modelId="{3169140D-6C87-5A45-8666-AFB76E9A1A7D}" type="presParOf" srcId="{ADE82E6B-2A74-CA4F-BFB6-D7B5CF219D1A}" destId="{D4C59C6F-DF75-F942-ABE3-450191A8A7A4}" srcOrd="0" destOrd="0" presId="urn:microsoft.com/office/officeart/2005/8/layout/process1"/>
    <dgm:cxn modelId="{EC798B67-48CC-C448-AE99-7C1CAF08B1C9}" type="presParOf" srcId="{077BE115-5C51-2C4A-9BB9-8A671FD57A37}" destId="{EB173073-5B9C-A640-9E9E-E0655B5F15BC}" srcOrd="12" destOrd="0" presId="urn:microsoft.com/office/officeart/2005/8/layout/process1"/>
    <dgm:cxn modelId="{109308C7-EAAA-0142-9881-F22A99466A5F}" type="presParOf" srcId="{077BE115-5C51-2C4A-9BB9-8A671FD57A37}" destId="{14CF9D9E-5BD3-6F4B-B982-14B2A0F67B2B}" srcOrd="13" destOrd="0" presId="urn:microsoft.com/office/officeart/2005/8/layout/process1"/>
    <dgm:cxn modelId="{AB5AA5E0-CDE0-9A4B-A8AF-E98F4D736A47}" type="presParOf" srcId="{14CF9D9E-5BD3-6F4B-B982-14B2A0F67B2B}" destId="{CF9A40C9-5CC8-E642-BA6D-18C4F9E2E77B}" srcOrd="0" destOrd="0" presId="urn:microsoft.com/office/officeart/2005/8/layout/process1"/>
    <dgm:cxn modelId="{4813086C-0D4B-FD40-BB82-1225D3F8596B}" type="presParOf" srcId="{077BE115-5C51-2C4A-9BB9-8A671FD57A37}" destId="{D63F1A47-1600-9845-B00C-2E5B9DEBAEB1}" srcOrd="14" destOrd="0" presId="urn:microsoft.com/office/officeart/2005/8/layout/process1"/>
    <dgm:cxn modelId="{FE3784D6-1106-AD43-A308-1946F59C5092}" type="presParOf" srcId="{077BE115-5C51-2C4A-9BB9-8A671FD57A37}" destId="{F5DB99B0-415E-824B-A0A4-1EFF57E8DCAB}" srcOrd="15" destOrd="0" presId="urn:microsoft.com/office/officeart/2005/8/layout/process1"/>
    <dgm:cxn modelId="{63FFB7B7-3DE1-DC48-A7F1-AD02247970F7}" type="presParOf" srcId="{F5DB99B0-415E-824B-A0A4-1EFF57E8DCAB}" destId="{7DB2BE3C-237D-D344-BDCA-D5F216A69936}" srcOrd="0" destOrd="0" presId="urn:microsoft.com/office/officeart/2005/8/layout/process1"/>
    <dgm:cxn modelId="{0D3DA0AD-5FF3-214B-904C-04B1E0B4412C}" type="presParOf" srcId="{077BE115-5C51-2C4A-9BB9-8A671FD57A37}" destId="{3161DCE4-9E5A-6544-A8B8-F4C9693AD8AF}" srcOrd="16" destOrd="0" presId="urn:microsoft.com/office/officeart/2005/8/layout/process1"/>
    <dgm:cxn modelId="{F7A0A6BD-15C0-EA4B-9D84-6BAD622D354B}" type="presParOf" srcId="{077BE115-5C51-2C4A-9BB9-8A671FD57A37}" destId="{E2C33769-C9F1-124E-9054-F5BF8947DE26}" srcOrd="17" destOrd="0" presId="urn:microsoft.com/office/officeart/2005/8/layout/process1"/>
    <dgm:cxn modelId="{A9E065B0-9816-504E-A514-0D585003730B}" type="presParOf" srcId="{E2C33769-C9F1-124E-9054-F5BF8947DE26}" destId="{AC8644DF-B2AC-1949-9D04-A84F833E0731}" srcOrd="0" destOrd="0" presId="urn:microsoft.com/office/officeart/2005/8/layout/process1"/>
    <dgm:cxn modelId="{3B10F669-3122-F14C-8E82-5CE47E1317CF}" type="presParOf" srcId="{077BE115-5C51-2C4A-9BB9-8A671FD57A37}" destId="{330457C6-7570-3641-B04C-1991992E8463}" srcOrd="18"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1D1C60-38D6-4C4A-A824-191B4ACEE179}" type="doc">
      <dgm:prSet loTypeId="urn:microsoft.com/office/officeart/2005/8/layout/hList7" loCatId="" qsTypeId="urn:microsoft.com/office/officeart/2005/8/quickstyle/simple1" qsCatId="simple" csTypeId="urn:microsoft.com/office/officeart/2005/8/colors/accent1_2" csCatId="accent1" phldr="1"/>
      <dgm:spPr/>
    </dgm:pt>
    <dgm:pt modelId="{322BCE37-95B1-5745-80F4-314DFEBF38E8}" type="pres">
      <dgm:prSet presAssocID="{5E1D1C60-38D6-4C4A-A824-191B4ACEE179}" presName="Name0" presStyleCnt="0">
        <dgm:presLayoutVars>
          <dgm:dir/>
          <dgm:resizeHandles val="exact"/>
        </dgm:presLayoutVars>
      </dgm:prSet>
      <dgm:spPr/>
    </dgm:pt>
    <dgm:pt modelId="{CC275807-7632-0D4D-B141-77781CE0E2E9}" type="pres">
      <dgm:prSet presAssocID="{5E1D1C60-38D6-4C4A-A824-191B4ACEE179}" presName="fgShape" presStyleLbl="fgShp" presStyleIdx="0" presStyleCnt="1"/>
      <dgm:spPr/>
    </dgm:pt>
    <dgm:pt modelId="{3A61C57E-A63F-7C45-8E9A-8FDB11B5BAD2}" type="pres">
      <dgm:prSet presAssocID="{5E1D1C60-38D6-4C4A-A824-191B4ACEE179}" presName="linComp" presStyleCnt="0"/>
      <dgm:spPr/>
    </dgm:pt>
  </dgm:ptLst>
  <dgm:cxnLst>
    <dgm:cxn modelId="{0961E035-E77F-6B4B-BB63-089686A51A39}" type="presOf" srcId="{5E1D1C60-38D6-4C4A-A824-191B4ACEE179}" destId="{322BCE37-95B1-5745-80F4-314DFEBF38E8}" srcOrd="0" destOrd="0" presId="urn:microsoft.com/office/officeart/2005/8/layout/hList7"/>
    <dgm:cxn modelId="{DD98537B-496F-4240-A82B-624F049ADCF4}" type="presParOf" srcId="{322BCE37-95B1-5745-80F4-314DFEBF38E8}" destId="{CC275807-7632-0D4D-B141-77781CE0E2E9}" srcOrd="0" destOrd="0" presId="urn:microsoft.com/office/officeart/2005/8/layout/hList7"/>
    <dgm:cxn modelId="{5957FBA1-826B-E34C-BBEE-EAA142470F9C}" type="presParOf" srcId="{322BCE37-95B1-5745-80F4-314DFEBF38E8}" destId="{3A61C57E-A63F-7C45-8E9A-8FDB11B5BAD2}" srcOrd="1"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8062E-6EF4-104C-88AE-A64AC1D59190}">
      <dsp:nvSpPr>
        <dsp:cNvPr id="0" name=""/>
        <dsp:cNvSpPr/>
      </dsp:nvSpPr>
      <dsp:spPr>
        <a:xfrm>
          <a:off x="5689" y="2501825"/>
          <a:ext cx="1427112" cy="89640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Tx/>
            <a:buSzTx/>
            <a:buFont typeface="+mj-lt"/>
            <a:buNone/>
          </a:pPr>
          <a:r>
            <a:rPr lang="en-US" sz="1300" b="0" i="0" u="none" strike="noStrike" kern="1200" dirty="0">
              <a:solidFill>
                <a:schemeClr val="tx1"/>
              </a:solidFill>
              <a:effectLst/>
              <a:latin typeface="+mn-lt"/>
              <a:ea typeface="+mn-ea"/>
              <a:cs typeface="+mn-cs"/>
            </a:rPr>
            <a:t>The Cyrus Cylinder (539 B.C.)</a:t>
          </a:r>
          <a:endParaRPr lang="en-US" sz="1300" kern="1200" dirty="0"/>
        </a:p>
      </dsp:txBody>
      <dsp:txXfrm>
        <a:off x="31944" y="2528080"/>
        <a:ext cx="1374602" cy="843895"/>
      </dsp:txXfrm>
    </dsp:sp>
    <dsp:sp modelId="{A5AABCDC-24B9-0C46-98BC-31A29E49CD71}">
      <dsp:nvSpPr>
        <dsp:cNvPr id="0" name=""/>
        <dsp:cNvSpPr/>
      </dsp:nvSpPr>
      <dsp:spPr>
        <a:xfrm>
          <a:off x="1575513" y="2773066"/>
          <a:ext cx="302547" cy="353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575513" y="2843851"/>
        <a:ext cx="211783" cy="212353"/>
      </dsp:txXfrm>
    </dsp:sp>
    <dsp:sp modelId="{80124262-629B-6A4A-8A01-62DFBCE80E84}">
      <dsp:nvSpPr>
        <dsp:cNvPr id="0" name=""/>
        <dsp:cNvSpPr/>
      </dsp:nvSpPr>
      <dsp:spPr>
        <a:xfrm>
          <a:off x="2003647" y="2501825"/>
          <a:ext cx="1427112" cy="89640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Tx/>
            <a:buSzTx/>
            <a:buFont typeface="+mj-lt"/>
            <a:buNone/>
          </a:pPr>
          <a:r>
            <a:rPr lang="en-US" sz="1300" b="0" i="0" u="none" strike="noStrike" kern="1200" dirty="0">
              <a:solidFill>
                <a:schemeClr val="tx1"/>
              </a:solidFill>
              <a:effectLst/>
              <a:latin typeface="+mn-lt"/>
              <a:ea typeface="+mn-ea"/>
              <a:cs typeface="+mn-cs"/>
            </a:rPr>
            <a:t>The Spread of Human Rights</a:t>
          </a:r>
          <a:endParaRPr lang="en-US" sz="1300" kern="1200" dirty="0"/>
        </a:p>
      </dsp:txBody>
      <dsp:txXfrm>
        <a:off x="2029902" y="2528080"/>
        <a:ext cx="1374602" cy="843895"/>
      </dsp:txXfrm>
    </dsp:sp>
    <dsp:sp modelId="{B39A657D-21AA-D547-AE4D-0BB3846C1803}">
      <dsp:nvSpPr>
        <dsp:cNvPr id="0" name=""/>
        <dsp:cNvSpPr/>
      </dsp:nvSpPr>
      <dsp:spPr>
        <a:xfrm>
          <a:off x="3573471" y="2773066"/>
          <a:ext cx="302547" cy="353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573471" y="2843851"/>
        <a:ext cx="211783" cy="212353"/>
      </dsp:txXfrm>
    </dsp:sp>
    <dsp:sp modelId="{6C41E102-49FE-EB4A-BBCB-FEB82D47491B}">
      <dsp:nvSpPr>
        <dsp:cNvPr id="0" name=""/>
        <dsp:cNvSpPr/>
      </dsp:nvSpPr>
      <dsp:spPr>
        <a:xfrm>
          <a:off x="4001605" y="2501825"/>
          <a:ext cx="1427112" cy="89640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Tx/>
            <a:buSzTx/>
            <a:buFont typeface="+mj-lt"/>
            <a:buNone/>
          </a:pPr>
          <a:r>
            <a:rPr lang="en-US" sz="1300" b="0" i="0" u="none" strike="noStrike" kern="1200" dirty="0">
              <a:solidFill>
                <a:schemeClr val="tx1"/>
              </a:solidFill>
              <a:effectLst/>
              <a:latin typeface="+mn-lt"/>
              <a:ea typeface="+mn-ea"/>
              <a:cs typeface="+mn-cs"/>
            </a:rPr>
            <a:t>The Magna Carta (1215) </a:t>
          </a:r>
          <a:endParaRPr lang="en-US" sz="1300" kern="1200" dirty="0"/>
        </a:p>
      </dsp:txBody>
      <dsp:txXfrm>
        <a:off x="4027860" y="2528080"/>
        <a:ext cx="1374602" cy="843895"/>
      </dsp:txXfrm>
    </dsp:sp>
    <dsp:sp modelId="{C7A8E4D6-70AA-DB41-B1F7-77C6759F8DB6}">
      <dsp:nvSpPr>
        <dsp:cNvPr id="0" name=""/>
        <dsp:cNvSpPr/>
      </dsp:nvSpPr>
      <dsp:spPr>
        <a:xfrm>
          <a:off x="5571429" y="2773066"/>
          <a:ext cx="302547" cy="353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571429" y="2843851"/>
        <a:ext cx="211783" cy="212353"/>
      </dsp:txXfrm>
    </dsp:sp>
    <dsp:sp modelId="{712267B3-510D-E64F-A635-4310CF7D7A6A}">
      <dsp:nvSpPr>
        <dsp:cNvPr id="0" name=""/>
        <dsp:cNvSpPr/>
      </dsp:nvSpPr>
      <dsp:spPr>
        <a:xfrm>
          <a:off x="5999563" y="2501825"/>
          <a:ext cx="1427112" cy="89640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u="none" strike="noStrike" kern="1200" dirty="0">
              <a:solidFill>
                <a:schemeClr val="tx1"/>
              </a:solidFill>
              <a:effectLst/>
              <a:latin typeface="+mn-lt"/>
              <a:ea typeface="+mn-ea"/>
              <a:cs typeface="+mn-cs"/>
            </a:rPr>
            <a:t>Petition of Right (1628)</a:t>
          </a:r>
          <a:endParaRPr lang="en-US" sz="1300" kern="1200" dirty="0"/>
        </a:p>
      </dsp:txBody>
      <dsp:txXfrm>
        <a:off x="6025818" y="2528080"/>
        <a:ext cx="1374602" cy="843895"/>
      </dsp:txXfrm>
    </dsp:sp>
    <dsp:sp modelId="{A2B876D5-2FBE-FF40-875A-9C12CC239841}">
      <dsp:nvSpPr>
        <dsp:cNvPr id="0" name=""/>
        <dsp:cNvSpPr/>
      </dsp:nvSpPr>
      <dsp:spPr>
        <a:xfrm>
          <a:off x="7569387" y="2773066"/>
          <a:ext cx="302547" cy="353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7569387" y="2843851"/>
        <a:ext cx="211783" cy="212353"/>
      </dsp:txXfrm>
    </dsp:sp>
    <dsp:sp modelId="{AEA6FF75-7AEC-C84E-9FE5-EA2D1A92F86E}">
      <dsp:nvSpPr>
        <dsp:cNvPr id="0" name=""/>
        <dsp:cNvSpPr/>
      </dsp:nvSpPr>
      <dsp:spPr>
        <a:xfrm>
          <a:off x="7997521" y="2501825"/>
          <a:ext cx="1427112" cy="89640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US </a:t>
          </a:r>
          <a:r>
            <a:rPr lang="en-US" sz="1300" b="0" i="0" u="none" strike="noStrike" kern="1200" dirty="0">
              <a:solidFill>
                <a:schemeClr val="tx1"/>
              </a:solidFill>
              <a:effectLst/>
              <a:latin typeface="+mn-lt"/>
              <a:ea typeface="+mn-ea"/>
              <a:cs typeface="+mn-cs"/>
            </a:rPr>
            <a:t>Declaration of Independence (1776)</a:t>
          </a:r>
          <a:endParaRPr lang="en-US" sz="1300" kern="1200" dirty="0"/>
        </a:p>
      </dsp:txBody>
      <dsp:txXfrm>
        <a:off x="8023776" y="2528080"/>
        <a:ext cx="1374602" cy="843895"/>
      </dsp:txXfrm>
    </dsp:sp>
    <dsp:sp modelId="{6639778D-C90A-6C45-B163-1D222DDCC70D}">
      <dsp:nvSpPr>
        <dsp:cNvPr id="0" name=""/>
        <dsp:cNvSpPr/>
      </dsp:nvSpPr>
      <dsp:spPr>
        <a:xfrm rot="16261137" flipH="1">
          <a:off x="8653555" y="3699544"/>
          <a:ext cx="296678" cy="4282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698848" y="3740709"/>
        <a:ext cx="207675" cy="256979"/>
      </dsp:txXfrm>
    </dsp:sp>
    <dsp:sp modelId="{01411F6A-8483-454F-9953-5BCDA1EDBD0C}">
      <dsp:nvSpPr>
        <dsp:cNvPr id="0" name=""/>
        <dsp:cNvSpPr/>
      </dsp:nvSpPr>
      <dsp:spPr>
        <a:xfrm>
          <a:off x="8042018" y="5003651"/>
          <a:ext cx="1427112" cy="89640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Tx/>
            <a:buSzTx/>
            <a:buFont typeface="+mj-lt"/>
            <a:buNone/>
          </a:pPr>
          <a:r>
            <a:rPr lang="en-US" sz="1300" b="0" i="0" u="none" strike="noStrike" kern="1200" dirty="0">
              <a:solidFill>
                <a:schemeClr val="tx1"/>
              </a:solidFill>
              <a:effectLst/>
              <a:latin typeface="+mn-lt"/>
              <a:ea typeface="+mn-ea"/>
              <a:cs typeface="+mn-cs"/>
            </a:rPr>
            <a:t>The Constitution of the US(1787) &amp; Bill of Rights (1791)</a:t>
          </a:r>
          <a:endParaRPr lang="en-US" sz="1300" kern="1200" dirty="0"/>
        </a:p>
      </dsp:txBody>
      <dsp:txXfrm>
        <a:off x="8068273" y="5029906"/>
        <a:ext cx="1374602" cy="843895"/>
      </dsp:txXfrm>
    </dsp:sp>
    <dsp:sp modelId="{ADE82E6B-2A74-CA4F-BFB6-D7B5CF219D1A}">
      <dsp:nvSpPr>
        <dsp:cNvPr id="0" name=""/>
        <dsp:cNvSpPr/>
      </dsp:nvSpPr>
      <dsp:spPr>
        <a:xfrm rot="10800000">
          <a:off x="7648821" y="5274892"/>
          <a:ext cx="267172" cy="353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7728973" y="5345677"/>
        <a:ext cx="187020" cy="212353"/>
      </dsp:txXfrm>
    </dsp:sp>
    <dsp:sp modelId="{EB173073-5B9C-A640-9E9E-E0655B5F15BC}">
      <dsp:nvSpPr>
        <dsp:cNvPr id="0" name=""/>
        <dsp:cNvSpPr/>
      </dsp:nvSpPr>
      <dsp:spPr>
        <a:xfrm>
          <a:off x="6110806" y="5003651"/>
          <a:ext cx="1427112" cy="89640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Tx/>
            <a:buSzTx/>
            <a:buFont typeface="+mj-lt"/>
            <a:buNone/>
          </a:pPr>
          <a:r>
            <a:rPr lang="en-US" sz="1300" b="0" i="0" u="none" strike="noStrike" kern="1200" dirty="0">
              <a:solidFill>
                <a:schemeClr val="tx1"/>
              </a:solidFill>
              <a:effectLst/>
              <a:latin typeface="+mn-lt"/>
              <a:ea typeface="+mn-ea"/>
              <a:cs typeface="+mn-cs"/>
            </a:rPr>
            <a:t>Declaration of the Rights of Man and of the Citizen (1789)</a:t>
          </a:r>
          <a:endParaRPr lang="en-US" sz="1300" kern="1200" dirty="0"/>
        </a:p>
      </dsp:txBody>
      <dsp:txXfrm>
        <a:off x="6137061" y="5029906"/>
        <a:ext cx="1374602" cy="843895"/>
      </dsp:txXfrm>
    </dsp:sp>
    <dsp:sp modelId="{14CF9D9E-5BD3-6F4B-B982-14B2A0F67B2B}">
      <dsp:nvSpPr>
        <dsp:cNvPr id="0" name=""/>
        <dsp:cNvSpPr/>
      </dsp:nvSpPr>
      <dsp:spPr>
        <a:xfrm rot="10800000">
          <a:off x="5676411" y="5274892"/>
          <a:ext cx="295165" cy="353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5764960" y="5345677"/>
        <a:ext cx="206616" cy="212353"/>
      </dsp:txXfrm>
    </dsp:sp>
    <dsp:sp modelId="{D63F1A47-1600-9845-B00C-2E5B9DEBAEB1}">
      <dsp:nvSpPr>
        <dsp:cNvPr id="0" name=""/>
        <dsp:cNvSpPr/>
      </dsp:nvSpPr>
      <dsp:spPr>
        <a:xfrm>
          <a:off x="4126777" y="5003651"/>
          <a:ext cx="1427112" cy="89640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Tx/>
            <a:buSzTx/>
            <a:buFont typeface="+mj-lt"/>
            <a:buNone/>
          </a:pPr>
          <a:r>
            <a:rPr lang="en-US" sz="1300" b="0" i="0" u="none" strike="noStrike" kern="1200" dirty="0">
              <a:solidFill>
                <a:schemeClr val="tx1"/>
              </a:solidFill>
              <a:effectLst/>
              <a:latin typeface="+mn-lt"/>
              <a:ea typeface="+mn-ea"/>
              <a:cs typeface="+mn-cs"/>
            </a:rPr>
            <a:t>The First Geneva Convention (1864)</a:t>
          </a:r>
          <a:endParaRPr lang="en-US" sz="1300" kern="1200" dirty="0"/>
        </a:p>
      </dsp:txBody>
      <dsp:txXfrm>
        <a:off x="4153032" y="5029906"/>
        <a:ext cx="1374602" cy="843895"/>
      </dsp:txXfrm>
    </dsp:sp>
    <dsp:sp modelId="{F5DB99B0-415E-824B-A0A4-1EFF57E8DCAB}">
      <dsp:nvSpPr>
        <dsp:cNvPr id="0" name=""/>
        <dsp:cNvSpPr/>
      </dsp:nvSpPr>
      <dsp:spPr>
        <a:xfrm rot="10800000">
          <a:off x="3709914" y="5274892"/>
          <a:ext cx="283252" cy="353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3794890" y="5345677"/>
        <a:ext cx="198276" cy="212353"/>
      </dsp:txXfrm>
    </dsp:sp>
    <dsp:sp modelId="{3161DCE4-9E5A-6544-A8B8-F4C9693AD8AF}">
      <dsp:nvSpPr>
        <dsp:cNvPr id="0" name=""/>
        <dsp:cNvSpPr/>
      </dsp:nvSpPr>
      <dsp:spPr>
        <a:xfrm>
          <a:off x="2165225" y="5003651"/>
          <a:ext cx="1427112" cy="89640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Tx/>
            <a:buSzTx/>
            <a:buFont typeface="+mj-lt"/>
            <a:buNone/>
          </a:pPr>
          <a:r>
            <a:rPr lang="en-US" sz="1300" b="0" i="0" u="none" strike="noStrike" kern="1200" dirty="0">
              <a:solidFill>
                <a:schemeClr val="tx1"/>
              </a:solidFill>
              <a:effectLst/>
              <a:latin typeface="+mn-lt"/>
              <a:ea typeface="+mn-ea"/>
              <a:cs typeface="+mn-cs"/>
            </a:rPr>
            <a:t>The United Nations (1945)</a:t>
          </a:r>
          <a:endParaRPr lang="en-US" sz="1300" kern="1200" dirty="0"/>
        </a:p>
      </dsp:txBody>
      <dsp:txXfrm>
        <a:off x="2191480" y="5029906"/>
        <a:ext cx="1374602" cy="843895"/>
      </dsp:txXfrm>
    </dsp:sp>
    <dsp:sp modelId="{E2C33769-C9F1-124E-9054-F5BF8947DE26}">
      <dsp:nvSpPr>
        <dsp:cNvPr id="0" name=""/>
        <dsp:cNvSpPr/>
      </dsp:nvSpPr>
      <dsp:spPr>
        <a:xfrm rot="10800000">
          <a:off x="1651507" y="5274892"/>
          <a:ext cx="349064" cy="3539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1756226" y="5345677"/>
        <a:ext cx="244345" cy="212353"/>
      </dsp:txXfrm>
    </dsp:sp>
    <dsp:sp modelId="{330457C6-7570-3641-B04C-1991992E8463}">
      <dsp:nvSpPr>
        <dsp:cNvPr id="0" name=""/>
        <dsp:cNvSpPr/>
      </dsp:nvSpPr>
      <dsp:spPr>
        <a:xfrm>
          <a:off x="79499" y="5003651"/>
          <a:ext cx="1427112" cy="89640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Tx/>
            <a:buSzTx/>
            <a:buFont typeface="+mj-lt"/>
            <a:buNone/>
          </a:pPr>
          <a:r>
            <a:rPr lang="en-US" sz="1300" b="0" i="0" u="none" strike="noStrike" kern="1200">
              <a:solidFill>
                <a:schemeClr val="tx1"/>
              </a:solidFill>
              <a:effectLst/>
              <a:latin typeface="+mn-lt"/>
              <a:ea typeface="+mn-ea"/>
              <a:cs typeface="+mn-cs"/>
            </a:rPr>
            <a:t>The Universal Declaration of Human Rights (1948) </a:t>
          </a:r>
          <a:endParaRPr lang="en-US" sz="1300" kern="1200" dirty="0"/>
        </a:p>
      </dsp:txBody>
      <dsp:txXfrm>
        <a:off x="105754" y="5029906"/>
        <a:ext cx="1374602" cy="843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75807-7632-0D4D-B141-77781CE0E2E9}">
      <dsp:nvSpPr>
        <dsp:cNvPr id="0" name=""/>
        <dsp:cNvSpPr/>
      </dsp:nvSpPr>
      <dsp:spPr>
        <a:xfrm>
          <a:off x="432815" y="1701128"/>
          <a:ext cx="9954768" cy="600398"/>
        </a:xfrm>
        <a:prstGeom prst="leftRight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A21C14-6C6D-F343-80F0-05B0DEA52E07}" type="datetimeFigureOut">
              <a:rPr lang="en-US" smtClean="0"/>
              <a:t>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8F372-B4FB-3C41-96FF-1B851D2D6142}" type="slidenum">
              <a:rPr lang="en-US" smtClean="0"/>
              <a:t>‹#›</a:t>
            </a:fld>
            <a:endParaRPr lang="en-US"/>
          </a:p>
        </p:txBody>
      </p:sp>
    </p:spTree>
    <p:extLst>
      <p:ext uri="{BB962C8B-B14F-4D97-AF65-F5344CB8AC3E}">
        <p14:creationId xmlns:p14="http://schemas.microsoft.com/office/powerpoint/2010/main" val="308672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1</a:t>
            </a:fld>
            <a:endParaRPr lang="en-US"/>
          </a:p>
        </p:txBody>
      </p:sp>
    </p:spTree>
    <p:extLst>
      <p:ext uri="{BB962C8B-B14F-4D97-AF65-F5344CB8AC3E}">
        <p14:creationId xmlns:p14="http://schemas.microsoft.com/office/powerpoint/2010/main" val="3146887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Independently, without talking, have each student think about the question and take turns writing their response on the classroom white board (or other board).  Once all responses are recorded, engage students in a discussion based on their responses. </a:t>
            </a: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10</a:t>
            </a:fld>
            <a:endParaRPr lang="en-US"/>
          </a:p>
        </p:txBody>
      </p:sp>
    </p:spTree>
    <p:extLst>
      <p:ext uri="{BB962C8B-B14F-4D97-AF65-F5344CB8AC3E}">
        <p14:creationId xmlns:p14="http://schemas.microsoft.com/office/powerpoint/2010/main" val="4251322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NOW: Look closely at the picture and write down your responses to the following:</a:t>
            </a:r>
          </a:p>
          <a:p>
            <a:pPr lvl="0"/>
            <a:r>
              <a:rPr lang="en-US" sz="1200" kern="1200" dirty="0">
                <a:solidFill>
                  <a:schemeClr val="tx1"/>
                </a:solidFill>
                <a:effectLst/>
                <a:latin typeface="+mn-lt"/>
                <a:ea typeface="+mn-ea"/>
                <a:cs typeface="+mn-cs"/>
              </a:rPr>
              <a:t>What is going on in this picture? </a:t>
            </a:r>
          </a:p>
          <a:p>
            <a:pPr lvl="0"/>
            <a:r>
              <a:rPr lang="en-US" sz="1200" kern="1200" dirty="0">
                <a:solidFill>
                  <a:schemeClr val="tx1"/>
                </a:solidFill>
                <a:effectLst/>
                <a:latin typeface="+mn-lt"/>
                <a:ea typeface="+mn-ea"/>
                <a:cs typeface="+mn-cs"/>
              </a:rPr>
              <a:t>What do you see that makes you say that? </a:t>
            </a:r>
          </a:p>
          <a:p>
            <a:pPr lvl="0"/>
            <a:r>
              <a:rPr lang="en-US" sz="1200" kern="1200" dirty="0">
                <a:solidFill>
                  <a:schemeClr val="tx1"/>
                </a:solidFill>
                <a:effectLst/>
                <a:latin typeface="+mn-lt"/>
                <a:ea typeface="+mn-ea"/>
                <a:cs typeface="+mn-cs"/>
              </a:rPr>
              <a:t>What more can you find?</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baseline="0" dirty="0"/>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11</a:t>
            </a:fld>
            <a:endParaRPr lang="en-US"/>
          </a:p>
        </p:txBody>
      </p:sp>
    </p:spTree>
    <p:extLst>
      <p:ext uri="{BB962C8B-B14F-4D97-AF65-F5344CB8AC3E}">
        <p14:creationId xmlns:p14="http://schemas.microsoft.com/office/powerpoint/2010/main" val="171380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original image from 1945.</a:t>
            </a:r>
          </a:p>
          <a:p>
            <a:r>
              <a:rPr lang="en-US" dirty="0"/>
              <a:t>Ask students to independently analyze this image. Then ask a volunteer to read the caption under the image. Ask the class if the caption alters their perception of the image? If so, in what ways?</a:t>
            </a: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12</a:t>
            </a:fld>
            <a:endParaRPr lang="en-US"/>
          </a:p>
        </p:txBody>
      </p:sp>
    </p:spTree>
    <p:extLst>
      <p:ext uri="{BB962C8B-B14F-4D97-AF65-F5344CB8AC3E}">
        <p14:creationId xmlns:p14="http://schemas.microsoft.com/office/powerpoint/2010/main" val="1486002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that the advertisement was altered to reflect the present image by artist Hank Willis Thomas, a conceptual artist.</a:t>
            </a:r>
            <a:r>
              <a:rPr lang="en-US" dirty="0">
                <a:effectLst/>
              </a:rPr>
              <a:t> </a:t>
            </a:r>
            <a:r>
              <a:rPr lang="en-US" sz="1200" b="0" i="0" u="none" strike="noStrike" kern="1200" dirty="0">
                <a:solidFill>
                  <a:schemeClr val="tx1"/>
                </a:solidFill>
                <a:effectLst/>
                <a:latin typeface="+mn-lt"/>
                <a:ea typeface="+mn-ea"/>
                <a:cs typeface="+mn-cs"/>
              </a:rPr>
              <a:t>Conceptual art is when the idea behind the work is often more important than the aesthetic, technical, and material concerns and/or the work itself. </a:t>
            </a:r>
            <a:r>
              <a:rPr lang="en-US" sz="1200" kern="1200" dirty="0">
                <a:solidFill>
                  <a:schemeClr val="tx1"/>
                </a:solidFill>
                <a:effectLst/>
                <a:latin typeface="+mn-lt"/>
                <a:ea typeface="+mn-ea"/>
                <a:cs typeface="+mn-cs"/>
              </a:rPr>
              <a:t>Point out to students the title of the picture and original date and Hank Willis Thomas’ date. Explain that this altered image of an advertisement is part of his larger exhibition titled, “</a:t>
            </a:r>
            <a:r>
              <a:rPr lang="en-US" sz="1200" b="0" i="0" u="none" strike="noStrike" kern="1200" dirty="0">
                <a:solidFill>
                  <a:schemeClr val="tx1"/>
                </a:solidFill>
                <a:effectLst/>
                <a:latin typeface="+mn-lt"/>
                <a:ea typeface="+mn-ea"/>
                <a:cs typeface="+mn-cs"/>
              </a:rPr>
              <a:t>Unbranded: A Century of White Women, 1915-2015.”</a:t>
            </a:r>
          </a:p>
          <a:p>
            <a:endParaRPr lang="en-US" sz="1200" b="0" i="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Information about this series by Hank Willis Thomas can be found at:</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www.wmagazine.com</a:t>
            </a:r>
            <a:r>
              <a:rPr lang="en-US" sz="1200" kern="1200" dirty="0">
                <a:solidFill>
                  <a:schemeClr val="tx1"/>
                </a:solidFill>
                <a:effectLst/>
                <a:latin typeface="+mn-lt"/>
                <a:ea typeface="+mn-ea"/>
                <a:cs typeface="+mn-cs"/>
              </a:rPr>
              <a:t>/gallery/hank-</a:t>
            </a:r>
            <a:r>
              <a:rPr lang="en-US" sz="1200" kern="1200" dirty="0" err="1">
                <a:solidFill>
                  <a:schemeClr val="tx1"/>
                </a:solidFill>
                <a:effectLst/>
                <a:latin typeface="+mn-lt"/>
                <a:ea typeface="+mn-ea"/>
                <a:cs typeface="+mn-cs"/>
              </a:rPr>
              <a:t>willis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thomas</a:t>
            </a:r>
            <a:r>
              <a:rPr lang="en-US" sz="1200" kern="1200" dirty="0">
                <a:solidFill>
                  <a:schemeClr val="tx1"/>
                </a:solidFill>
                <a:effectLst/>
                <a:latin typeface="+mn-lt"/>
                <a:ea typeface="+mn-ea"/>
                <a:cs typeface="+mn-cs"/>
              </a:rPr>
              <a:t>-white-women-advertising/</a:t>
            </a:r>
          </a:p>
          <a:p>
            <a:endParaRPr lang="en-US" sz="1200" b="0" i="0" u="none" strike="noStrike"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baseline="0" dirty="0"/>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13</a:t>
            </a:fld>
            <a:endParaRPr lang="en-US"/>
          </a:p>
        </p:txBody>
      </p:sp>
    </p:spTree>
    <p:extLst>
      <p:ext uri="{BB962C8B-B14F-4D97-AF65-F5344CB8AC3E}">
        <p14:creationId xmlns:p14="http://schemas.microsoft.com/office/powerpoint/2010/main" val="3679435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Provide students with a brief history of women in WWII. </a:t>
            </a:r>
          </a:p>
          <a:p>
            <a:r>
              <a:rPr lang="en-US" baseline="0" dirty="0"/>
              <a:t>Detailed information on WWII &amp; Women in the Workforce can be found at:</a:t>
            </a:r>
          </a:p>
          <a:p>
            <a:r>
              <a:rPr lang="en-US" baseline="0" dirty="0"/>
              <a:t>https://www.nationalww2museum.org/students-teachers/student-resources/research-starters/women-</a:t>
            </a:r>
            <a:r>
              <a:rPr lang="en-US" baseline="0" dirty="0" err="1"/>
              <a:t>wwii</a:t>
            </a:r>
            <a:endParaRPr lang="en-US" baseline="0" dirty="0"/>
          </a:p>
          <a:p>
            <a:r>
              <a:rPr lang="en-US" baseline="0" dirty="0"/>
              <a:t>https://</a:t>
            </a:r>
            <a:r>
              <a:rPr lang="en-US" baseline="0" dirty="0" err="1"/>
              <a:t>www.khanacademy.org</a:t>
            </a:r>
            <a:r>
              <a:rPr lang="en-US" baseline="0" dirty="0"/>
              <a:t>/humanities/us-history/rise-to-world-power/us-</a:t>
            </a:r>
            <a:r>
              <a:rPr lang="en-US" baseline="0" dirty="0" err="1"/>
              <a:t>wwii</a:t>
            </a:r>
            <a:r>
              <a:rPr lang="en-US" baseline="0" dirty="0"/>
              <a:t>/a/</a:t>
            </a:r>
            <a:r>
              <a:rPr lang="en-US" baseline="0" dirty="0" err="1"/>
              <a:t>american</a:t>
            </a:r>
            <a:r>
              <a:rPr lang="en-US" baseline="0" dirty="0"/>
              <a:t>-women-and-world-war-ii</a:t>
            </a: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14</a:t>
            </a:fld>
            <a:endParaRPr lang="en-US"/>
          </a:p>
        </p:txBody>
      </p:sp>
    </p:spTree>
    <p:extLst>
      <p:ext uri="{BB962C8B-B14F-4D97-AF65-F5344CB8AC3E}">
        <p14:creationId xmlns:p14="http://schemas.microsoft.com/office/powerpoint/2010/main" val="3882994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closely at the picture and write down your responses to the following:</a:t>
            </a:r>
          </a:p>
          <a:p>
            <a:pPr lvl="0"/>
            <a:r>
              <a:rPr lang="en-US" sz="1200" kern="1200" dirty="0">
                <a:solidFill>
                  <a:schemeClr val="tx1"/>
                </a:solidFill>
                <a:effectLst/>
                <a:latin typeface="+mn-lt"/>
                <a:ea typeface="+mn-ea"/>
                <a:cs typeface="+mn-cs"/>
              </a:rPr>
              <a:t>What is going on in this picture? </a:t>
            </a:r>
          </a:p>
          <a:p>
            <a:pPr lvl="0"/>
            <a:r>
              <a:rPr lang="en-US" sz="1200" kern="1200" dirty="0">
                <a:solidFill>
                  <a:schemeClr val="tx1"/>
                </a:solidFill>
                <a:effectLst/>
                <a:latin typeface="+mn-lt"/>
                <a:ea typeface="+mn-ea"/>
                <a:cs typeface="+mn-cs"/>
              </a:rPr>
              <a:t>What do you see that makes you say that? </a:t>
            </a:r>
          </a:p>
          <a:p>
            <a:pPr lvl="0"/>
            <a:r>
              <a:rPr lang="en-US" sz="1200" kern="1200" dirty="0">
                <a:solidFill>
                  <a:schemeClr val="tx1"/>
                </a:solidFill>
                <a:effectLst/>
                <a:latin typeface="+mn-lt"/>
                <a:ea typeface="+mn-ea"/>
                <a:cs typeface="+mn-cs"/>
              </a:rPr>
              <a:t>What more can you find?</a:t>
            </a:r>
          </a:p>
          <a:p>
            <a:pPr lvl="0"/>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15</a:t>
            </a:fld>
            <a:endParaRPr lang="en-US"/>
          </a:p>
        </p:txBody>
      </p:sp>
    </p:spTree>
    <p:extLst>
      <p:ext uri="{BB962C8B-B14F-4D97-AF65-F5344CB8AC3E}">
        <p14:creationId xmlns:p14="http://schemas.microsoft.com/office/powerpoint/2010/main" val="2605934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original image from 1973. Ask students to independently analyze this image. Then ask a volunteer to read the caption under the image. </a:t>
            </a:r>
          </a:p>
          <a:p>
            <a:r>
              <a:rPr lang="en-US" dirty="0"/>
              <a:t>Ask the class if the caption alters their perception of the image? If so, in what ways?</a:t>
            </a: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16</a:t>
            </a:fld>
            <a:endParaRPr lang="en-US"/>
          </a:p>
        </p:txBody>
      </p:sp>
    </p:spTree>
    <p:extLst>
      <p:ext uri="{BB962C8B-B14F-4D97-AF65-F5344CB8AC3E}">
        <p14:creationId xmlns:p14="http://schemas.microsoft.com/office/powerpoint/2010/main" val="3116802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Point out to students the title of the picture and original date and Hank Willis Thomas’ date. Explain that this altered image of an advertisement is part of his larger exhibition titled, “</a:t>
            </a:r>
            <a:r>
              <a:rPr lang="en-US" sz="1200" b="0" i="0" u="none" strike="noStrike" kern="1200" dirty="0">
                <a:solidFill>
                  <a:schemeClr val="tx1"/>
                </a:solidFill>
                <a:effectLst/>
                <a:latin typeface="+mn-lt"/>
                <a:ea typeface="+mn-ea"/>
                <a:cs typeface="+mn-cs"/>
              </a:rPr>
              <a:t>Unbranded: A Century of White Women, 1915-2015.”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Engage students in a conversation about the history of Mount Rushmore, including the push for Susan B. Anthony, a US women’s suffrage activist, to be included on Mt. Rushmore.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students the following question: what do these modified ads have in common? Based on student responses, engage students in a conversation about women’s civil rights and how artwork addresses and can be used as a medium of awareness and change. </a:t>
            </a:r>
          </a:p>
          <a:p>
            <a:pPr lvl="0"/>
            <a:r>
              <a:rPr lang="en-US" sz="1200" kern="1200" dirty="0">
                <a:solidFill>
                  <a:schemeClr val="tx1"/>
                </a:solidFill>
                <a:effectLst/>
                <a:latin typeface="+mn-lt"/>
                <a:ea typeface="+mn-ea"/>
                <a:cs typeface="+mn-cs"/>
              </a:rPr>
              <a:t>This website provides detailed information: https://</a:t>
            </a:r>
            <a:r>
              <a:rPr lang="en-US" sz="1200" kern="1200" dirty="0" err="1">
                <a:solidFill>
                  <a:schemeClr val="tx1"/>
                </a:solidFill>
                <a:effectLst/>
                <a:latin typeface="+mn-lt"/>
                <a:ea typeface="+mn-ea"/>
                <a:cs typeface="+mn-cs"/>
              </a:rPr>
              <a:t>www.npca.org</a:t>
            </a:r>
            <a:r>
              <a:rPr lang="en-US" sz="1200" kern="1200" dirty="0">
                <a:solidFill>
                  <a:schemeClr val="tx1"/>
                </a:solidFill>
                <a:effectLst/>
                <a:latin typeface="+mn-lt"/>
                <a:ea typeface="+mn-ea"/>
                <a:cs typeface="+mn-cs"/>
              </a:rPr>
              <a:t>/articles/1755-a-woman-on-mount-rushmore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B8F372-B4FB-3C41-96FF-1B851D2D6142}" type="slidenum">
              <a:rPr lang="en-US" smtClean="0"/>
              <a:t>17</a:t>
            </a:fld>
            <a:endParaRPr lang="en-US"/>
          </a:p>
        </p:txBody>
      </p:sp>
    </p:spTree>
    <p:extLst>
      <p:ext uri="{BB962C8B-B14F-4D97-AF65-F5344CB8AC3E}">
        <p14:creationId xmlns:p14="http://schemas.microsoft.com/office/powerpoint/2010/main" val="3786699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retrieved from: https://</a:t>
            </a:r>
            <a:r>
              <a:rPr lang="en-US" sz="1200" kern="1200" dirty="0" err="1">
                <a:solidFill>
                  <a:schemeClr val="tx1"/>
                </a:solidFill>
                <a:effectLst/>
                <a:latin typeface="+mn-lt"/>
                <a:ea typeface="+mn-ea"/>
                <a:cs typeface="+mn-cs"/>
              </a:rPr>
              <a:t>www.wvxu.org</a:t>
            </a:r>
            <a:r>
              <a:rPr lang="en-US" sz="1200" kern="1200" dirty="0">
                <a:solidFill>
                  <a:schemeClr val="tx1"/>
                </a:solidFill>
                <a:effectLst/>
                <a:latin typeface="+mn-lt"/>
                <a:ea typeface="+mn-ea"/>
                <a:cs typeface="+mn-cs"/>
              </a:rPr>
              <a:t>/post/exhibit-examines-ohios-forgotten-role-womens-suffrage-movement#stream/0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 the students know that for the remainder of the lesson, we will focus primarily on one of women’s civil rights—suffrage.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18</a:t>
            </a:fld>
            <a:endParaRPr lang="en-US"/>
          </a:p>
        </p:txBody>
      </p:sp>
    </p:spTree>
    <p:extLst>
      <p:ext uri="{BB962C8B-B14F-4D97-AF65-F5344CB8AC3E}">
        <p14:creationId xmlns:p14="http://schemas.microsoft.com/office/powerpoint/2010/main" val="3150947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Retrieved from: https://</a:t>
            </a:r>
            <a:r>
              <a:rPr lang="en-US" dirty="0" err="1"/>
              <a:t>www.womenshistory.org</a:t>
            </a:r>
            <a:r>
              <a:rPr lang="en-US" dirty="0"/>
              <a:t>/education-resources/biographies/</a:t>
            </a:r>
            <a:r>
              <a:rPr lang="en-US" dirty="0" err="1"/>
              <a:t>susan</a:t>
            </a:r>
            <a:r>
              <a:rPr lang="en-US" dirty="0"/>
              <a:t>-b-Anthony</a:t>
            </a:r>
          </a:p>
          <a:p>
            <a:endParaRPr lang="en-US" dirty="0"/>
          </a:p>
          <a:p>
            <a:r>
              <a:rPr lang="en-US" dirty="0"/>
              <a:t>Take a few minutes to talk with students about Susan B. Anthony.</a:t>
            </a:r>
          </a:p>
          <a:p>
            <a:r>
              <a:rPr lang="en-US" dirty="0"/>
              <a:t>Talking points:</a:t>
            </a:r>
          </a:p>
          <a:p>
            <a:r>
              <a:rPr lang="en-US" dirty="0"/>
              <a:t>Leader of the woman’s suffrage movement &amp; abolition activist</a:t>
            </a:r>
          </a:p>
          <a:p>
            <a:r>
              <a:rPr lang="en-US" dirty="0"/>
              <a:t>In 1869 founded the National Woman Suffrage Association with </a:t>
            </a:r>
            <a:r>
              <a:rPr lang="en-US" sz="1200" b="0" i="0" u="none" strike="noStrike" kern="1200" dirty="0">
                <a:solidFill>
                  <a:schemeClr val="tx1"/>
                </a:solidFill>
                <a:effectLst/>
                <a:latin typeface="+mn-lt"/>
                <a:ea typeface="+mn-ea"/>
                <a:cs typeface="+mn-cs"/>
              </a:rPr>
              <a:t>Elizabeth Cady Stanton</a:t>
            </a:r>
            <a:endParaRPr lang="en-US" dirty="0"/>
          </a:p>
          <a:p>
            <a:r>
              <a:rPr lang="en-US" dirty="0"/>
              <a:t>In 1872 she was arrested and fined for voting</a:t>
            </a:r>
          </a:p>
          <a:p>
            <a:r>
              <a:rPr lang="en-US" dirty="0"/>
              <a:t>1890 merged the National Woman Suffrage Association and the American Woman Suffrage Association </a:t>
            </a:r>
          </a:p>
          <a:p>
            <a:endParaRPr lang="en-US" dirty="0"/>
          </a:p>
          <a:p>
            <a:r>
              <a:rPr lang="en-US" dirty="0"/>
              <a:t>Detailed information on Susan B. Anthony’s life can be found at: https://</a:t>
            </a:r>
            <a:r>
              <a:rPr lang="en-US" dirty="0" err="1"/>
              <a:t>www.womenshistory.org</a:t>
            </a:r>
            <a:r>
              <a:rPr lang="en-US" dirty="0"/>
              <a:t>/education-resources/biographies/</a:t>
            </a:r>
            <a:r>
              <a:rPr lang="en-US" dirty="0" err="1"/>
              <a:t>susan</a:t>
            </a:r>
            <a:r>
              <a:rPr lang="en-US" dirty="0"/>
              <a:t>-b-Anthony</a:t>
            </a:r>
          </a:p>
          <a:p>
            <a:r>
              <a:rPr lang="en-US" dirty="0"/>
              <a:t>Detailed information on the National Woman Suffrage Association: http://</a:t>
            </a:r>
            <a:r>
              <a:rPr lang="en-US" dirty="0" err="1"/>
              <a:t>www.crusadeforthevote.org</a:t>
            </a:r>
            <a:r>
              <a:rPr lang="en-US" dirty="0"/>
              <a:t>/</a:t>
            </a:r>
            <a:r>
              <a:rPr lang="en-US" dirty="0" err="1"/>
              <a:t>nwsa</a:t>
            </a:r>
            <a:r>
              <a:rPr lang="en-US" dirty="0"/>
              <a:t>-organize/</a:t>
            </a:r>
          </a:p>
          <a:p>
            <a:r>
              <a:rPr lang="en-US" dirty="0"/>
              <a:t>Detailed information on the National American Woman Suffrage Association: http://</a:t>
            </a:r>
            <a:r>
              <a:rPr lang="en-US" dirty="0" err="1"/>
              <a:t>www.crusadeforthevote.org</a:t>
            </a:r>
            <a:r>
              <a:rPr lang="en-US" dirty="0"/>
              <a:t>/</a:t>
            </a:r>
            <a:r>
              <a:rPr lang="en-US" dirty="0" err="1"/>
              <a:t>nawsa</a:t>
            </a:r>
            <a:r>
              <a:rPr lang="en-US" dirty="0"/>
              <a:t>-united/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19</a:t>
            </a:fld>
            <a:endParaRPr lang="en-US"/>
          </a:p>
        </p:txBody>
      </p:sp>
    </p:spTree>
    <p:extLst>
      <p:ext uri="{BB962C8B-B14F-4D97-AF65-F5344CB8AC3E}">
        <p14:creationId xmlns:p14="http://schemas.microsoft.com/office/powerpoint/2010/main" val="4204849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Independently, without talking, have each student think about the question and take turns writing their response on the classroom white board (or other board).  Once all responses are recorded, engage students in a discussion based on their responses. </a:t>
            </a: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2</a:t>
            </a:fld>
            <a:endParaRPr lang="en-US"/>
          </a:p>
        </p:txBody>
      </p:sp>
    </p:spTree>
    <p:extLst>
      <p:ext uri="{BB962C8B-B14F-4D97-AF65-F5344CB8AC3E}">
        <p14:creationId xmlns:p14="http://schemas.microsoft.com/office/powerpoint/2010/main" val="3798106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a volunteer to read the 19</a:t>
            </a:r>
            <a:r>
              <a:rPr lang="en-US" baseline="30000" dirty="0"/>
              <a:t>th</a:t>
            </a:r>
            <a:r>
              <a:rPr lang="en-US" dirty="0"/>
              <a:t> amendment aloud to the class.</a:t>
            </a:r>
          </a:p>
          <a:p>
            <a:r>
              <a:rPr lang="en-US" dirty="0"/>
              <a:t>Engage the class in a conversation on the history of the 19</a:t>
            </a:r>
            <a:r>
              <a:rPr lang="en-US" baseline="30000" dirty="0"/>
              <a:t>th</a:t>
            </a:r>
            <a:r>
              <a:rPr lang="en-US" dirty="0"/>
              <a:t> amendment. </a:t>
            </a:r>
          </a:p>
          <a:p>
            <a:endParaRPr lang="en-US" dirty="0"/>
          </a:p>
          <a:p>
            <a:r>
              <a:rPr lang="en-US" dirty="0"/>
              <a:t>Detailed information on the history of the 19</a:t>
            </a:r>
            <a:r>
              <a:rPr lang="en-US" baseline="30000" dirty="0"/>
              <a:t>th</a:t>
            </a:r>
            <a:r>
              <a:rPr lang="en-US" dirty="0"/>
              <a:t> amendment can be found at: https://</a:t>
            </a:r>
            <a:r>
              <a:rPr lang="en-US" dirty="0" err="1"/>
              <a:t>www.nps.gov</a:t>
            </a:r>
            <a:r>
              <a:rPr lang="en-US" dirty="0"/>
              <a:t>/articles/2020-crash-course.htm</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20</a:t>
            </a:fld>
            <a:endParaRPr lang="en-US"/>
          </a:p>
        </p:txBody>
      </p:sp>
    </p:spTree>
    <p:extLst>
      <p:ext uri="{BB962C8B-B14F-4D97-AF65-F5344CB8AC3E}">
        <p14:creationId xmlns:p14="http://schemas.microsoft.com/office/powerpoint/2010/main" val="3825178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handout, “On Women’s Right to Vote.” Explain to students that this is a very important speech made by Susan B. Anthony </a:t>
            </a:r>
            <a:r>
              <a:rPr lang="en-US" sz="1200" b="0" i="0" u="none" strike="noStrike" kern="1200" dirty="0">
                <a:solidFill>
                  <a:schemeClr val="tx1"/>
                </a:solidFill>
                <a:effectLst/>
                <a:latin typeface="+mn-lt"/>
                <a:ea typeface="+mn-ea"/>
                <a:cs typeface="+mn-cs"/>
              </a:rPr>
              <a:t>after her arrest for casting an illegal vote in the presidential election of 1872. She was tried and then fined $100 but refused to pay.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Once students have all independently read the speech, ask them to reread the second paragraph. </a:t>
            </a:r>
          </a:p>
          <a:p>
            <a:r>
              <a:rPr lang="en-US" sz="1200" b="0" i="0" u="none" strike="noStrike" kern="1200" dirty="0">
                <a:solidFill>
                  <a:schemeClr val="tx1"/>
                </a:solidFill>
                <a:effectLst/>
                <a:latin typeface="+mn-lt"/>
                <a:ea typeface="+mn-ea"/>
                <a:cs typeface="+mn-cs"/>
              </a:rPr>
              <a:t>Ask all students to think about what emotions this paragraph evokes in them. Once they have determined their emotion, ask them to stand or raise one hand. Once all students are standing or raising a hand, have a volunteer share and then sit down/lower hand. If anyone else has the same or similar response, they should also sit down/lower hand. Repeat until all are sitting/hands down. As students are sharing, you are to record their responses on the board.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Have students look over the list generated and engage in a discussion on whether or not the statement is still relevant today for women. For all people.</a:t>
            </a:r>
          </a:p>
          <a:p>
            <a:endParaRPr lang="en-US" dirty="0"/>
          </a:p>
          <a:p>
            <a:r>
              <a:rPr lang="en-US" dirty="0"/>
              <a:t>Speech retrieved from: http://</a:t>
            </a:r>
            <a:r>
              <a:rPr lang="en-US" dirty="0" err="1"/>
              <a:t>www.historyplace.com</a:t>
            </a:r>
            <a:r>
              <a:rPr lang="en-US" dirty="0"/>
              <a:t>/speeches/</a:t>
            </a:r>
            <a:r>
              <a:rPr lang="en-US" dirty="0" err="1"/>
              <a:t>anthony.htm</a:t>
            </a:r>
            <a:endParaRPr lang="en-US" dirty="0"/>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21</a:t>
            </a:fld>
            <a:endParaRPr lang="en-US"/>
          </a:p>
        </p:txBody>
      </p:sp>
    </p:spTree>
    <p:extLst>
      <p:ext uri="{BB962C8B-B14F-4D97-AF65-F5344CB8AC3E}">
        <p14:creationId xmlns:p14="http://schemas.microsoft.com/office/powerpoint/2010/main" val="2746416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video does not open, you can retrieve it from: https://</a:t>
            </a:r>
            <a:r>
              <a:rPr lang="en-US" dirty="0" err="1"/>
              <a:t>www.youtube.com</a:t>
            </a:r>
            <a:r>
              <a:rPr lang="en-US" dirty="0"/>
              <a:t>/</a:t>
            </a:r>
            <a:r>
              <a:rPr lang="en-US" dirty="0" err="1"/>
              <a:t>watch?v</a:t>
            </a:r>
            <a:r>
              <a:rPr lang="en-US" dirty="0"/>
              <a:t>=XcrGQ0npuCw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students watch this 6:04 minute video on the 19</a:t>
            </a:r>
            <a:r>
              <a:rPr lang="en-US" baseline="30000" dirty="0"/>
              <a:t>th</a:t>
            </a:r>
            <a:r>
              <a:rPr lang="en-US" dirty="0"/>
              <a:t> amendment. Prior to starting the video, remind students that 2020 marks the 100 year of the 19</a:t>
            </a:r>
            <a:r>
              <a:rPr lang="en-US" baseline="30000" dirty="0"/>
              <a:t>th</a:t>
            </a:r>
            <a:r>
              <a:rPr lang="en-US" dirty="0"/>
              <a:t> Amendment.</a:t>
            </a:r>
          </a:p>
          <a:p>
            <a:endParaRPr lang="en-US" dirty="0"/>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22</a:t>
            </a:fld>
            <a:endParaRPr lang="en-US"/>
          </a:p>
        </p:txBody>
      </p:sp>
    </p:spTree>
    <p:extLst>
      <p:ext uri="{BB962C8B-B14F-4D97-AF65-F5344CB8AC3E}">
        <p14:creationId xmlns:p14="http://schemas.microsoft.com/office/powerpoint/2010/main" val="43355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Retrieved from:</a:t>
            </a:r>
            <a:r>
              <a:rPr lang="en-US" sz="1200" b="0" i="0" u="none" strike="noStrike" kern="1200" baseline="0" dirty="0">
                <a:solidFill>
                  <a:schemeClr val="tx1"/>
                </a:solidFill>
                <a:effectLst/>
                <a:latin typeface="+mn-lt"/>
                <a:ea typeface="+mn-ea"/>
                <a:cs typeface="+mn-cs"/>
              </a:rPr>
              <a:t> https://</a:t>
            </a:r>
            <a:r>
              <a:rPr lang="en-US" sz="1200" b="0" i="0" u="none" strike="noStrike" kern="1200" baseline="0" dirty="0" err="1">
                <a:solidFill>
                  <a:schemeClr val="tx1"/>
                </a:solidFill>
                <a:effectLst/>
                <a:latin typeface="+mn-lt"/>
                <a:ea typeface="+mn-ea"/>
                <a:cs typeface="+mn-cs"/>
              </a:rPr>
              <a:t>www.hankwillisthomas.com</a:t>
            </a:r>
            <a:r>
              <a:rPr lang="en-US" sz="1200" b="0" i="0" u="none" strike="noStrike" kern="1200" baseline="0" dirty="0">
                <a:solidFill>
                  <a:schemeClr val="tx1"/>
                </a:solidFill>
                <a:effectLst/>
                <a:latin typeface="+mn-lt"/>
                <a:ea typeface="+mn-ea"/>
                <a:cs typeface="+mn-cs"/>
              </a:rPr>
              <a:t>/BIO/1</a:t>
            </a:r>
          </a:p>
          <a:p>
            <a:endParaRPr lang="en-US" sz="1200" b="0" i="0" u="none" strike="noStrike" kern="1200" baseline="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Share with students that Hank</a:t>
            </a:r>
            <a:r>
              <a:rPr lang="en-US" sz="1200" b="0" i="0" u="none" strike="noStrike" kern="1200" baseline="0" dirty="0">
                <a:solidFill>
                  <a:schemeClr val="tx1"/>
                </a:solidFill>
                <a:effectLst/>
                <a:latin typeface="+mn-lt"/>
                <a:ea typeface="+mn-ea"/>
                <a:cs typeface="+mn-cs"/>
              </a:rPr>
              <a:t> Willis Thomas </a:t>
            </a:r>
            <a:r>
              <a:rPr lang="en-US" sz="1200" b="0" i="0" u="none" strike="noStrike" kern="1200" dirty="0">
                <a:solidFill>
                  <a:schemeClr val="tx1"/>
                </a:solidFill>
                <a:effectLst/>
                <a:latin typeface="+mn-lt"/>
                <a:ea typeface="+mn-ea"/>
                <a:cs typeface="+mn-cs"/>
              </a:rPr>
              <a:t>is a conceptual artist whose word centers on perspective, identity, commodity, media, and popular culture. His work ha</a:t>
            </a:r>
            <a:r>
              <a:rPr lang="en-US" sz="1200" b="0" i="0" u="none" strike="noStrike" kern="1200" baseline="0" dirty="0">
                <a:solidFill>
                  <a:schemeClr val="tx1"/>
                </a:solidFill>
                <a:effectLst/>
                <a:latin typeface="+mn-lt"/>
                <a:ea typeface="+mn-ea"/>
                <a:cs typeface="+mn-cs"/>
              </a:rPr>
              <a:t>s been shown throughout the U.S. and abroad. He earned an </a:t>
            </a:r>
            <a:r>
              <a:rPr lang="en-US" sz="1200" b="0" i="0" u="none" strike="noStrike" kern="1200" dirty="0">
                <a:solidFill>
                  <a:schemeClr val="tx1"/>
                </a:solidFill>
                <a:effectLst/>
                <a:latin typeface="+mn-lt"/>
                <a:ea typeface="+mn-ea"/>
                <a:cs typeface="+mn-cs"/>
              </a:rPr>
              <a:t>B.F.A. from New York University</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an M.A./M.F.A. from the California College of the Arts.</a:t>
            </a:r>
            <a:r>
              <a:rPr lang="en-US" sz="1200" b="0" i="0" u="none" strike="noStrike" kern="1200" baseline="0" dirty="0">
                <a:solidFill>
                  <a:schemeClr val="tx1"/>
                </a:solidFill>
                <a:effectLst/>
                <a:latin typeface="+mn-lt"/>
                <a:ea typeface="+mn-ea"/>
                <a:cs typeface="+mn-cs"/>
              </a:rPr>
              <a:t> H</a:t>
            </a:r>
            <a:r>
              <a:rPr lang="en-US" sz="1200" b="0" i="0" u="none" strike="noStrike" kern="1200" dirty="0">
                <a:solidFill>
                  <a:schemeClr val="tx1"/>
                </a:solidFill>
                <a:effectLst/>
                <a:latin typeface="+mn-lt"/>
                <a:ea typeface="+mn-ea"/>
                <a:cs typeface="+mn-cs"/>
              </a:rPr>
              <a:t>e was honored</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with honorary doctorates from the Maryland Institute of Art</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the Institute for Doctoral Studies in the Visual Arts, Portland, ME in 2017.</a:t>
            </a: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23</a:t>
            </a:fld>
            <a:endParaRPr lang="en-US"/>
          </a:p>
        </p:txBody>
      </p:sp>
    </p:spTree>
    <p:extLst>
      <p:ext uri="{BB962C8B-B14F-4D97-AF65-F5344CB8AC3E}">
        <p14:creationId xmlns:p14="http://schemas.microsoft.com/office/powerpoint/2010/main" val="1018613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effectLst/>
                <a:latin typeface="+mn-lt"/>
                <a:ea typeface="+mn-ea"/>
                <a:cs typeface="+mn-cs"/>
              </a:rPr>
              <a:t>Article: https://</a:t>
            </a:r>
            <a:r>
              <a:rPr lang="en-US" sz="1200" b="0" i="0" u="none" strike="noStrike" kern="1200" baseline="0" dirty="0" err="1">
                <a:solidFill>
                  <a:schemeClr val="tx1"/>
                </a:solidFill>
                <a:effectLst/>
                <a:latin typeface="+mn-lt"/>
                <a:ea typeface="+mn-ea"/>
                <a:cs typeface="+mn-cs"/>
              </a:rPr>
              <a:t>www.theguardian.com</a:t>
            </a:r>
            <a:r>
              <a:rPr lang="en-US" sz="1200" b="0" i="0" u="none" strike="noStrike" kern="1200" baseline="0" dirty="0">
                <a:solidFill>
                  <a:schemeClr val="tx1"/>
                </a:solidFill>
                <a:effectLst/>
                <a:latin typeface="+mn-lt"/>
                <a:ea typeface="+mn-ea"/>
                <a:cs typeface="+mn-cs"/>
              </a:rPr>
              <a:t>/</a:t>
            </a:r>
            <a:r>
              <a:rPr lang="en-US" sz="1200" b="0" i="0" u="none" strike="noStrike" kern="1200" baseline="0" dirty="0" err="1">
                <a:solidFill>
                  <a:schemeClr val="tx1"/>
                </a:solidFill>
                <a:effectLst/>
                <a:latin typeface="+mn-lt"/>
                <a:ea typeface="+mn-ea"/>
                <a:cs typeface="+mn-cs"/>
              </a:rPr>
              <a:t>artanddesign</a:t>
            </a:r>
            <a:r>
              <a:rPr lang="en-US" sz="1200" b="0" i="0" u="none" strike="noStrike" kern="1200" baseline="0" dirty="0">
                <a:solidFill>
                  <a:schemeClr val="tx1"/>
                </a:solidFill>
                <a:effectLst/>
                <a:latin typeface="+mn-lt"/>
                <a:ea typeface="+mn-ea"/>
                <a:cs typeface="+mn-cs"/>
              </a:rPr>
              <a:t>/2020/</a:t>
            </a:r>
            <a:r>
              <a:rPr lang="en-US" sz="1200" b="0" i="0" u="none" strike="noStrike" kern="1200" baseline="0" dirty="0" err="1">
                <a:solidFill>
                  <a:schemeClr val="tx1"/>
                </a:solidFill>
                <a:effectLst/>
                <a:latin typeface="+mn-lt"/>
                <a:ea typeface="+mn-ea"/>
                <a:cs typeface="+mn-cs"/>
              </a:rPr>
              <a:t>jul</a:t>
            </a:r>
            <a:r>
              <a:rPr lang="en-US" sz="1200" b="0" i="0" u="none" strike="noStrike" kern="1200" baseline="0" dirty="0">
                <a:solidFill>
                  <a:schemeClr val="tx1"/>
                </a:solidFill>
                <a:effectLst/>
                <a:latin typeface="+mn-lt"/>
                <a:ea typeface="+mn-ea"/>
                <a:cs typeface="+mn-cs"/>
              </a:rPr>
              <a:t>/30/hank-</a:t>
            </a:r>
            <a:r>
              <a:rPr lang="en-US" sz="1200" b="0" i="0" u="none" strike="noStrike" kern="1200" baseline="0" dirty="0" err="1">
                <a:solidFill>
                  <a:schemeClr val="tx1"/>
                </a:solidFill>
                <a:effectLst/>
                <a:latin typeface="+mn-lt"/>
                <a:ea typeface="+mn-ea"/>
                <a:cs typeface="+mn-cs"/>
              </a:rPr>
              <a:t>willis</a:t>
            </a:r>
            <a:r>
              <a:rPr lang="en-US" sz="1200" b="0" i="0" u="none" strike="noStrike" kern="1200" baseline="0" dirty="0">
                <a:solidFill>
                  <a:schemeClr val="tx1"/>
                </a:solidFill>
                <a:effectLst/>
                <a:latin typeface="+mn-lt"/>
                <a:ea typeface="+mn-ea"/>
                <a:cs typeface="+mn-cs"/>
              </a:rPr>
              <a:t>-</a:t>
            </a:r>
            <a:r>
              <a:rPr lang="en-US" sz="1200" b="0" i="0" u="none" strike="noStrike" kern="1200" baseline="0" dirty="0" err="1">
                <a:solidFill>
                  <a:schemeClr val="tx1"/>
                </a:solidFill>
                <a:effectLst/>
                <a:latin typeface="+mn-lt"/>
                <a:ea typeface="+mn-ea"/>
                <a:cs typeface="+mn-cs"/>
              </a:rPr>
              <a:t>thomas</a:t>
            </a:r>
            <a:r>
              <a:rPr lang="en-US" sz="1200" b="0" i="0" u="none" strike="noStrike" kern="1200" baseline="0" dirty="0">
                <a:solidFill>
                  <a:schemeClr val="tx1"/>
                </a:solidFill>
                <a:effectLst/>
                <a:latin typeface="+mn-lt"/>
                <a:ea typeface="+mn-ea"/>
                <a:cs typeface="+mn-cs"/>
              </a:rPr>
              <a:t>-afro-pick-sculpture-activism</a:t>
            </a:r>
          </a:p>
          <a:p>
            <a:endParaRPr lang="en-US" sz="1200" b="0" i="0" u="none" strike="noStrike" kern="1200" baseline="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Organize students into two circles of equal numbers. Each student in the outside circle should be facing a student in the inside circle so that students are broken up into pairs (one outside circle student with one inside circle student). Explain to students that they will engage in an inside-outside circle activity. Directions include 30 seconds of silent thinking after given a quote from the artists and corresponding question followed by 30 seconds of uninterrupted sharing from the outside member of the pair, 30 seconds of uninterrupted sharing from the inside member of the pair, and one minutes of collaborative talk. Students in the outside circle will then rotation clockwise one student and repeat the process.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Round 1</a:t>
            </a:r>
          </a:p>
          <a:p>
            <a:r>
              <a:rPr lang="en-US" sz="1200" b="0" i="0" u="none" strike="noStrike" kern="1200" dirty="0">
                <a:solidFill>
                  <a:schemeClr val="tx1"/>
                </a:solidFill>
                <a:effectLst/>
                <a:latin typeface="+mn-lt"/>
                <a:ea typeface="+mn-ea"/>
                <a:cs typeface="+mn-cs"/>
              </a:rPr>
              <a:t>In an article where Hank Willis Thomas spoke about the Black Lives Matter movemen</a:t>
            </a:r>
            <a:r>
              <a:rPr lang="en-US" sz="1200" b="0" i="0" u="none" strike="noStrike" kern="1200" baseline="0" dirty="0">
                <a:solidFill>
                  <a:schemeClr val="tx1"/>
                </a:solidFill>
                <a:effectLst/>
                <a:latin typeface="+mn-lt"/>
                <a:ea typeface="+mn-ea"/>
                <a:cs typeface="+mn-cs"/>
              </a:rPr>
              <a:t>t and his sculpture called, “All Power to All People” he made the following statement:</a:t>
            </a:r>
          </a:p>
          <a:p>
            <a:r>
              <a:rPr lang="en-US" sz="1200" b="0" i="0" u="none" strike="noStrike" kern="1200" dirty="0">
                <a:solidFill>
                  <a:schemeClr val="tx1"/>
                </a:solidFill>
                <a:effectLst/>
                <a:latin typeface="+mn-lt"/>
                <a:ea typeface="+mn-ea"/>
                <a:cs typeface="+mn-cs"/>
              </a:rPr>
              <a:t> “I am looking forward to the moment where a lot of things I’m talking about are the norm. How do we continue to redefine and open new doors for other people to get more access to liberty and justice?”</a:t>
            </a:r>
            <a:r>
              <a:rPr lang="en-US" sz="1200" b="0" i="0" u="none" strike="noStrike" kern="1200" baseline="0" dirty="0">
                <a:solidFill>
                  <a:schemeClr val="tx1"/>
                </a:solidFill>
                <a:effectLst/>
                <a:latin typeface="+mn-lt"/>
                <a:ea typeface="+mn-ea"/>
                <a:cs typeface="+mn-cs"/>
              </a:rPr>
              <a:t> Discuss your thoughts on this question. </a:t>
            </a:r>
            <a:r>
              <a:rPr lang="en-US" sz="1200" b="0" i="0" u="none" strike="noStrike" kern="1200" dirty="0">
                <a:solidFill>
                  <a:schemeClr val="tx1"/>
                </a:solidFill>
                <a:effectLst/>
                <a:latin typeface="+mn-lt"/>
                <a:ea typeface="+mn-ea"/>
                <a:cs typeface="+mn-cs"/>
              </a:rPr>
              <a:t>While directly</a:t>
            </a:r>
            <a:r>
              <a:rPr lang="en-US" sz="1200" b="0" i="0" u="none" strike="noStrike" kern="1200" baseline="0" dirty="0">
                <a:solidFill>
                  <a:schemeClr val="tx1"/>
                </a:solidFill>
                <a:effectLst/>
                <a:latin typeface="+mn-lt"/>
                <a:ea typeface="+mn-ea"/>
                <a:cs typeface="+mn-cs"/>
              </a:rPr>
              <a:t> referring to the Black Lives Matter movement, in what ways may his question pertain to human rights? Women’s rights?</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24</a:t>
            </a:fld>
            <a:endParaRPr lang="en-US"/>
          </a:p>
        </p:txBody>
      </p:sp>
    </p:spTree>
    <p:extLst>
      <p:ext uri="{BB962C8B-B14F-4D97-AF65-F5344CB8AC3E}">
        <p14:creationId xmlns:p14="http://schemas.microsoft.com/office/powerpoint/2010/main" val="2888043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https://</a:t>
            </a:r>
            <a:r>
              <a:rPr lang="en-US" dirty="0" err="1"/>
              <a:t>www.theartnewspaper.com</a:t>
            </a:r>
            <a:r>
              <a:rPr lang="en-US" dirty="0"/>
              <a:t>/interview/hank-</a:t>
            </a:r>
            <a:r>
              <a:rPr lang="en-US" dirty="0" err="1"/>
              <a:t>willis</a:t>
            </a:r>
            <a:r>
              <a:rPr lang="en-US" dirty="0"/>
              <a:t>-</a:t>
            </a:r>
            <a:r>
              <a:rPr lang="en-US" dirty="0" err="1"/>
              <a:t>thomas</a:t>
            </a:r>
            <a:r>
              <a:rPr lang="en-US" dirty="0"/>
              <a:t>-public-art-is-propaganda-frankly</a:t>
            </a:r>
          </a:p>
          <a:p>
            <a:endParaRPr lang="en-US" dirty="0"/>
          </a:p>
          <a:p>
            <a:r>
              <a:rPr lang="en-US" dirty="0"/>
              <a:t>In an interview,</a:t>
            </a:r>
            <a:r>
              <a:rPr lang="en-US" baseline="0" dirty="0"/>
              <a:t> Hank Willis Thomas states, “</a:t>
            </a:r>
            <a:r>
              <a:rPr lang="en-US" sz="1200" b="0" i="0" u="none" strike="noStrike" kern="1200" dirty="0">
                <a:solidFill>
                  <a:schemeClr val="tx1"/>
                </a:solidFill>
                <a:effectLst/>
                <a:latin typeface="+mn-lt"/>
                <a:ea typeface="+mn-ea"/>
                <a:cs typeface="+mn-cs"/>
              </a:rPr>
              <a:t>It’s all about framing and context, that whoever’s framing gets to tell the story. The truth is a contentious space.”</a:t>
            </a:r>
            <a:r>
              <a:rPr lang="en-US" sz="1200" b="0" i="0" u="none" strike="noStrike" kern="1200" baseline="0" dirty="0">
                <a:solidFill>
                  <a:schemeClr val="tx1"/>
                </a:solidFill>
                <a:effectLst/>
                <a:latin typeface="+mn-lt"/>
                <a:ea typeface="+mn-ea"/>
                <a:cs typeface="+mn-cs"/>
              </a:rPr>
              <a:t> Discuss your thoughts on this statement. </a:t>
            </a:r>
            <a:r>
              <a:rPr lang="en-US" sz="1200" dirty="0">
                <a:latin typeface="Arial" panose="020B0604020202020204" pitchFamily="34" charset="0"/>
                <a:cs typeface="Arial" panose="020B0604020202020204" pitchFamily="34" charset="0"/>
              </a:rPr>
              <a:t>Who is framing the story of women’s rights?</a:t>
            </a:r>
            <a:r>
              <a:rPr lang="en-US" sz="1200" baseline="0" dirty="0">
                <a:latin typeface="Arial" panose="020B0604020202020204" pitchFamily="34" charset="0"/>
                <a:cs typeface="Arial" panose="020B0604020202020204" pitchFamily="34" charset="0"/>
              </a:rPr>
              <a:t> Human rights? </a:t>
            </a:r>
            <a:r>
              <a:rPr lang="en-US" sz="1200" dirty="0">
                <a:latin typeface="Arial" panose="020B0604020202020204" pitchFamily="34" charset="0"/>
                <a:cs typeface="Arial" panose="020B0604020202020204" pitchFamily="34" charset="0"/>
              </a:rPr>
              <a:t>What is the message?</a:t>
            </a: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25</a:t>
            </a:fld>
            <a:endParaRPr lang="en-US"/>
          </a:p>
        </p:txBody>
      </p:sp>
    </p:spTree>
    <p:extLst>
      <p:ext uri="{BB962C8B-B14F-4D97-AF65-F5344CB8AC3E}">
        <p14:creationId xmlns:p14="http://schemas.microsoft.com/office/powerpoint/2010/main" val="3239899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video does not open, you can retrieve it from: https://</a:t>
            </a:r>
            <a:r>
              <a:rPr lang="en-US" dirty="0" err="1"/>
              <a:t>www.theguardian.com</a:t>
            </a:r>
            <a:r>
              <a:rPr lang="en-US" dirty="0"/>
              <a:t>/</a:t>
            </a:r>
            <a:r>
              <a:rPr lang="en-US" dirty="0" err="1"/>
              <a:t>theguardian</a:t>
            </a:r>
            <a:r>
              <a:rPr lang="en-US" dirty="0"/>
              <a:t>/2007/</a:t>
            </a:r>
            <a:r>
              <a:rPr lang="en-US" dirty="0" err="1"/>
              <a:t>apr</a:t>
            </a:r>
            <a:r>
              <a:rPr lang="en-US" dirty="0"/>
              <a:t>/27/</a:t>
            </a:r>
            <a:r>
              <a:rPr lang="en-US" dirty="0" err="1"/>
              <a:t>greatspeeches</a:t>
            </a:r>
            <a:endParaRPr lang="en-US" dirty="0"/>
          </a:p>
          <a:p>
            <a:endParaRPr lang="en-US" dirty="0"/>
          </a:p>
          <a:p>
            <a:r>
              <a:rPr lang="en-US" sz="1200" b="0" i="0" u="none" strike="noStrike" kern="1200" dirty="0">
                <a:solidFill>
                  <a:schemeClr val="tx1"/>
                </a:solidFill>
                <a:effectLst/>
                <a:latin typeface="+mn-lt"/>
                <a:ea typeface="+mn-ea"/>
                <a:cs typeface="+mn-cs"/>
              </a:rPr>
              <a:t> Explain that Emmeline </a:t>
            </a:r>
            <a:r>
              <a:rPr lang="en-US" sz="1200" b="0" i="0" u="none" strike="noStrike" kern="1200" dirty="0" err="1">
                <a:solidFill>
                  <a:schemeClr val="tx1"/>
                </a:solidFill>
                <a:effectLst/>
                <a:latin typeface="+mn-lt"/>
                <a:ea typeface="+mn-ea"/>
                <a:cs typeface="+mn-cs"/>
              </a:rPr>
              <a:t>Pankurst</a:t>
            </a:r>
            <a:r>
              <a:rPr lang="en-US" sz="1200" b="0" i="0" u="none" strike="noStrike" kern="1200" dirty="0">
                <a:solidFill>
                  <a:schemeClr val="tx1"/>
                </a:solidFill>
                <a:effectLst/>
                <a:latin typeface="+mn-lt"/>
                <a:ea typeface="+mn-ea"/>
                <a:cs typeface="+mn-cs"/>
              </a:rPr>
              <a:t> was part of the Woman’s Suffrage movement in England who came to the Hartford, Connecticut on November 13, 1913 to deliver a speech about the movement. This</a:t>
            </a:r>
            <a:r>
              <a:rPr lang="en-US" sz="1200" b="0" i="0" u="none" strike="noStrike" kern="1200" baseline="0" dirty="0">
                <a:solidFill>
                  <a:schemeClr val="tx1"/>
                </a:solidFill>
                <a:effectLst/>
                <a:latin typeface="+mn-lt"/>
                <a:ea typeface="+mn-ea"/>
                <a:cs typeface="+mn-cs"/>
              </a:rPr>
              <a:t> video includes parts of this famous speech titled, Freedom or Death. Have student watch the </a:t>
            </a:r>
            <a:r>
              <a:rPr lang="en-US" sz="1200" kern="1200" dirty="0">
                <a:solidFill>
                  <a:schemeClr val="tx1"/>
                </a:solidFill>
                <a:effectLst/>
                <a:latin typeface="+mn-lt"/>
                <a:ea typeface="+mn-ea"/>
                <a:cs typeface="+mn-cs"/>
              </a:rPr>
              <a:t>3:55 minutes video and engage them in a conversation about equal rights,  the women’s suffrage movement, and who “frames” the story of the women’s suffrage movement.</a:t>
            </a:r>
            <a:r>
              <a:rPr lang="en-US" sz="1200" b="0" i="0" u="none" strike="noStrike" kern="1200" baseline="0" dirty="0">
                <a:solidFill>
                  <a:schemeClr val="tx1"/>
                </a:solidFill>
                <a:effectLst/>
                <a:latin typeface="+mn-lt"/>
                <a:ea typeface="+mn-ea"/>
                <a:cs typeface="+mn-cs"/>
              </a:rPr>
              <a:t> Possible conversation starters include:</a:t>
            </a:r>
          </a:p>
          <a:p>
            <a:r>
              <a:rPr lang="en-US" sz="1200" b="0" i="0" u="none" strike="noStrike" kern="1200" baseline="0" dirty="0">
                <a:solidFill>
                  <a:schemeClr val="tx1"/>
                </a:solidFill>
                <a:effectLst/>
                <a:latin typeface="+mn-lt"/>
                <a:ea typeface="+mn-ea"/>
                <a:cs typeface="+mn-cs"/>
              </a:rPr>
              <a:t>“How powerful is the vote?” </a:t>
            </a:r>
          </a:p>
          <a:p>
            <a:r>
              <a:rPr lang="en-US" sz="1200" b="0" i="0" u="none" strike="noStrike" kern="1200" baseline="0" dirty="0">
                <a:solidFill>
                  <a:schemeClr val="tx1"/>
                </a:solidFill>
                <a:effectLst/>
                <a:latin typeface="+mn-lt"/>
                <a:ea typeface="+mn-ea"/>
                <a:cs typeface="+mn-cs"/>
              </a:rPr>
              <a:t>“Throughout history there seems to always have been a people of power and a people who are suppressed. Why do you think this is so?” </a:t>
            </a:r>
          </a:p>
          <a:p>
            <a:r>
              <a:rPr lang="en-US" sz="1200" b="0" i="0" u="none" strike="noStrike" kern="1200" baseline="0" dirty="0">
                <a:solidFill>
                  <a:schemeClr val="tx1"/>
                </a:solidFill>
                <a:effectLst/>
                <a:latin typeface="+mn-lt"/>
                <a:ea typeface="+mn-ea"/>
                <a:cs typeface="+mn-cs"/>
              </a:rPr>
              <a:t>“Who frames the story of the women’s suffrage movement?”</a:t>
            </a:r>
          </a:p>
          <a:p>
            <a:r>
              <a:rPr lang="en-US" sz="1200" b="0" i="0" u="none" strike="noStrike" kern="1200" baseline="0" dirty="0">
                <a:solidFill>
                  <a:schemeClr val="tx1"/>
                </a:solidFill>
                <a:effectLst/>
                <a:latin typeface="+mn-lt"/>
                <a:ea typeface="+mn-ea"/>
                <a:cs typeface="+mn-cs"/>
              </a:rPr>
              <a:t>“In what ways is Emmeline </a:t>
            </a:r>
            <a:r>
              <a:rPr lang="en-US" sz="1200" b="0" i="0" u="none" strike="noStrike" kern="1200" baseline="0" dirty="0" err="1">
                <a:solidFill>
                  <a:schemeClr val="tx1"/>
                </a:solidFill>
                <a:effectLst/>
                <a:latin typeface="+mn-lt"/>
                <a:ea typeface="+mn-ea"/>
                <a:cs typeface="+mn-cs"/>
              </a:rPr>
              <a:t>Pankurst’s</a:t>
            </a:r>
            <a:r>
              <a:rPr lang="en-US" sz="1200" b="0" i="0" u="none" strike="noStrike" kern="1200" baseline="0" dirty="0">
                <a:solidFill>
                  <a:schemeClr val="tx1"/>
                </a:solidFill>
                <a:effectLst/>
                <a:latin typeface="+mn-lt"/>
                <a:ea typeface="+mn-ea"/>
                <a:cs typeface="+mn-cs"/>
              </a:rPr>
              <a:t> speech relevant to today’s society?”</a:t>
            </a:r>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26</a:t>
            </a:fld>
            <a:endParaRPr lang="en-US"/>
          </a:p>
        </p:txBody>
      </p:sp>
    </p:spTree>
    <p:extLst>
      <p:ext uri="{BB962C8B-B14F-4D97-AF65-F5344CB8AC3E}">
        <p14:creationId xmlns:p14="http://schemas.microsoft.com/office/powerpoint/2010/main" val="2412672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 the class in a conversation on the following:</a:t>
            </a:r>
          </a:p>
          <a:p>
            <a:r>
              <a:rPr lang="en-US" dirty="0"/>
              <a:t>What are the consequences (effect of the action) of the women’s civil rights movement?</a:t>
            </a:r>
          </a:p>
          <a:p>
            <a:r>
              <a:rPr lang="en-US" dirty="0"/>
              <a:t>Where is their room for opportunity and growth?</a:t>
            </a: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27</a:t>
            </a:fld>
            <a:endParaRPr lang="en-US"/>
          </a:p>
        </p:txBody>
      </p:sp>
    </p:spTree>
    <p:extLst>
      <p:ext uri="{BB962C8B-B14F-4D97-AF65-F5344CB8AC3E}">
        <p14:creationId xmlns:p14="http://schemas.microsoft.com/office/powerpoint/2010/main" val="3047875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Close the lesson by talking about gender inequalities that still exist today. Detailed information can be found at: https://</a:t>
            </a:r>
            <a:r>
              <a:rPr lang="en-US" dirty="0" err="1"/>
              <a:t>today.tamu.edu</a:t>
            </a:r>
            <a:r>
              <a:rPr lang="en-US" dirty="0"/>
              <a:t>/2020/08/18/what-modern-social-justice-activists-can-learn-from-the-womens-suffrage-movement/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students to do a quick think-write-pair-share centered on the following prompt:</a:t>
            </a:r>
          </a:p>
          <a:p>
            <a:r>
              <a:rPr lang="en-US" sz="1200" b="0" kern="1200" dirty="0">
                <a:solidFill>
                  <a:schemeClr val="tx1"/>
                </a:solidFill>
                <a:effectLst/>
                <a:latin typeface="+mn-lt"/>
                <a:ea typeface="+mn-ea"/>
                <a:cs typeface="+mn-cs"/>
              </a:rPr>
              <a:t>Three takeaways or things you learned from this lesson</a:t>
            </a:r>
          </a:p>
          <a:p>
            <a:r>
              <a:rPr lang="en-US" sz="1200" b="0" kern="1200" dirty="0">
                <a:solidFill>
                  <a:schemeClr val="tx1"/>
                </a:solidFill>
                <a:effectLst/>
                <a:latin typeface="+mn-lt"/>
                <a:ea typeface="+mn-ea"/>
                <a:cs typeface="+mn-cs"/>
              </a:rPr>
              <a:t>Two interesting facts you learned from this lesson.</a:t>
            </a:r>
          </a:p>
          <a:p>
            <a:r>
              <a:rPr lang="en-US" sz="1200" b="0" kern="1200" dirty="0">
                <a:solidFill>
                  <a:schemeClr val="tx1"/>
                </a:solidFill>
                <a:effectLst/>
                <a:latin typeface="+mn-lt"/>
                <a:ea typeface="+mn-ea"/>
                <a:cs typeface="+mn-cs"/>
              </a:rPr>
              <a:t>One question you still have after engaging in this lesson.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28</a:t>
            </a:fld>
            <a:endParaRPr lang="en-US"/>
          </a:p>
        </p:txBody>
      </p:sp>
    </p:spTree>
    <p:extLst>
      <p:ext uri="{BB962C8B-B14F-4D97-AF65-F5344CB8AC3E}">
        <p14:creationId xmlns:p14="http://schemas.microsoft.com/office/powerpoint/2010/main" val="817752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Have students </a:t>
            </a:r>
            <a:r>
              <a:rPr lang="en-US" sz="1200" kern="1200" dirty="0">
                <a:solidFill>
                  <a:schemeClr val="tx1"/>
                </a:solidFill>
                <a:latin typeface="+mn-lt"/>
                <a:ea typeface="+mn-ea"/>
                <a:cs typeface="+mn-cs"/>
              </a:rPr>
              <a:t>critically analyze the present state of human rights and/or women’s civil rights in the US. Have students creatively express their analysis using a desired medium (speech, song, dance, poetry, sculpture, drawing, cartoon, video, photograph). </a:t>
            </a: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29</a:t>
            </a:fld>
            <a:endParaRPr lang="en-US"/>
          </a:p>
        </p:txBody>
      </p:sp>
    </p:spTree>
    <p:extLst>
      <p:ext uri="{BB962C8B-B14F-4D97-AF65-F5344CB8AC3E}">
        <p14:creationId xmlns:p14="http://schemas.microsoft.com/office/powerpoint/2010/main" val="373552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watch this 9:51 minute video from “Youth for Human Rights” about Human Rights.</a:t>
            </a:r>
          </a:p>
          <a:p>
            <a:r>
              <a:rPr lang="en-US" dirty="0"/>
              <a:t>If the video does not open, you can retrieve it at:</a:t>
            </a:r>
          </a:p>
          <a:p>
            <a:r>
              <a:rPr lang="en-US" dirty="0"/>
              <a:t>https://</a:t>
            </a:r>
            <a:r>
              <a:rPr lang="en-US" dirty="0" err="1"/>
              <a:t>www.youtube.com</a:t>
            </a:r>
            <a:r>
              <a:rPr lang="en-US" dirty="0"/>
              <a:t>/</a:t>
            </a:r>
            <a:r>
              <a:rPr lang="en-US" dirty="0" err="1"/>
              <a:t>watch?v</a:t>
            </a:r>
            <a:r>
              <a:rPr lang="en-US" dirty="0"/>
              <a:t>=oh3BbLk5UIQ&amp;list=PLCDEA2A9A2B909933</a:t>
            </a:r>
          </a:p>
          <a:p>
            <a:r>
              <a:rPr lang="en-US" dirty="0"/>
              <a:t>Or from the source at: https://</a:t>
            </a:r>
            <a:r>
              <a:rPr lang="en-US" dirty="0" err="1"/>
              <a:t>www.youthforhumanrights.org</a:t>
            </a:r>
            <a:r>
              <a:rPr lang="en-US" dirty="0"/>
              <a:t>/what-are-human-rights/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3</a:t>
            </a:fld>
            <a:endParaRPr lang="en-US"/>
          </a:p>
        </p:txBody>
      </p:sp>
    </p:spTree>
    <p:extLst>
      <p:ext uri="{BB962C8B-B14F-4D97-AF65-F5344CB8AC3E}">
        <p14:creationId xmlns:p14="http://schemas.microsoft.com/office/powerpoint/2010/main" val="1090778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retrieved from: https://</a:t>
            </a:r>
            <a:r>
              <a:rPr lang="en-US" dirty="0" err="1"/>
              <a:t>www.humanrights.com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video explained, the quest for human rights has a long history. Take a few minutes to review the following key events and the role each event played in advancing human rights: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dirty="0">
                <a:solidFill>
                  <a:schemeClr val="tx1"/>
                </a:solidFill>
                <a:effectLst/>
                <a:latin typeface="+mn-lt"/>
                <a:ea typeface="+mn-ea"/>
                <a:cs typeface="+mn-cs"/>
              </a:rPr>
              <a:t>The Cyrus Cylinder (539 B.C.)</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dirty="0">
                <a:solidFill>
                  <a:schemeClr val="tx1"/>
                </a:solidFill>
                <a:effectLst/>
                <a:latin typeface="+mn-lt"/>
                <a:ea typeface="+mn-ea"/>
                <a:cs typeface="+mn-cs"/>
              </a:rPr>
              <a:t>The Spread of Human Rights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dirty="0">
                <a:solidFill>
                  <a:schemeClr val="tx1"/>
                </a:solidFill>
                <a:effectLst/>
                <a:latin typeface="+mn-lt"/>
                <a:ea typeface="+mn-ea"/>
                <a:cs typeface="+mn-cs"/>
              </a:rPr>
              <a:t>The Magna Carta (1215)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dirty="0">
                <a:solidFill>
                  <a:schemeClr val="tx1"/>
                </a:solidFill>
                <a:effectLst/>
                <a:latin typeface="+mn-lt"/>
                <a:ea typeface="+mn-ea"/>
                <a:cs typeface="+mn-cs"/>
              </a:rPr>
              <a:t>Petition of Right (1628)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dirty="0">
                <a:solidFill>
                  <a:schemeClr val="tx1"/>
                </a:solidFill>
                <a:effectLst/>
                <a:latin typeface="+mn-lt"/>
                <a:ea typeface="+mn-ea"/>
                <a:cs typeface="+mn-cs"/>
              </a:rPr>
              <a:t>United States Declaration of Independence (1776)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dirty="0">
                <a:solidFill>
                  <a:schemeClr val="tx1"/>
                </a:solidFill>
                <a:effectLst/>
                <a:latin typeface="+mn-lt"/>
                <a:ea typeface="+mn-ea"/>
                <a:cs typeface="+mn-cs"/>
              </a:rPr>
              <a:t>The Constitution of the United States of America (1787) and Bill of Rights (1791)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dirty="0">
                <a:solidFill>
                  <a:schemeClr val="tx1"/>
                </a:solidFill>
                <a:effectLst/>
                <a:latin typeface="+mn-lt"/>
                <a:ea typeface="+mn-ea"/>
                <a:cs typeface="+mn-cs"/>
              </a:rPr>
              <a:t>Declaration of the Rights of Man and of the Citizen (1789)</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dirty="0">
                <a:solidFill>
                  <a:schemeClr val="tx1"/>
                </a:solidFill>
                <a:effectLst/>
                <a:latin typeface="+mn-lt"/>
                <a:ea typeface="+mn-ea"/>
                <a:cs typeface="+mn-cs"/>
              </a:rPr>
              <a:t>The First Geneva Convention (1864)</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dirty="0">
                <a:solidFill>
                  <a:schemeClr val="tx1"/>
                </a:solidFill>
                <a:effectLst/>
                <a:latin typeface="+mn-lt"/>
                <a:ea typeface="+mn-ea"/>
                <a:cs typeface="+mn-cs"/>
              </a:rPr>
              <a:t>The United Nations (1945)</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dirty="0">
                <a:solidFill>
                  <a:schemeClr val="tx1"/>
                </a:solidFill>
                <a:effectLst/>
                <a:latin typeface="+mn-lt"/>
                <a:ea typeface="+mn-ea"/>
                <a:cs typeface="+mn-cs"/>
              </a:rPr>
              <a:t>The Universal Declaration of Human Rights (1948) </a:t>
            </a:r>
            <a:endParaRPr lang="en-US" b="0" dirty="0"/>
          </a:p>
          <a:p>
            <a:r>
              <a:rPr lang="en-US" dirty="0"/>
              <a:t>Detailed information on each of the above events can be found at: https://</a:t>
            </a:r>
            <a:r>
              <a:rPr lang="en-US" dirty="0" err="1"/>
              <a:t>www.humanrights.com</a:t>
            </a:r>
            <a:r>
              <a:rPr lang="en-US" dirty="0"/>
              <a:t>/what-are-human-rights/brief-history/</a:t>
            </a: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4</a:t>
            </a:fld>
            <a:endParaRPr lang="en-US"/>
          </a:p>
        </p:txBody>
      </p:sp>
    </p:spTree>
    <p:extLst>
      <p:ext uri="{BB962C8B-B14F-4D97-AF65-F5344CB8AC3E}">
        <p14:creationId xmlns:p14="http://schemas.microsoft.com/office/powerpoint/2010/main" val="1169002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1948 the United Nations adopted the Universal Declaration of human Rights. This declaration is often known as the international Magna Carta.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5</a:t>
            </a:fld>
            <a:endParaRPr lang="en-US"/>
          </a:p>
        </p:txBody>
      </p:sp>
    </p:spTree>
    <p:extLst>
      <p:ext uri="{BB962C8B-B14F-4D97-AF65-F5344CB8AC3E}">
        <p14:creationId xmlns:p14="http://schemas.microsoft.com/office/powerpoint/2010/main" val="1879221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Pass out the Universal Declaration of Human Rights (UDHR) handout to each student. Explain that this is an abridged copy of the UDHR. The 30 universal human rights are listed on the handout and on this slide. Have students take turns reading each of the 30 rights one at a time and engage the class in a discussion on each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6</a:t>
            </a:fld>
            <a:endParaRPr lang="en-US"/>
          </a:p>
        </p:txBody>
      </p:sp>
    </p:spTree>
    <p:extLst>
      <p:ext uri="{BB962C8B-B14F-4D97-AF65-F5344CB8AC3E}">
        <p14:creationId xmlns:p14="http://schemas.microsoft.com/office/powerpoint/2010/main" val="2844944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ppt slide image displayed on the wall/screen, have students place a sticky note on the wall/screen where they believe the US is fairing on upholding the following human rights:</a:t>
            </a:r>
          </a:p>
          <a:p>
            <a:r>
              <a:rPr lang="en-US" dirty="0"/>
              <a:t>Don’t Discriminate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Food and Shelter for All</a:t>
            </a:r>
            <a:endParaRPr lang="en-US" dirty="0"/>
          </a:p>
          <a:p>
            <a:r>
              <a:rPr lang="en-US" dirty="0"/>
              <a:t>Right to an Education</a:t>
            </a:r>
          </a:p>
          <a:p>
            <a:r>
              <a:rPr lang="en-US" dirty="0"/>
              <a:t>Student Choice (ask the class which Human Right they would like to poll)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a BYOD school, consider creating a poll using </a:t>
            </a:r>
            <a:r>
              <a:rPr lang="en-US" dirty="0" err="1"/>
              <a:t>polleverywhere</a:t>
            </a:r>
            <a:r>
              <a:rPr lang="en-US" dirty="0"/>
              <a:t> (https://</a:t>
            </a:r>
            <a:r>
              <a:rPr lang="en-US" dirty="0" err="1"/>
              <a:t>www.polleverywhere.com</a:t>
            </a:r>
            <a:r>
              <a:rPr lang="en-US" dirty="0"/>
              <a:t>) in lieu of this slide. </a:t>
            </a: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7</a:t>
            </a:fld>
            <a:endParaRPr lang="en-US"/>
          </a:p>
        </p:txBody>
      </p:sp>
    </p:spTree>
    <p:extLst>
      <p:ext uri="{BB962C8B-B14F-4D97-AF65-F5344CB8AC3E}">
        <p14:creationId xmlns:p14="http://schemas.microsoft.com/office/powerpoint/2010/main" val="1767148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video does not open, you can retrieve it from: https://</a:t>
            </a:r>
            <a:r>
              <a:rPr lang="en-US" dirty="0" err="1"/>
              <a:t>youtu.be</a:t>
            </a:r>
            <a:r>
              <a:rPr lang="en-US" dirty="0"/>
              <a:t>/</a:t>
            </a:r>
            <a:r>
              <a:rPr lang="en-US" dirty="0" err="1"/>
              <a:t>wTHyeNwo-Fo</a:t>
            </a:r>
            <a:endParaRPr lang="en-US" dirty="0"/>
          </a:p>
          <a:p>
            <a:endParaRPr lang="en-US" dirty="0"/>
          </a:p>
          <a:p>
            <a:r>
              <a:rPr lang="en-US" dirty="0"/>
              <a:t>Have  students watch this 1:02 minute video on the 30</a:t>
            </a:r>
            <a:r>
              <a:rPr lang="en-US" baseline="30000" dirty="0"/>
              <a:t>th</a:t>
            </a:r>
            <a:r>
              <a:rPr lang="en-US" dirty="0"/>
              <a:t> human right and ask students to share their thoughts on this right. </a:t>
            </a:r>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8</a:t>
            </a:fld>
            <a:endParaRPr lang="en-US"/>
          </a:p>
        </p:txBody>
      </p:sp>
    </p:spTree>
    <p:extLst>
      <p:ext uri="{BB962C8B-B14F-4D97-AF65-F5344CB8AC3E}">
        <p14:creationId xmlns:p14="http://schemas.microsoft.com/office/powerpoint/2010/main" val="126794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 volunteer read the quote aloud to the class. </a:t>
            </a:r>
          </a:p>
          <a:p>
            <a:r>
              <a:rPr lang="en-US" dirty="0"/>
              <a:t>Ask students the following question:</a:t>
            </a:r>
          </a:p>
          <a:p>
            <a:r>
              <a:rPr lang="en-US" dirty="0"/>
              <a:t>“What point is Eleanor Roosevelt trying to make?”</a:t>
            </a:r>
          </a:p>
          <a:p>
            <a:r>
              <a:rPr lang="en-US" dirty="0"/>
              <a:t>“What role can you play in upholding human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students write their responses down. Collect the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59B8F372-B4FB-3C41-96FF-1B851D2D6142}" type="slidenum">
              <a:rPr lang="en-US" smtClean="0"/>
              <a:t>9</a:t>
            </a:fld>
            <a:endParaRPr lang="en-US"/>
          </a:p>
        </p:txBody>
      </p:sp>
    </p:spTree>
    <p:extLst>
      <p:ext uri="{BB962C8B-B14F-4D97-AF65-F5344CB8AC3E}">
        <p14:creationId xmlns:p14="http://schemas.microsoft.com/office/powerpoint/2010/main" val="2201321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8383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5648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9466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68516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7016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27058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8415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3143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2242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33819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6253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6611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9689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759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159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894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48A87A34-81AB-432B-8DAE-1953F412C126}" type="datetimeFigureOut">
              <a:rPr lang="en-US" smtClean="0"/>
              <a:t>1/21/2021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40260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A87A34-81AB-432B-8DAE-1953F412C126}" type="datetimeFigureOut">
              <a:rPr lang="en-US" smtClean="0"/>
              <a:pPr/>
              <a:t>1/21/2021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1858817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s://emuseum.ringling.org/emuseum/internal/media/dispatcher/137394/resize%3Aformat%3Dfull" TargetMode="Externa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museum.ringling.org/emuseum/internal/media/dispatcher/137394/resize%3Aformat%3Dful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museum.ringling.org/emuseum/internal/media/dispatcher/137394/resize%3Aformat%3Dful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XcrGQ0npuCw?feature=oembed" TargetMode="Externa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emuseum.ringling.org/emuseum/internal/media/dispatcher/137394/resize%3Aformat%3Dfull" TargetMode="External"/><Relationship Id="rId4" Type="http://schemas.openxmlformats.org/officeDocument/2006/relationships/image" Target="../media/image2.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NL5s9dk9U4w?list=UU1k4S7pliX3Ke-051ftTP1g" TargetMode="Externa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oh3BbLk5UIQ?list=PLCDEA2A9A2B909933"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diagramData" Target="../diagrams/data1.xml"/><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microsoft.com/office/2007/relationships/diagramDrawing" Target="../diagrams/drawing1.xml"/><Relationship Id="rId2" Type="http://schemas.openxmlformats.org/officeDocument/2006/relationships/notesSlide" Target="../notesSlides/notesSlide4.xml"/><Relationship Id="rId16" Type="http://schemas.openxmlformats.org/officeDocument/2006/relationships/diagramColors" Target="../diagrams/colors1.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diagramQuickStyle" Target="../diagrams/quickStyle1.xml"/><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9lcRhz-UU7w?feature=oembed"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64F03-C47B-AC43-A2E8-783610E3EBBC}"/>
              </a:ext>
            </a:extLst>
          </p:cNvPr>
          <p:cNvSpPr>
            <a:spLocks noGrp="1"/>
          </p:cNvSpPr>
          <p:nvPr>
            <p:ph type="ctrTitle"/>
          </p:nvPr>
        </p:nvSpPr>
        <p:spPr>
          <a:xfrm>
            <a:off x="174170" y="566059"/>
            <a:ext cx="5857875" cy="1905000"/>
          </a:xfrm>
        </p:spPr>
        <p:txBody>
          <a:bodyPr vert="horz" lIns="91440" tIns="45720" rIns="91440" bIns="45720" rtlCol="0" anchor="ctr">
            <a:noAutofit/>
          </a:bodyPr>
          <a:lstStyle/>
          <a:p>
            <a:pPr algn="l"/>
            <a:r>
              <a:rPr lang="en-US" sz="6000" dirty="0">
                <a:effectLst>
                  <a:glow rad="38100">
                    <a:schemeClr val="bg1">
                      <a:lumMod val="65000"/>
                      <a:lumOff val="35000"/>
                      <a:alpha val="40000"/>
                    </a:schemeClr>
                  </a:glow>
                  <a:outerShdw blurRad="28575" dist="38100" dir="14040000" algn="tl" rotWithShape="0">
                    <a:srgbClr val="000000">
                      <a:alpha val="25000"/>
                    </a:srgbClr>
                  </a:outerShdw>
                </a:effectLst>
              </a:rPr>
              <a:t>Hank Willis Thomas</a:t>
            </a:r>
          </a:p>
        </p:txBody>
      </p:sp>
      <p:sp>
        <p:nvSpPr>
          <p:cNvPr id="6" name="TextBox 5">
            <a:extLst>
              <a:ext uri="{FF2B5EF4-FFF2-40B4-BE49-F238E27FC236}">
                <a16:creationId xmlns:a16="http://schemas.microsoft.com/office/drawing/2014/main" id="{5CC169DB-1B6B-1541-9121-EE2B55F6D916}"/>
              </a:ext>
            </a:extLst>
          </p:cNvPr>
          <p:cNvSpPr txBox="1"/>
          <p:nvPr/>
        </p:nvSpPr>
        <p:spPr>
          <a:xfrm>
            <a:off x="248790" y="2993570"/>
            <a:ext cx="4716462" cy="3124201"/>
          </a:xfrm>
          <a:prstGeom prst="rect">
            <a:avLst/>
          </a:prstGeom>
        </p:spPr>
        <p:txBody>
          <a:bodyPr vert="horz" lIns="91440" tIns="45720" rIns="91440" bIns="45720" rtlCol="0" anchor="ctr">
            <a:noAutofit/>
          </a:bodyPr>
          <a:lstStyle/>
          <a:p>
            <a:pPr>
              <a:spcBef>
                <a:spcPct val="20000"/>
              </a:spcBef>
              <a:spcAft>
                <a:spcPts val="600"/>
              </a:spcAft>
              <a:buClr>
                <a:schemeClr val="tx1"/>
              </a:buClr>
              <a:buSzPct val="100000"/>
            </a:pPr>
            <a:r>
              <a:rPr lang="en-US" sz="4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Quest for Equality: </a:t>
            </a:r>
          </a:p>
          <a:p>
            <a:pPr>
              <a:spcBef>
                <a:spcPct val="20000"/>
              </a:spcBef>
              <a:spcAft>
                <a:spcPts val="600"/>
              </a:spcAft>
              <a:buClr>
                <a:schemeClr val="tx1"/>
              </a:buClr>
              <a:buSzPct val="100000"/>
            </a:pPr>
            <a:r>
              <a:rPr lang="en-US" sz="4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Human Rights &amp; Women’s Civil Rights through Art</a:t>
            </a:r>
          </a:p>
        </p:txBody>
      </p:sp>
      <p:sp>
        <p:nvSpPr>
          <p:cNvPr id="13" name="Rectangle 12">
            <a:extLst>
              <a:ext uri="{FF2B5EF4-FFF2-40B4-BE49-F238E27FC236}">
                <a16:creationId xmlns:a16="http://schemas.microsoft.com/office/drawing/2014/main" id="{2C8C8ED6-A932-44F5-83A5-5793DDA44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182811E-FB7E-4C44-8776-8FBD8D9AA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85061" y="160868"/>
            <a:ext cx="1846073" cy="27788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4658732-4596-4018-974F-676F1F66D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7" y="4071410"/>
            <a:ext cx="1898121" cy="26445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0E69CD7-A154-8042-9057-DC665B2BB333}"/>
              </a:ext>
            </a:extLst>
          </p:cNvPr>
          <p:cNvPicPr>
            <a:picLocks noChangeAspect="1"/>
          </p:cNvPicPr>
          <p:nvPr/>
        </p:nvPicPr>
        <p:blipFill rotWithShape="1">
          <a:blip r:embed="rId4"/>
          <a:srcRect l="42024" r="9402" b="1"/>
          <a:stretch/>
        </p:blipFill>
        <p:spPr>
          <a:xfrm>
            <a:off x="8314455" y="3100590"/>
            <a:ext cx="3716680" cy="3615331"/>
          </a:xfrm>
          <a:prstGeom prst="rect">
            <a:avLst/>
          </a:prstGeom>
        </p:spPr>
      </p:pic>
      <p:pic>
        <p:nvPicPr>
          <p:cNvPr id="8" name="Picture 7">
            <a:hlinkClick r:id="rId5"/>
            <a:extLst>
              <a:ext uri="{FF2B5EF4-FFF2-40B4-BE49-F238E27FC236}">
                <a16:creationId xmlns:a16="http://schemas.microsoft.com/office/drawing/2014/main" id="{E0F37837-F998-8C4B-B9DF-ADC7075B6A8B}"/>
              </a:ext>
            </a:extLst>
          </p:cNvPr>
          <p:cNvPicPr/>
          <p:nvPr/>
        </p:nvPicPr>
        <p:blipFill rotWithShape="1">
          <a:blip r:embed="rId6">
            <a:extLst>
              <a:ext uri="{28A0092B-C50C-407E-A947-70E740481C1C}">
                <a14:useLocalDpi xmlns:a14="http://schemas.microsoft.com/office/drawing/2010/main" val="0"/>
              </a:ext>
            </a:extLst>
          </a:blip>
          <a:srcRect l="22347" r="1" b="1"/>
          <a:stretch/>
        </p:blipFill>
        <p:spPr bwMode="auto">
          <a:xfrm>
            <a:off x="6256867" y="160867"/>
            <a:ext cx="3767328" cy="3747805"/>
          </a:xfrm>
          <a:custGeom>
            <a:avLst/>
            <a:gdLst/>
            <a:ahLst/>
            <a:cxnLst/>
            <a:rect l="l" t="t" r="r" b="b"/>
            <a:pathLst>
              <a:path w="3767328" h="3747805">
                <a:moveTo>
                  <a:pt x="0" y="0"/>
                </a:moveTo>
                <a:lnTo>
                  <a:pt x="3767328" y="0"/>
                </a:lnTo>
                <a:lnTo>
                  <a:pt x="3767328" y="2778856"/>
                </a:lnTo>
                <a:lnTo>
                  <a:pt x="1896721" y="2778856"/>
                </a:lnTo>
                <a:lnTo>
                  <a:pt x="1896721" y="3747805"/>
                </a:lnTo>
                <a:lnTo>
                  <a:pt x="0" y="3747805"/>
                </a:lnTo>
                <a:close/>
              </a:path>
            </a:pathLst>
          </a:custGeom>
          <a:noFill/>
        </p:spPr>
      </p:pic>
    </p:spTree>
    <p:extLst>
      <p:ext uri="{BB962C8B-B14F-4D97-AF65-F5344CB8AC3E}">
        <p14:creationId xmlns:p14="http://schemas.microsoft.com/office/powerpoint/2010/main" val="3571418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667A-FCE2-604C-87BE-7507A060D801}"/>
              </a:ext>
            </a:extLst>
          </p:cNvPr>
          <p:cNvSpPr>
            <a:spLocks noGrp="1"/>
          </p:cNvSpPr>
          <p:nvPr>
            <p:ph type="title"/>
          </p:nvPr>
        </p:nvSpPr>
        <p:spPr/>
        <p:txBody>
          <a:bodyPr/>
          <a:lstStyle/>
          <a:p>
            <a:r>
              <a:rPr lang="en-US" dirty="0"/>
              <a:t>Chalk Talk</a:t>
            </a:r>
          </a:p>
        </p:txBody>
      </p:sp>
      <p:sp>
        <p:nvSpPr>
          <p:cNvPr id="3" name="Content Placeholder 2">
            <a:extLst>
              <a:ext uri="{FF2B5EF4-FFF2-40B4-BE49-F238E27FC236}">
                <a16:creationId xmlns:a16="http://schemas.microsoft.com/office/drawing/2014/main" id="{BCB2FE6F-C545-374F-8F57-D03DC2073847}"/>
              </a:ext>
            </a:extLst>
          </p:cNvPr>
          <p:cNvSpPr>
            <a:spLocks noGrp="1"/>
          </p:cNvSpPr>
          <p:nvPr>
            <p:ph idx="1"/>
          </p:nvPr>
        </p:nvSpPr>
        <p:spPr>
          <a:xfrm>
            <a:off x="1141413" y="1888067"/>
            <a:ext cx="9905998" cy="3124201"/>
          </a:xfrm>
        </p:spPr>
        <p:txBody>
          <a:bodyPr>
            <a:normAutofit/>
          </a:bodyPr>
          <a:lstStyle/>
          <a:p>
            <a:pPr marL="0" indent="0" algn="ctr">
              <a:buNone/>
            </a:pPr>
            <a:r>
              <a:rPr lang="en-US" sz="3600" dirty="0"/>
              <a:t>In your opinion, do women have equal rights to that of men in the United States today? </a:t>
            </a:r>
          </a:p>
          <a:p>
            <a:pPr marL="0" indent="0" algn="ctr">
              <a:buNone/>
            </a:pPr>
            <a:r>
              <a:rPr lang="en-US" sz="3600" dirty="0"/>
              <a:t>Defend your response. </a:t>
            </a:r>
          </a:p>
        </p:txBody>
      </p:sp>
    </p:spTree>
    <p:extLst>
      <p:ext uri="{BB962C8B-B14F-4D97-AF65-F5344CB8AC3E}">
        <p14:creationId xmlns:p14="http://schemas.microsoft.com/office/powerpoint/2010/main" val="3186746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6595E6C-FE48-A045-A900-9926DDA3E18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F5C93F47-2FCB-214F-B0CE-3499920F251B}"/>
              </a:ext>
            </a:extLst>
          </p:cNvPr>
          <p:cNvPicPr>
            <a:picLocks noChangeAspect="1"/>
          </p:cNvPicPr>
          <p:nvPr/>
        </p:nvPicPr>
        <p:blipFill>
          <a:blip r:embed="rId3"/>
          <a:stretch>
            <a:fillRect/>
          </a:stretch>
        </p:blipFill>
        <p:spPr>
          <a:xfrm>
            <a:off x="355600" y="0"/>
            <a:ext cx="11480800" cy="5420065"/>
          </a:xfrm>
          <a:prstGeom prst="rect">
            <a:avLst/>
          </a:prstGeom>
        </p:spPr>
      </p:pic>
      <p:sp>
        <p:nvSpPr>
          <p:cNvPr id="7" name="Rectangle 6">
            <a:extLst>
              <a:ext uri="{FF2B5EF4-FFF2-40B4-BE49-F238E27FC236}">
                <a16:creationId xmlns:a16="http://schemas.microsoft.com/office/drawing/2014/main" id="{92CEFDBF-C435-6F4E-B6F3-50E7D543A99A}"/>
              </a:ext>
            </a:extLst>
          </p:cNvPr>
          <p:cNvSpPr/>
          <p:nvPr/>
        </p:nvSpPr>
        <p:spPr>
          <a:xfrm>
            <a:off x="861391" y="5525458"/>
            <a:ext cx="10929556" cy="1323439"/>
          </a:xfrm>
          <a:prstGeom prst="rect">
            <a:avLst/>
          </a:prstGeom>
        </p:spPr>
        <p:txBody>
          <a:bodyPr wrap="square">
            <a:spAutoFit/>
          </a:bodyPr>
          <a:lstStyle/>
          <a:p>
            <a:r>
              <a:rPr lang="en-US" sz="2000" dirty="0"/>
              <a:t>DO NOW: Look closely at the picture and write down your responses to the following:</a:t>
            </a:r>
          </a:p>
          <a:p>
            <a:pPr marL="285750" indent="-285750">
              <a:buFont typeface="Arial" panose="020B0604020202020204" pitchFamily="34" charset="0"/>
              <a:buChar char="•"/>
            </a:pPr>
            <a:r>
              <a:rPr lang="en-US" sz="2000" dirty="0"/>
              <a:t>What is going on in this picture? </a:t>
            </a:r>
          </a:p>
          <a:p>
            <a:pPr marL="285750" lvl="0" indent="-285750">
              <a:buFont typeface="Arial" panose="020B0604020202020204" pitchFamily="34" charset="0"/>
              <a:buChar char="•"/>
            </a:pPr>
            <a:r>
              <a:rPr lang="en-US" sz="2000" dirty="0"/>
              <a:t>What do you see that makes you say that? </a:t>
            </a:r>
          </a:p>
          <a:p>
            <a:pPr marL="285750" lvl="0" indent="-285750">
              <a:buFont typeface="Arial" panose="020B0604020202020204" pitchFamily="34" charset="0"/>
              <a:buChar char="•"/>
            </a:pPr>
            <a:r>
              <a:rPr lang="en-US" sz="2000" dirty="0"/>
              <a:t>What more can you find?</a:t>
            </a:r>
          </a:p>
        </p:txBody>
      </p:sp>
    </p:spTree>
    <p:extLst>
      <p:ext uri="{BB962C8B-B14F-4D97-AF65-F5344CB8AC3E}">
        <p14:creationId xmlns:p14="http://schemas.microsoft.com/office/powerpoint/2010/main" val="775325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100B-AF8F-2C43-A87F-4A7A36D890A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38914D0-BA5D-9645-AB1B-CAC0431E3FBF}"/>
              </a:ext>
            </a:extLst>
          </p:cNvPr>
          <p:cNvPicPr>
            <a:picLocks noGrp="1" noChangeAspect="1"/>
          </p:cNvPicPr>
          <p:nvPr>
            <p:ph idx="1"/>
          </p:nvPr>
        </p:nvPicPr>
        <p:blipFill>
          <a:blip r:embed="rId3"/>
          <a:stretch>
            <a:fillRect/>
          </a:stretch>
        </p:blipFill>
        <p:spPr>
          <a:xfrm>
            <a:off x="1548414" y="730794"/>
            <a:ext cx="9095172" cy="5968707"/>
          </a:xfrm>
        </p:spPr>
      </p:pic>
    </p:spTree>
    <p:extLst>
      <p:ext uri="{BB962C8B-B14F-4D97-AF65-F5344CB8AC3E}">
        <p14:creationId xmlns:p14="http://schemas.microsoft.com/office/powerpoint/2010/main" val="3911643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EB1CF-1D93-D940-B3AA-E2CB52D68928}"/>
              </a:ext>
            </a:extLst>
          </p:cNvPr>
          <p:cNvSpPr>
            <a:spLocks noGrp="1"/>
          </p:cNvSpPr>
          <p:nvPr>
            <p:ph type="title"/>
          </p:nvPr>
        </p:nvSpPr>
        <p:spPr>
          <a:xfrm>
            <a:off x="1981200" y="207482"/>
            <a:ext cx="8610600" cy="1293028"/>
          </a:xfrm>
        </p:spPr>
        <p:txBody>
          <a:bodyPr>
            <a:noAutofit/>
          </a:bodyPr>
          <a:lstStyle/>
          <a:p>
            <a:pPr algn="ctr"/>
            <a:r>
              <a:rPr lang="en-US" sz="2500" dirty="0"/>
              <a:t>Hank Willis Thomas</a:t>
            </a:r>
            <a:br>
              <a:rPr lang="en-US" sz="2500" dirty="0"/>
            </a:br>
            <a:r>
              <a:rPr lang="en-US" sz="2500" dirty="0"/>
              <a:t>SN11548.7 – Print</a:t>
            </a:r>
            <a:br>
              <a:rPr lang="en-US" sz="2500" dirty="0"/>
            </a:br>
            <a:r>
              <a:rPr lang="en-US" sz="2500" i="1" dirty="0"/>
              <a:t>The Men Cheered!</a:t>
            </a:r>
            <a:r>
              <a:rPr lang="en-US" sz="2500" dirty="0"/>
              <a:t> 1945/2015, 2015</a:t>
            </a:r>
            <a:br>
              <a:rPr lang="en-US" sz="2500" dirty="0"/>
            </a:br>
            <a:endParaRPr lang="en-US" sz="2500" dirty="0"/>
          </a:p>
        </p:txBody>
      </p:sp>
      <p:sp>
        <p:nvSpPr>
          <p:cNvPr id="4" name="Rectangle 2">
            <a:extLst>
              <a:ext uri="{FF2B5EF4-FFF2-40B4-BE49-F238E27FC236}">
                <a16:creationId xmlns:a16="http://schemas.microsoft.com/office/drawing/2014/main" id="{B6595E6C-FE48-A045-A900-9926DDA3E18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F5C93F47-2FCB-214F-B0CE-3499920F251B}"/>
              </a:ext>
            </a:extLst>
          </p:cNvPr>
          <p:cNvPicPr>
            <a:picLocks noChangeAspect="1"/>
          </p:cNvPicPr>
          <p:nvPr/>
        </p:nvPicPr>
        <p:blipFill>
          <a:blip r:embed="rId3"/>
          <a:stretch>
            <a:fillRect/>
          </a:stretch>
        </p:blipFill>
        <p:spPr>
          <a:xfrm>
            <a:off x="406400" y="1485900"/>
            <a:ext cx="11379200" cy="5372100"/>
          </a:xfrm>
          <a:prstGeom prst="rect">
            <a:avLst/>
          </a:prstGeom>
        </p:spPr>
      </p:pic>
    </p:spTree>
    <p:extLst>
      <p:ext uri="{BB962C8B-B14F-4D97-AF65-F5344CB8AC3E}">
        <p14:creationId xmlns:p14="http://schemas.microsoft.com/office/powerpoint/2010/main" val="1108309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45B2-A1C0-C94C-BE22-162A63FBB7F2}"/>
              </a:ext>
            </a:extLst>
          </p:cNvPr>
          <p:cNvSpPr>
            <a:spLocks noGrp="1"/>
          </p:cNvSpPr>
          <p:nvPr>
            <p:ph type="title"/>
          </p:nvPr>
        </p:nvSpPr>
        <p:spPr>
          <a:xfrm>
            <a:off x="516835" y="158934"/>
            <a:ext cx="11193185" cy="1298805"/>
          </a:xfrm>
        </p:spPr>
        <p:txBody>
          <a:bodyPr/>
          <a:lstStyle/>
          <a:p>
            <a:pPr algn="ctr"/>
            <a:r>
              <a:rPr lang="en-US" dirty="0" err="1"/>
              <a:t>WwIi</a:t>
            </a:r>
            <a:r>
              <a:rPr lang="en-US" dirty="0"/>
              <a:t> &amp; Women in in the workforce </a:t>
            </a:r>
          </a:p>
        </p:txBody>
      </p:sp>
      <p:sp>
        <p:nvSpPr>
          <p:cNvPr id="3" name="Content Placeholder 2">
            <a:extLst>
              <a:ext uri="{FF2B5EF4-FFF2-40B4-BE49-F238E27FC236}">
                <a16:creationId xmlns:a16="http://schemas.microsoft.com/office/drawing/2014/main" id="{30CF22DE-216C-4041-A1DF-1B991C1E5337}"/>
              </a:ext>
            </a:extLst>
          </p:cNvPr>
          <p:cNvSpPr>
            <a:spLocks noGrp="1"/>
          </p:cNvSpPr>
          <p:nvPr>
            <p:ph idx="1"/>
          </p:nvPr>
        </p:nvSpPr>
        <p:spPr>
          <a:xfrm>
            <a:off x="172278" y="1311965"/>
            <a:ext cx="11834192" cy="5387101"/>
          </a:xfrm>
        </p:spPr>
        <p:txBody>
          <a:bodyPr>
            <a:noAutofit/>
          </a:bodyPr>
          <a:lstStyle/>
          <a:p>
            <a:pPr>
              <a:lnSpc>
                <a:spcPct val="100000"/>
              </a:lnSpc>
              <a:spcBef>
                <a:spcPts val="0"/>
              </a:spcBef>
              <a:spcAft>
                <a:spcPts val="0"/>
              </a:spcAft>
            </a:pPr>
            <a:r>
              <a:rPr lang="en-US" sz="2700" dirty="0"/>
              <a:t>While some women in the US worked outside the home prior to WWII, the war changed the type and volume of work women did. </a:t>
            </a:r>
          </a:p>
          <a:p>
            <a:pPr>
              <a:lnSpc>
                <a:spcPct val="100000"/>
              </a:lnSpc>
              <a:spcBef>
                <a:spcPts val="0"/>
              </a:spcBef>
              <a:spcAft>
                <a:spcPts val="0"/>
              </a:spcAft>
            </a:pPr>
            <a:r>
              <a:rPr lang="en-US" sz="2700" dirty="0"/>
              <a:t>Five million women were in the US workforce from 1940-1945, mostly in plants, factories, and office jobs.</a:t>
            </a:r>
          </a:p>
          <a:p>
            <a:pPr>
              <a:lnSpc>
                <a:spcPct val="100000"/>
              </a:lnSpc>
              <a:spcBef>
                <a:spcPts val="0"/>
              </a:spcBef>
              <a:spcAft>
                <a:spcPts val="0"/>
              </a:spcAft>
            </a:pPr>
            <a:r>
              <a:rPr lang="en-US" sz="2700" dirty="0"/>
              <a:t>350,000 US women served in the armed forces during the war.</a:t>
            </a:r>
          </a:p>
          <a:p>
            <a:pPr>
              <a:lnSpc>
                <a:spcPct val="100000"/>
              </a:lnSpc>
              <a:spcBef>
                <a:spcPts val="0"/>
              </a:spcBef>
              <a:spcAft>
                <a:spcPts val="0"/>
              </a:spcAft>
            </a:pPr>
            <a:r>
              <a:rPr lang="en-US" sz="2700" dirty="0"/>
              <a:t>Women's Armed Services Integration Act signed into law June 12, 1948 recognized women, for the first time, as full members of the armed forces.</a:t>
            </a:r>
          </a:p>
          <a:p>
            <a:pPr>
              <a:lnSpc>
                <a:spcPct val="100000"/>
              </a:lnSpc>
              <a:spcBef>
                <a:spcPts val="0"/>
              </a:spcBef>
              <a:spcAft>
                <a:spcPts val="0"/>
              </a:spcAft>
            </a:pPr>
            <a:r>
              <a:rPr lang="en-US" sz="2700" dirty="0"/>
              <a:t>Working women faced many issues and cultural stereotypes. </a:t>
            </a:r>
          </a:p>
          <a:p>
            <a:pPr>
              <a:lnSpc>
                <a:spcPct val="100000"/>
              </a:lnSpc>
              <a:spcBef>
                <a:spcPts val="0"/>
              </a:spcBef>
              <a:spcAft>
                <a:spcPts val="0"/>
              </a:spcAft>
            </a:pPr>
            <a:r>
              <a:rPr lang="en-US" sz="2700" dirty="0"/>
              <a:t>Minority women faced hardships securing jobs. </a:t>
            </a:r>
          </a:p>
          <a:p>
            <a:pPr>
              <a:lnSpc>
                <a:spcPct val="100000"/>
              </a:lnSpc>
              <a:spcBef>
                <a:spcPts val="0"/>
              </a:spcBef>
              <a:spcAft>
                <a:spcPts val="0"/>
              </a:spcAft>
            </a:pPr>
            <a:r>
              <a:rPr lang="en-US" sz="2700" dirty="0"/>
              <a:t>Many women were fired or laid off after WWII as men returned home and took positions and the need for war materials decreased. </a:t>
            </a:r>
          </a:p>
          <a:p>
            <a:pPr>
              <a:lnSpc>
                <a:spcPct val="100000"/>
              </a:lnSpc>
              <a:spcBef>
                <a:spcPts val="0"/>
              </a:spcBef>
              <a:spcAft>
                <a:spcPts val="0"/>
              </a:spcAft>
            </a:pPr>
            <a:r>
              <a:rPr lang="en-US" sz="2700" dirty="0"/>
              <a:t>By 1932, 32% of women were in the workforce. </a:t>
            </a:r>
          </a:p>
        </p:txBody>
      </p:sp>
    </p:spTree>
    <p:extLst>
      <p:ext uri="{BB962C8B-B14F-4D97-AF65-F5344CB8AC3E}">
        <p14:creationId xmlns:p14="http://schemas.microsoft.com/office/powerpoint/2010/main" val="263219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F63D5999-5597-234E-A520-E76069641F9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39617" y="172278"/>
            <a:ext cx="7329499" cy="6685722"/>
          </a:xfrm>
          <a:prstGeom prst="rect">
            <a:avLst/>
          </a:prstGeom>
          <a:noFill/>
          <a:ln>
            <a:noFill/>
          </a:ln>
        </p:spPr>
      </p:pic>
    </p:spTree>
    <p:extLst>
      <p:ext uri="{BB962C8B-B14F-4D97-AF65-F5344CB8AC3E}">
        <p14:creationId xmlns:p14="http://schemas.microsoft.com/office/powerpoint/2010/main" val="262757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1AAD3B-D86E-AD4A-85B2-AA5523A1B206}"/>
              </a:ext>
            </a:extLst>
          </p:cNvPr>
          <p:cNvPicPr>
            <a:picLocks noChangeAspect="1"/>
          </p:cNvPicPr>
          <p:nvPr/>
        </p:nvPicPr>
        <p:blipFill rotWithShape="1">
          <a:blip r:embed="rId3"/>
          <a:srcRect b="5893"/>
          <a:stretch/>
        </p:blipFill>
        <p:spPr>
          <a:xfrm>
            <a:off x="3220278" y="0"/>
            <a:ext cx="5447472" cy="6835218"/>
          </a:xfrm>
          <a:prstGeom prst="rect">
            <a:avLst/>
          </a:prstGeom>
        </p:spPr>
      </p:pic>
    </p:spTree>
    <p:extLst>
      <p:ext uri="{BB962C8B-B14F-4D97-AF65-F5344CB8AC3E}">
        <p14:creationId xmlns:p14="http://schemas.microsoft.com/office/powerpoint/2010/main" val="146662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F63D5999-5597-234E-A520-E76069641F9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22883" y="1620252"/>
            <a:ext cx="6954253" cy="5237747"/>
          </a:xfrm>
          <a:prstGeom prst="rect">
            <a:avLst/>
          </a:prstGeom>
          <a:noFill/>
          <a:ln>
            <a:noFill/>
          </a:ln>
        </p:spPr>
      </p:pic>
      <p:sp>
        <p:nvSpPr>
          <p:cNvPr id="3" name="Title 1">
            <a:extLst>
              <a:ext uri="{FF2B5EF4-FFF2-40B4-BE49-F238E27FC236}">
                <a16:creationId xmlns:a16="http://schemas.microsoft.com/office/drawing/2014/main" id="{625AFF0E-B15B-9649-8E4C-79BA4E438045}"/>
              </a:ext>
            </a:extLst>
          </p:cNvPr>
          <p:cNvSpPr>
            <a:spLocks noGrp="1"/>
          </p:cNvSpPr>
          <p:nvPr>
            <p:ph type="title"/>
          </p:nvPr>
        </p:nvSpPr>
        <p:spPr>
          <a:xfrm>
            <a:off x="901148" y="327224"/>
            <a:ext cx="10605052" cy="1293028"/>
          </a:xfrm>
        </p:spPr>
        <p:txBody>
          <a:bodyPr>
            <a:noAutofit/>
          </a:bodyPr>
          <a:lstStyle/>
          <a:p>
            <a:pPr algn="ctr"/>
            <a:br>
              <a:rPr lang="en-US" sz="2600" dirty="0"/>
            </a:br>
            <a:br>
              <a:rPr lang="en-US" sz="2600" dirty="0"/>
            </a:br>
            <a:r>
              <a:rPr lang="en-US" sz="2600" dirty="0"/>
              <a:t>Hank Willis Thomas</a:t>
            </a:r>
            <a:br>
              <a:rPr lang="en-US" sz="2600" dirty="0"/>
            </a:br>
            <a:r>
              <a:rPr lang="en-US" sz="2600" dirty="0"/>
              <a:t>SN115a48.10 – Print</a:t>
            </a:r>
            <a:br>
              <a:rPr lang="en-US" sz="2600" dirty="0"/>
            </a:br>
            <a:r>
              <a:rPr lang="en-US" sz="2600" i="1" dirty="0"/>
              <a:t>Behind every great man…,</a:t>
            </a:r>
            <a:r>
              <a:rPr lang="en-US" sz="2600" dirty="0"/>
              <a:t> 1973, 2015, 2015</a:t>
            </a:r>
            <a:br>
              <a:rPr lang="en-US" sz="2600" dirty="0"/>
            </a:br>
            <a:br>
              <a:rPr lang="en-US" sz="2600" dirty="0"/>
            </a:br>
            <a:br>
              <a:rPr lang="en-US" sz="2600" dirty="0"/>
            </a:br>
            <a:endParaRPr lang="en-US" sz="2600" dirty="0"/>
          </a:p>
        </p:txBody>
      </p:sp>
    </p:spTree>
    <p:extLst>
      <p:ext uri="{BB962C8B-B14F-4D97-AF65-F5344CB8AC3E}">
        <p14:creationId xmlns:p14="http://schemas.microsoft.com/office/powerpoint/2010/main" val="2224761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EEC632-96D7-6140-BAB4-52611F31BEB8}"/>
              </a:ext>
            </a:extLst>
          </p:cNvPr>
          <p:cNvPicPr>
            <a:picLocks noChangeAspect="1"/>
          </p:cNvPicPr>
          <p:nvPr/>
        </p:nvPicPr>
        <p:blipFill rotWithShape="1">
          <a:blip r:embed="rId3">
            <a:alphaModFix amt="40000"/>
          </a:blip>
          <a:srcRect b="21875"/>
          <a:stretch/>
        </p:blipFill>
        <p:spPr>
          <a:xfrm>
            <a:off x="20" y="10"/>
            <a:ext cx="12191980" cy="6857990"/>
          </a:xfrm>
          <a:prstGeom prst="rect">
            <a:avLst/>
          </a:prstGeom>
        </p:spPr>
      </p:pic>
      <p:sp>
        <p:nvSpPr>
          <p:cNvPr id="2" name="Title 1">
            <a:extLst>
              <a:ext uri="{FF2B5EF4-FFF2-40B4-BE49-F238E27FC236}">
                <a16:creationId xmlns:a16="http://schemas.microsoft.com/office/drawing/2014/main" id="{33B33B24-95B3-7F47-925F-D5BC63BECFCE}"/>
              </a:ext>
            </a:extLst>
          </p:cNvPr>
          <p:cNvSpPr>
            <a:spLocks noGrp="1"/>
          </p:cNvSpPr>
          <p:nvPr>
            <p:ph type="title"/>
          </p:nvPr>
        </p:nvSpPr>
        <p:spPr>
          <a:xfrm>
            <a:off x="5340606" y="-1496940"/>
            <a:ext cx="6453829" cy="2602062"/>
          </a:xfrm>
        </p:spPr>
        <p:txBody>
          <a:bodyPr vert="horz" lIns="91440" tIns="45720" rIns="91440" bIns="45720" rtlCol="0" anchor="b">
            <a:normAutofit/>
          </a:bodyPr>
          <a:lstStyle/>
          <a:p>
            <a:pPr algn="l"/>
            <a:r>
              <a:rPr lang="en-US" sz="6000" dirty="0"/>
              <a:t>Suffrage</a:t>
            </a:r>
          </a:p>
        </p:txBody>
      </p:sp>
      <p:sp>
        <p:nvSpPr>
          <p:cNvPr id="3" name="Content Placeholder 2">
            <a:extLst>
              <a:ext uri="{FF2B5EF4-FFF2-40B4-BE49-F238E27FC236}">
                <a16:creationId xmlns:a16="http://schemas.microsoft.com/office/drawing/2014/main" id="{D6439D29-609F-AD40-BD5D-DC48AEE4652E}"/>
              </a:ext>
            </a:extLst>
          </p:cNvPr>
          <p:cNvSpPr>
            <a:spLocks noGrp="1"/>
          </p:cNvSpPr>
          <p:nvPr>
            <p:ph idx="1"/>
          </p:nvPr>
        </p:nvSpPr>
        <p:spPr>
          <a:xfrm>
            <a:off x="5340626" y="1105122"/>
            <a:ext cx="6851354" cy="685800"/>
          </a:xfrm>
        </p:spPr>
        <p:txBody>
          <a:bodyPr vert="horz" lIns="91440" tIns="45720" rIns="91440" bIns="45720" rtlCol="0">
            <a:normAutofit/>
          </a:bodyPr>
          <a:lstStyle/>
          <a:p>
            <a:pPr marL="0" indent="0">
              <a:buNone/>
            </a:pPr>
            <a:r>
              <a:rPr lang="en-US" sz="2400" b="1" u="sng" dirty="0"/>
              <a:t>Suffrage</a:t>
            </a:r>
            <a:r>
              <a:rPr lang="en-US" sz="2400" b="1" dirty="0"/>
              <a:t>: The right to vote in political elections</a:t>
            </a:r>
          </a:p>
        </p:txBody>
      </p:sp>
    </p:spTree>
    <p:extLst>
      <p:ext uri="{BB962C8B-B14F-4D97-AF65-F5344CB8AC3E}">
        <p14:creationId xmlns:p14="http://schemas.microsoft.com/office/powerpoint/2010/main" val="3974810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B4DE-0A00-0248-B6EF-CD5B60D991E3}"/>
              </a:ext>
            </a:extLst>
          </p:cNvPr>
          <p:cNvSpPr>
            <a:spLocks noGrp="1"/>
          </p:cNvSpPr>
          <p:nvPr>
            <p:ph type="title"/>
          </p:nvPr>
        </p:nvSpPr>
        <p:spPr>
          <a:xfrm>
            <a:off x="685799" y="764373"/>
            <a:ext cx="4522305" cy="1600200"/>
          </a:xfrm>
        </p:spPr>
        <p:txBody>
          <a:bodyPr vert="horz" lIns="91440" tIns="45720" rIns="91440" bIns="45720" rtlCol="0" anchor="b">
            <a:noAutofit/>
          </a:bodyPr>
          <a:lstStyle/>
          <a:p>
            <a:pPr algn="l"/>
            <a:r>
              <a:rPr lang="en-US" sz="3600" dirty="0"/>
              <a:t>Susan B. Anthony</a:t>
            </a:r>
            <a:br>
              <a:rPr lang="en-US" sz="3600" dirty="0"/>
            </a:br>
            <a:r>
              <a:rPr lang="en-US" sz="3600" dirty="0"/>
              <a:t>1820-1906</a:t>
            </a:r>
          </a:p>
        </p:txBody>
      </p:sp>
      <p:pic>
        <p:nvPicPr>
          <p:cNvPr id="4" name="Picture 3">
            <a:extLst>
              <a:ext uri="{FF2B5EF4-FFF2-40B4-BE49-F238E27FC236}">
                <a16:creationId xmlns:a16="http://schemas.microsoft.com/office/drawing/2014/main" id="{D1EAAD9A-1614-8847-BA4A-F6048C9A1B47}"/>
              </a:ext>
            </a:extLst>
          </p:cNvPr>
          <p:cNvPicPr>
            <a:picLocks noChangeAspect="1"/>
          </p:cNvPicPr>
          <p:nvPr/>
        </p:nvPicPr>
        <p:blipFill rotWithShape="1">
          <a:blip r:embed="rId3"/>
          <a:srcRect t="1039" r="-2" b="23787"/>
          <a:stretch/>
        </p:blipFill>
        <p:spPr>
          <a:xfrm>
            <a:off x="5304147" y="10"/>
            <a:ext cx="6887853" cy="6857990"/>
          </a:xfrm>
          <a:prstGeom prst="rect">
            <a:avLst/>
          </a:prstGeom>
        </p:spPr>
      </p:pic>
    </p:spTree>
    <p:extLst>
      <p:ext uri="{BB962C8B-B14F-4D97-AF65-F5344CB8AC3E}">
        <p14:creationId xmlns:p14="http://schemas.microsoft.com/office/powerpoint/2010/main" val="2378269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667A-FCE2-604C-87BE-7507A060D801}"/>
              </a:ext>
            </a:extLst>
          </p:cNvPr>
          <p:cNvSpPr>
            <a:spLocks noGrp="1"/>
          </p:cNvSpPr>
          <p:nvPr>
            <p:ph type="title"/>
          </p:nvPr>
        </p:nvSpPr>
        <p:spPr/>
        <p:txBody>
          <a:bodyPr/>
          <a:lstStyle/>
          <a:p>
            <a:r>
              <a:rPr lang="en-US" dirty="0"/>
              <a:t>Chalk Talk</a:t>
            </a:r>
          </a:p>
        </p:txBody>
      </p:sp>
      <p:sp>
        <p:nvSpPr>
          <p:cNvPr id="3" name="Content Placeholder 2">
            <a:extLst>
              <a:ext uri="{FF2B5EF4-FFF2-40B4-BE49-F238E27FC236}">
                <a16:creationId xmlns:a16="http://schemas.microsoft.com/office/drawing/2014/main" id="{BCB2FE6F-C545-374F-8F57-D03DC2073847}"/>
              </a:ext>
            </a:extLst>
          </p:cNvPr>
          <p:cNvSpPr>
            <a:spLocks noGrp="1"/>
          </p:cNvSpPr>
          <p:nvPr>
            <p:ph idx="1"/>
          </p:nvPr>
        </p:nvSpPr>
        <p:spPr>
          <a:xfrm>
            <a:off x="1141413" y="1566333"/>
            <a:ext cx="9905998" cy="3124201"/>
          </a:xfrm>
        </p:spPr>
        <p:txBody>
          <a:bodyPr>
            <a:normAutofit/>
          </a:bodyPr>
          <a:lstStyle/>
          <a:p>
            <a:pPr marL="0" indent="0" algn="ctr">
              <a:buNone/>
            </a:pPr>
            <a:r>
              <a:rPr lang="en-US" sz="3600" dirty="0"/>
              <a:t>In your opinion, what are ‘human rights’?</a:t>
            </a:r>
          </a:p>
        </p:txBody>
      </p:sp>
    </p:spTree>
    <p:extLst>
      <p:ext uri="{BB962C8B-B14F-4D97-AF65-F5344CB8AC3E}">
        <p14:creationId xmlns:p14="http://schemas.microsoft.com/office/powerpoint/2010/main" val="675488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B4ADA-92C9-204B-9FDC-FD9664B66314}"/>
              </a:ext>
            </a:extLst>
          </p:cNvPr>
          <p:cNvSpPr>
            <a:spLocks noGrp="1"/>
          </p:cNvSpPr>
          <p:nvPr>
            <p:ph type="title"/>
          </p:nvPr>
        </p:nvSpPr>
        <p:spPr/>
        <p:txBody>
          <a:bodyPr>
            <a:normAutofit/>
          </a:bodyPr>
          <a:lstStyle/>
          <a:p>
            <a:r>
              <a:rPr lang="en-US" dirty="0"/>
              <a:t>19</a:t>
            </a:r>
            <a:r>
              <a:rPr lang="en-US" baseline="30000" dirty="0"/>
              <a:t>th</a:t>
            </a:r>
            <a:r>
              <a:rPr lang="en-US" dirty="0"/>
              <a:t> amendment </a:t>
            </a:r>
            <a:br>
              <a:rPr lang="en-US" dirty="0"/>
            </a:br>
            <a:r>
              <a:rPr lang="en-US" dirty="0"/>
              <a:t>August 26, 1920</a:t>
            </a:r>
            <a:br>
              <a:rPr lang="en-US" dirty="0"/>
            </a:br>
            <a:endParaRPr lang="en-US" dirty="0"/>
          </a:p>
        </p:txBody>
      </p:sp>
      <p:sp>
        <p:nvSpPr>
          <p:cNvPr id="3" name="Content Placeholder 2">
            <a:extLst>
              <a:ext uri="{FF2B5EF4-FFF2-40B4-BE49-F238E27FC236}">
                <a16:creationId xmlns:a16="http://schemas.microsoft.com/office/drawing/2014/main" id="{BEBC4407-40C7-6C4A-804A-A32BD09361F7}"/>
              </a:ext>
            </a:extLst>
          </p:cNvPr>
          <p:cNvSpPr>
            <a:spLocks noGrp="1"/>
          </p:cNvSpPr>
          <p:nvPr>
            <p:ph idx="1"/>
          </p:nvPr>
        </p:nvSpPr>
        <p:spPr/>
        <p:txBody>
          <a:bodyPr>
            <a:normAutofit/>
          </a:bodyPr>
          <a:lstStyle/>
          <a:p>
            <a:pPr marL="0" indent="0">
              <a:buNone/>
            </a:pPr>
            <a:r>
              <a:rPr lang="en-US" sz="3600" dirty="0"/>
              <a:t>“The right of citizens of the United States to vote shall not be denied or abridged by the United States or by any state on account of sex. Congress shall have power to enforce this article by appropriate legislation”</a:t>
            </a:r>
          </a:p>
        </p:txBody>
      </p:sp>
    </p:spTree>
    <p:extLst>
      <p:ext uri="{BB962C8B-B14F-4D97-AF65-F5344CB8AC3E}">
        <p14:creationId xmlns:p14="http://schemas.microsoft.com/office/powerpoint/2010/main" val="648130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285C7-E450-3343-A847-6BC369E49589}"/>
              </a:ext>
            </a:extLst>
          </p:cNvPr>
          <p:cNvSpPr>
            <a:spLocks noGrp="1"/>
          </p:cNvSpPr>
          <p:nvPr>
            <p:ph type="title"/>
          </p:nvPr>
        </p:nvSpPr>
        <p:spPr>
          <a:xfrm>
            <a:off x="927652" y="114300"/>
            <a:ext cx="10119759" cy="1905000"/>
          </a:xfrm>
        </p:spPr>
        <p:txBody>
          <a:bodyPr/>
          <a:lstStyle/>
          <a:p>
            <a:r>
              <a:rPr lang="en-US" dirty="0"/>
              <a:t>On women’s right to vote</a:t>
            </a:r>
          </a:p>
        </p:txBody>
      </p:sp>
      <p:sp>
        <p:nvSpPr>
          <p:cNvPr id="3" name="Content Placeholder 2">
            <a:extLst>
              <a:ext uri="{FF2B5EF4-FFF2-40B4-BE49-F238E27FC236}">
                <a16:creationId xmlns:a16="http://schemas.microsoft.com/office/drawing/2014/main" id="{18124787-3F8A-134B-864F-9249F96ED826}"/>
              </a:ext>
            </a:extLst>
          </p:cNvPr>
          <p:cNvSpPr>
            <a:spLocks noGrp="1"/>
          </p:cNvSpPr>
          <p:nvPr>
            <p:ph idx="1"/>
          </p:nvPr>
        </p:nvSpPr>
        <p:spPr>
          <a:xfrm>
            <a:off x="927652" y="1550504"/>
            <a:ext cx="10933044" cy="5193196"/>
          </a:xfrm>
        </p:spPr>
        <p:txBody>
          <a:bodyPr>
            <a:noAutofit/>
          </a:bodyPr>
          <a:lstStyle/>
          <a:p>
            <a:pPr marL="0" indent="0">
              <a:buNone/>
            </a:pPr>
            <a:r>
              <a:rPr lang="en-US" sz="3000" dirty="0"/>
              <a:t>“It was we, the people; not we, the white male citizens; nor yet we, the male citizens; but we, the whole people, who formed the Union. And we formed it, not to give the blessings of liberty, but to secure them; not to the half of ourselves and the half of our posterity, but to the whole people - women as well as men. And it is a downright mockery to talk to women of their enjoyment of the blessings of liberty while they are denied the use of the only means of securing them provided by this democratic-republican government - the ballot.” </a:t>
            </a:r>
          </a:p>
          <a:p>
            <a:pPr marL="0" indent="0" algn="r">
              <a:buNone/>
            </a:pPr>
            <a:r>
              <a:rPr lang="en-US" sz="2800" dirty="0"/>
              <a:t>-Susan B. Anthony</a:t>
            </a:r>
          </a:p>
        </p:txBody>
      </p:sp>
    </p:spTree>
    <p:extLst>
      <p:ext uri="{BB962C8B-B14F-4D97-AF65-F5344CB8AC3E}">
        <p14:creationId xmlns:p14="http://schemas.microsoft.com/office/powerpoint/2010/main" val="1732498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DEC6-960A-9A4D-AA8C-E6323D753415}"/>
              </a:ext>
            </a:extLst>
          </p:cNvPr>
          <p:cNvSpPr>
            <a:spLocks noGrp="1"/>
          </p:cNvSpPr>
          <p:nvPr>
            <p:ph type="title"/>
          </p:nvPr>
        </p:nvSpPr>
        <p:spPr/>
        <p:txBody>
          <a:bodyPr>
            <a:normAutofit/>
          </a:bodyPr>
          <a:lstStyle/>
          <a:p>
            <a:r>
              <a:rPr lang="en-US" dirty="0"/>
              <a:t>19th amendment: </a:t>
            </a:r>
            <a:br>
              <a:rPr lang="en-US" dirty="0"/>
            </a:br>
            <a:r>
              <a:rPr lang="en-US" dirty="0"/>
              <a:t>‘A Start, Not A Finish'</a:t>
            </a:r>
          </a:p>
        </p:txBody>
      </p:sp>
      <p:pic>
        <p:nvPicPr>
          <p:cNvPr id="4" name="Online Media 3" descr="19th Amendment: 'A Start, Not A Finish' For Suffrage | NPR">
            <a:hlinkClick r:id="" action="ppaction://media"/>
            <a:extLst>
              <a:ext uri="{FF2B5EF4-FFF2-40B4-BE49-F238E27FC236}">
                <a16:creationId xmlns:a16="http://schemas.microsoft.com/office/drawing/2014/main" id="{FF2691EA-301A-0840-AB36-070C062F98BC}"/>
              </a:ext>
            </a:extLst>
          </p:cNvPr>
          <p:cNvPicPr>
            <a:picLocks noGrp="1" noRot="1" noChangeAspect="1"/>
          </p:cNvPicPr>
          <p:nvPr>
            <p:ph idx="1"/>
            <a:videoFile r:link="rId1"/>
          </p:nvPr>
        </p:nvPicPr>
        <p:blipFill>
          <a:blip r:embed="rId4"/>
          <a:stretch>
            <a:fillRect/>
          </a:stretch>
        </p:blipFill>
        <p:spPr>
          <a:xfrm>
            <a:off x="3208862" y="2299229"/>
            <a:ext cx="5745163" cy="4308475"/>
          </a:xfrm>
          <a:prstGeom prst="rect">
            <a:avLst/>
          </a:prstGeom>
        </p:spPr>
      </p:pic>
    </p:spTree>
    <p:extLst>
      <p:ext uri="{BB962C8B-B14F-4D97-AF65-F5344CB8AC3E}">
        <p14:creationId xmlns:p14="http://schemas.microsoft.com/office/powerpoint/2010/main" val="146779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D30179-EC8C-634B-B8D1-3D8FD10EFDC3}"/>
              </a:ext>
            </a:extLst>
          </p:cNvPr>
          <p:cNvPicPr>
            <a:picLocks noChangeAspect="1"/>
          </p:cNvPicPr>
          <p:nvPr/>
        </p:nvPicPr>
        <p:blipFill rotWithShape="1">
          <a:blip r:embed="rId3">
            <a:alphaModFix amt="40000"/>
          </a:blip>
          <a:srcRect l="20845" r="19956"/>
          <a:stretch/>
        </p:blipFill>
        <p:spPr>
          <a:xfrm>
            <a:off x="20" y="-10584"/>
            <a:ext cx="4059916" cy="6858000"/>
          </a:xfrm>
          <a:prstGeom prst="rect">
            <a:avLst/>
          </a:prstGeom>
        </p:spPr>
      </p:pic>
      <p:pic>
        <p:nvPicPr>
          <p:cNvPr id="5" name="Picture 4">
            <a:extLst>
              <a:ext uri="{FF2B5EF4-FFF2-40B4-BE49-F238E27FC236}">
                <a16:creationId xmlns:a16="http://schemas.microsoft.com/office/drawing/2014/main" id="{D6F94C76-D987-0340-AB7B-E3B33B0938C2}"/>
              </a:ext>
            </a:extLst>
          </p:cNvPr>
          <p:cNvPicPr>
            <a:picLocks noChangeAspect="1"/>
          </p:cNvPicPr>
          <p:nvPr/>
        </p:nvPicPr>
        <p:blipFill rotWithShape="1">
          <a:blip r:embed="rId4">
            <a:alphaModFix amt="40000"/>
          </a:blip>
          <a:srcRect l="52305" r="19682" b="1"/>
          <a:stretch/>
        </p:blipFill>
        <p:spPr>
          <a:xfrm>
            <a:off x="4059936" y="10"/>
            <a:ext cx="4066032" cy="6857990"/>
          </a:xfrm>
          <a:prstGeom prst="rect">
            <a:avLst/>
          </a:prstGeom>
        </p:spPr>
      </p:pic>
      <p:pic>
        <p:nvPicPr>
          <p:cNvPr id="6" name="Picture 5">
            <a:hlinkClick r:id="rId5"/>
            <a:extLst>
              <a:ext uri="{FF2B5EF4-FFF2-40B4-BE49-F238E27FC236}">
                <a16:creationId xmlns:a16="http://schemas.microsoft.com/office/drawing/2014/main" id="{5C91C9E3-84D9-6348-9822-B01610B8EE98}"/>
              </a:ext>
            </a:extLst>
          </p:cNvPr>
          <p:cNvPicPr/>
          <p:nvPr/>
        </p:nvPicPr>
        <p:blipFill rotWithShape="1">
          <a:blip r:embed="rId6">
            <a:alphaModFix amt="40000"/>
            <a:extLst>
              <a:ext uri="{28A0092B-C50C-407E-A947-70E740481C1C}">
                <a14:useLocalDpi xmlns:a14="http://schemas.microsoft.com/office/drawing/2010/main" val="0"/>
              </a:ext>
            </a:extLst>
          </a:blip>
          <a:srcRect l="38827" r="15371" b="-1"/>
          <a:stretch/>
        </p:blipFill>
        <p:spPr bwMode="auto">
          <a:xfrm>
            <a:off x="8125968" y="-10584"/>
            <a:ext cx="4066031" cy="6858000"/>
          </a:xfrm>
          <a:prstGeom prst="rect">
            <a:avLst/>
          </a:prstGeom>
          <a:noFill/>
        </p:spPr>
      </p:pic>
      <p:sp>
        <p:nvSpPr>
          <p:cNvPr id="2" name="Title 1">
            <a:extLst>
              <a:ext uri="{FF2B5EF4-FFF2-40B4-BE49-F238E27FC236}">
                <a16:creationId xmlns:a16="http://schemas.microsoft.com/office/drawing/2014/main" id="{F3AF40C9-6AC5-C347-9ADC-8E1B91054629}"/>
              </a:ext>
            </a:extLst>
          </p:cNvPr>
          <p:cNvSpPr>
            <a:spLocks noGrp="1"/>
          </p:cNvSpPr>
          <p:nvPr>
            <p:ph type="title"/>
          </p:nvPr>
        </p:nvSpPr>
        <p:spPr>
          <a:xfrm>
            <a:off x="1371600" y="1803405"/>
            <a:ext cx="9448800" cy="1825096"/>
          </a:xfrm>
        </p:spPr>
        <p:txBody>
          <a:bodyPr vert="horz" lIns="91440" tIns="45720" rIns="91440" bIns="45720" rtlCol="0" anchor="b">
            <a:normAutofit/>
          </a:bodyPr>
          <a:lstStyle/>
          <a:p>
            <a:pPr algn="l"/>
            <a:r>
              <a:rPr lang="en-US" sz="6000" dirty="0"/>
              <a:t>About the Artist</a:t>
            </a:r>
          </a:p>
        </p:txBody>
      </p:sp>
    </p:spTree>
    <p:extLst>
      <p:ext uri="{BB962C8B-B14F-4D97-AF65-F5344CB8AC3E}">
        <p14:creationId xmlns:p14="http://schemas.microsoft.com/office/powerpoint/2010/main" val="2539860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F40C9-6AC5-C347-9ADC-8E1B91054629}"/>
              </a:ext>
            </a:extLst>
          </p:cNvPr>
          <p:cNvSpPr>
            <a:spLocks noGrp="1"/>
          </p:cNvSpPr>
          <p:nvPr>
            <p:ph type="title"/>
          </p:nvPr>
        </p:nvSpPr>
        <p:spPr>
          <a:xfrm>
            <a:off x="1141413" y="212035"/>
            <a:ext cx="9905998" cy="1905000"/>
          </a:xfrm>
        </p:spPr>
        <p:txBody>
          <a:bodyPr>
            <a:normAutofit/>
          </a:bodyPr>
          <a:lstStyle/>
          <a:p>
            <a:pPr algn="ctr"/>
            <a:r>
              <a:rPr lang="en-US" sz="3500" dirty="0"/>
              <a:t>Inside-outside Circles</a:t>
            </a:r>
          </a:p>
        </p:txBody>
      </p:sp>
      <p:sp>
        <p:nvSpPr>
          <p:cNvPr id="3" name="Content Placeholder 2">
            <a:extLst>
              <a:ext uri="{FF2B5EF4-FFF2-40B4-BE49-F238E27FC236}">
                <a16:creationId xmlns:a16="http://schemas.microsoft.com/office/drawing/2014/main" id="{EB1DCEB3-E1B7-B548-8A93-55A55DE9CEFC}"/>
              </a:ext>
            </a:extLst>
          </p:cNvPr>
          <p:cNvSpPr>
            <a:spLocks noGrp="1"/>
          </p:cNvSpPr>
          <p:nvPr>
            <p:ph idx="1"/>
          </p:nvPr>
        </p:nvSpPr>
        <p:spPr>
          <a:xfrm>
            <a:off x="1141413" y="2117035"/>
            <a:ext cx="9905998" cy="4528930"/>
          </a:xfrm>
        </p:spPr>
        <p:txBody>
          <a:bodyPr>
            <a:normAutofit/>
          </a:bodyPr>
          <a:lstStyle/>
          <a:p>
            <a:pPr marL="0" indent="0" algn="ctr">
              <a:buNone/>
            </a:pPr>
            <a:r>
              <a:rPr lang="en-US" sz="2800" dirty="0">
                <a:cs typeface="Arial" panose="020B0604020202020204" pitchFamily="34" charset="0"/>
              </a:rPr>
              <a:t> </a:t>
            </a:r>
            <a:r>
              <a:rPr lang="en-US" sz="3500" dirty="0">
                <a:cs typeface="Arial" panose="020B0604020202020204" pitchFamily="34" charset="0"/>
              </a:rPr>
              <a:t>“How do we continue to redefine and open new doors for other people to get more access to liberty and justice?”</a:t>
            </a:r>
          </a:p>
          <a:p>
            <a:pPr marL="0" indent="0" algn="r">
              <a:buNone/>
            </a:pPr>
            <a:r>
              <a:rPr lang="en-US" sz="2500" dirty="0">
                <a:cs typeface="Arial" panose="020B0604020202020204" pitchFamily="34" charset="0"/>
              </a:rPr>
              <a:t>--Hank Willis Thomas</a:t>
            </a:r>
          </a:p>
          <a:p>
            <a:pPr marL="0" indent="0" algn="ctr">
              <a:buNone/>
            </a:pPr>
            <a:endParaRPr lang="en-US" sz="2800" dirty="0">
              <a:cs typeface="Arial" panose="020B0604020202020204" pitchFamily="34" charset="0"/>
            </a:endParaRPr>
          </a:p>
          <a:p>
            <a:pPr marL="0" indent="0" algn="ctr">
              <a:buNone/>
            </a:pPr>
            <a:r>
              <a:rPr lang="en-US" sz="2800" dirty="0">
                <a:cs typeface="Arial" panose="020B0604020202020204" pitchFamily="34" charset="0"/>
              </a:rPr>
              <a:t>  </a:t>
            </a:r>
            <a:r>
              <a:rPr lang="en-US" sz="3200" dirty="0">
                <a:cs typeface="Arial" panose="020B0604020202020204" pitchFamily="34" charset="0"/>
              </a:rPr>
              <a:t>While directly referring to the Black Lives Matter movement, in what ways may Thomas’ question pertain to human rights? To women’s rights?</a:t>
            </a:r>
            <a:endParaRPr lang="en-US" sz="2800" dirty="0">
              <a:cs typeface="Arial" panose="020B0604020202020204" pitchFamily="34" charset="0"/>
            </a:endParaRPr>
          </a:p>
        </p:txBody>
      </p:sp>
    </p:spTree>
    <p:extLst>
      <p:ext uri="{BB962C8B-B14F-4D97-AF65-F5344CB8AC3E}">
        <p14:creationId xmlns:p14="http://schemas.microsoft.com/office/powerpoint/2010/main" val="212666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F40C9-6AC5-C347-9ADC-8E1B91054629}"/>
              </a:ext>
            </a:extLst>
          </p:cNvPr>
          <p:cNvSpPr>
            <a:spLocks noGrp="1"/>
          </p:cNvSpPr>
          <p:nvPr>
            <p:ph type="title"/>
          </p:nvPr>
        </p:nvSpPr>
        <p:spPr>
          <a:xfrm>
            <a:off x="1143001" y="331304"/>
            <a:ext cx="9905998" cy="1905000"/>
          </a:xfrm>
        </p:spPr>
        <p:txBody>
          <a:bodyPr/>
          <a:lstStyle/>
          <a:p>
            <a:pPr algn="ctr"/>
            <a:r>
              <a:rPr lang="en-US" dirty="0"/>
              <a:t>Inside-outside Circles</a:t>
            </a:r>
          </a:p>
        </p:txBody>
      </p:sp>
      <p:sp>
        <p:nvSpPr>
          <p:cNvPr id="3" name="Content Placeholder 2">
            <a:extLst>
              <a:ext uri="{FF2B5EF4-FFF2-40B4-BE49-F238E27FC236}">
                <a16:creationId xmlns:a16="http://schemas.microsoft.com/office/drawing/2014/main" id="{EB1DCEB3-E1B7-B548-8A93-55A55DE9CEFC}"/>
              </a:ext>
            </a:extLst>
          </p:cNvPr>
          <p:cNvSpPr>
            <a:spLocks noGrp="1"/>
          </p:cNvSpPr>
          <p:nvPr>
            <p:ph idx="1"/>
          </p:nvPr>
        </p:nvSpPr>
        <p:spPr>
          <a:xfrm>
            <a:off x="1141412" y="2054086"/>
            <a:ext cx="10339387" cy="4638261"/>
          </a:xfrm>
        </p:spPr>
        <p:txBody>
          <a:bodyPr>
            <a:normAutofit/>
          </a:bodyPr>
          <a:lstStyle/>
          <a:p>
            <a:pPr marL="0" indent="0" algn="ctr">
              <a:buNone/>
            </a:pPr>
            <a:r>
              <a:rPr lang="en-US" sz="3200" dirty="0">
                <a:cs typeface="Arial" panose="020B0604020202020204" pitchFamily="34" charset="0"/>
              </a:rPr>
              <a:t>"It’s all about framing and context, that whoever’s framing gets to tell the story. The truth is a contentious space.”</a:t>
            </a:r>
          </a:p>
          <a:p>
            <a:pPr marL="0" indent="0" algn="r">
              <a:buNone/>
            </a:pPr>
            <a:r>
              <a:rPr lang="en-US" sz="2800" dirty="0">
                <a:cs typeface="Arial" panose="020B0604020202020204" pitchFamily="34" charset="0"/>
              </a:rPr>
              <a:t> --Hank Willis Thomas</a:t>
            </a:r>
          </a:p>
          <a:p>
            <a:pPr marL="0" indent="0" algn="ctr">
              <a:buNone/>
            </a:pPr>
            <a:endParaRPr lang="en-US" sz="2800" dirty="0">
              <a:cs typeface="Arial" panose="020B0604020202020204" pitchFamily="34" charset="0"/>
            </a:endParaRPr>
          </a:p>
          <a:p>
            <a:pPr marL="0" indent="0" algn="ctr">
              <a:buNone/>
            </a:pPr>
            <a:r>
              <a:rPr lang="en-US" sz="3200" dirty="0">
                <a:cs typeface="Arial" panose="020B0604020202020204" pitchFamily="34" charset="0"/>
              </a:rPr>
              <a:t>Who is framing the story of human rights? Of women’s rights?</a:t>
            </a:r>
          </a:p>
          <a:p>
            <a:pPr marL="0" indent="0" algn="ctr">
              <a:buNone/>
            </a:pPr>
            <a:r>
              <a:rPr lang="en-US" sz="3200" dirty="0">
                <a:cs typeface="Arial" panose="020B0604020202020204" pitchFamily="34" charset="0"/>
              </a:rPr>
              <a:t>What is the message?</a:t>
            </a:r>
            <a:endParaRPr lang="en-US" sz="2800" dirty="0">
              <a:cs typeface="Arial" panose="020B0604020202020204" pitchFamily="34" charset="0"/>
            </a:endParaRPr>
          </a:p>
        </p:txBody>
      </p:sp>
    </p:spTree>
    <p:extLst>
      <p:ext uri="{BB962C8B-B14F-4D97-AF65-F5344CB8AC3E}">
        <p14:creationId xmlns:p14="http://schemas.microsoft.com/office/powerpoint/2010/main" val="314517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F40C9-6AC5-C347-9ADC-8E1B91054629}"/>
              </a:ext>
            </a:extLst>
          </p:cNvPr>
          <p:cNvSpPr>
            <a:spLocks noGrp="1"/>
          </p:cNvSpPr>
          <p:nvPr>
            <p:ph type="title"/>
          </p:nvPr>
        </p:nvSpPr>
        <p:spPr>
          <a:xfrm>
            <a:off x="1143000" y="231741"/>
            <a:ext cx="9905998" cy="1905000"/>
          </a:xfrm>
        </p:spPr>
        <p:txBody>
          <a:bodyPr/>
          <a:lstStyle/>
          <a:p>
            <a:pPr algn="ctr"/>
            <a:r>
              <a:rPr lang="en-US" dirty="0"/>
              <a:t>Emmeline </a:t>
            </a:r>
            <a:r>
              <a:rPr lang="en-US" dirty="0" err="1"/>
              <a:t>Pankurst’s</a:t>
            </a:r>
            <a:r>
              <a:rPr lang="en-US" dirty="0"/>
              <a:t> </a:t>
            </a:r>
            <a:br>
              <a:rPr lang="en-US" dirty="0"/>
            </a:br>
            <a:r>
              <a:rPr lang="en-US" dirty="0"/>
              <a:t>Freedom or Death  (1913)</a:t>
            </a:r>
          </a:p>
        </p:txBody>
      </p:sp>
      <p:pic>
        <p:nvPicPr>
          <p:cNvPr id="7" name="Online Media 6" descr="Emmeline Pankhurst Hartford Speech November 1913 | Suffragettes | 4 Minute History">
            <a:hlinkClick r:id="" action="ppaction://media"/>
            <a:extLst>
              <a:ext uri="{FF2B5EF4-FFF2-40B4-BE49-F238E27FC236}">
                <a16:creationId xmlns:a16="http://schemas.microsoft.com/office/drawing/2014/main" id="{7D5B78B0-DE03-1145-ADCB-6207BDBD94C8}"/>
              </a:ext>
            </a:extLst>
          </p:cNvPr>
          <p:cNvPicPr>
            <a:picLocks noGrp="1" noRot="1" noChangeAspect="1"/>
          </p:cNvPicPr>
          <p:nvPr>
            <p:ph idx="1"/>
            <a:videoFile r:link="rId1"/>
          </p:nvPr>
        </p:nvPicPr>
        <p:blipFill>
          <a:blip r:embed="rId4"/>
          <a:stretch>
            <a:fillRect/>
          </a:stretch>
        </p:blipFill>
        <p:spPr>
          <a:xfrm>
            <a:off x="3104656" y="2136741"/>
            <a:ext cx="5982687" cy="4489518"/>
          </a:xfrm>
          <a:prstGeom prst="rect">
            <a:avLst/>
          </a:prstGeom>
        </p:spPr>
      </p:pic>
    </p:spTree>
    <p:extLst>
      <p:ext uri="{BB962C8B-B14F-4D97-AF65-F5344CB8AC3E}">
        <p14:creationId xmlns:p14="http://schemas.microsoft.com/office/powerpoint/2010/main" val="260824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ADD9-C0FC-C84D-A4C7-4F8EC4B8036C}"/>
              </a:ext>
            </a:extLst>
          </p:cNvPr>
          <p:cNvSpPr>
            <a:spLocks noGrp="1"/>
          </p:cNvSpPr>
          <p:nvPr>
            <p:ph type="title"/>
          </p:nvPr>
        </p:nvSpPr>
        <p:spPr>
          <a:xfrm>
            <a:off x="1035396" y="132522"/>
            <a:ext cx="9905998" cy="1905000"/>
          </a:xfrm>
        </p:spPr>
        <p:txBody>
          <a:bodyPr>
            <a:normAutofit/>
          </a:bodyPr>
          <a:lstStyle/>
          <a:p>
            <a:pPr algn="ctr"/>
            <a:r>
              <a:rPr lang="en-US" sz="3600" dirty="0"/>
              <a:t>Women’s Civil Rights movement</a:t>
            </a:r>
          </a:p>
        </p:txBody>
      </p:sp>
      <p:sp>
        <p:nvSpPr>
          <p:cNvPr id="3" name="Content Placeholder 2">
            <a:extLst>
              <a:ext uri="{FF2B5EF4-FFF2-40B4-BE49-F238E27FC236}">
                <a16:creationId xmlns:a16="http://schemas.microsoft.com/office/drawing/2014/main" id="{7F75CE76-B6BC-354D-B493-56CE0F39FCF4}"/>
              </a:ext>
            </a:extLst>
          </p:cNvPr>
          <p:cNvSpPr>
            <a:spLocks noGrp="1"/>
          </p:cNvSpPr>
          <p:nvPr>
            <p:ph idx="1"/>
          </p:nvPr>
        </p:nvSpPr>
        <p:spPr>
          <a:xfrm>
            <a:off x="685799" y="2194560"/>
            <a:ext cx="6589643" cy="4024125"/>
          </a:xfrm>
        </p:spPr>
        <p:txBody>
          <a:bodyPr>
            <a:noAutofit/>
          </a:bodyPr>
          <a:lstStyle/>
          <a:p>
            <a:r>
              <a:rPr lang="en-US" sz="3500" dirty="0"/>
              <a:t>What are the consequences (effect of the action) of the women’s civil rights movement?</a:t>
            </a:r>
          </a:p>
          <a:p>
            <a:pPr marL="0" indent="0">
              <a:buNone/>
            </a:pPr>
            <a:endParaRPr lang="en-US" sz="3500" dirty="0"/>
          </a:p>
          <a:p>
            <a:r>
              <a:rPr lang="en-US" sz="3500" dirty="0"/>
              <a:t>Where is there room for opportunity and growth?</a:t>
            </a:r>
          </a:p>
        </p:txBody>
      </p:sp>
      <p:pic>
        <p:nvPicPr>
          <p:cNvPr id="1026" name="Picture 2" descr="ALL Massive open online courses in Women's rights and gender equality. -">
            <a:extLst>
              <a:ext uri="{FF2B5EF4-FFF2-40B4-BE49-F238E27FC236}">
                <a16:creationId xmlns:a16="http://schemas.microsoft.com/office/drawing/2014/main" id="{45BB2BF1-9D3E-446D-B00D-9CB1A7EBD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1038" y="2544417"/>
            <a:ext cx="4323154" cy="243177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256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204AF09-E723-C346-B050-46B9CC8A1796}"/>
              </a:ext>
            </a:extLst>
          </p:cNvPr>
          <p:cNvPicPr>
            <a:picLocks noChangeAspect="1"/>
          </p:cNvPicPr>
          <p:nvPr/>
        </p:nvPicPr>
        <p:blipFill rotWithShape="1">
          <a:blip r:embed="rId3">
            <a:duotone>
              <a:prstClr val="black"/>
              <a:schemeClr val="tx2">
                <a:tint val="45000"/>
                <a:satMod val="400000"/>
              </a:schemeClr>
            </a:duotone>
            <a:alphaModFix amt="3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2CC9FD7-B5C2-864D-85EC-DC8A019A0BD3}"/>
              </a:ext>
            </a:extLst>
          </p:cNvPr>
          <p:cNvSpPr>
            <a:spLocks noGrp="1"/>
          </p:cNvSpPr>
          <p:nvPr>
            <p:ph type="title"/>
          </p:nvPr>
        </p:nvSpPr>
        <p:spPr>
          <a:xfrm>
            <a:off x="742122" y="0"/>
            <a:ext cx="10780120" cy="1293028"/>
          </a:xfrm>
        </p:spPr>
        <p:txBody>
          <a:bodyPr>
            <a:normAutofit/>
          </a:bodyPr>
          <a:lstStyle/>
          <a:p>
            <a:pPr algn="ctr"/>
            <a:r>
              <a:rPr lang="en-US" sz="3600" dirty="0"/>
              <a:t>Gender Equality Today</a:t>
            </a:r>
          </a:p>
        </p:txBody>
      </p:sp>
      <p:sp>
        <p:nvSpPr>
          <p:cNvPr id="15" name="Content Placeholder 7">
            <a:extLst>
              <a:ext uri="{FF2B5EF4-FFF2-40B4-BE49-F238E27FC236}">
                <a16:creationId xmlns:a16="http://schemas.microsoft.com/office/drawing/2014/main" id="{BC805EF2-5857-4DDC-AB03-7F41A18A7BF8}"/>
              </a:ext>
            </a:extLst>
          </p:cNvPr>
          <p:cNvSpPr>
            <a:spLocks noGrp="1"/>
          </p:cNvSpPr>
          <p:nvPr>
            <p:ph idx="1"/>
          </p:nvPr>
        </p:nvSpPr>
        <p:spPr>
          <a:xfrm>
            <a:off x="516836" y="2822713"/>
            <a:ext cx="11198086" cy="3816626"/>
          </a:xfrm>
        </p:spPr>
        <p:txBody>
          <a:bodyPr>
            <a:normAutofit/>
          </a:bodyPr>
          <a:lstStyle/>
          <a:p>
            <a:r>
              <a:rPr lang="en-US" sz="3400" dirty="0"/>
              <a:t>Men still outnumber women in elected and leadership positions.</a:t>
            </a:r>
          </a:p>
          <a:p>
            <a:r>
              <a:rPr lang="en-US" sz="3400" dirty="0"/>
              <a:t>In 2018, the average full-time woman worker made    82% in salary of what a full-time working man made (US Census Bureau).</a:t>
            </a:r>
          </a:p>
          <a:p>
            <a:r>
              <a:rPr lang="en-US" sz="3400" dirty="0"/>
              <a:t>United States ranks 53</a:t>
            </a:r>
            <a:r>
              <a:rPr lang="en-US" sz="3400" baseline="30000" dirty="0"/>
              <a:t>rd</a:t>
            </a:r>
            <a:r>
              <a:rPr lang="en-US" sz="3400" dirty="0"/>
              <a:t> in gender equality worldwide.</a:t>
            </a:r>
          </a:p>
        </p:txBody>
      </p:sp>
    </p:spTree>
    <p:extLst>
      <p:ext uri="{BB962C8B-B14F-4D97-AF65-F5344CB8AC3E}">
        <p14:creationId xmlns:p14="http://schemas.microsoft.com/office/powerpoint/2010/main" val="375835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C169DB-1B6B-1541-9121-EE2B55F6D916}"/>
              </a:ext>
            </a:extLst>
          </p:cNvPr>
          <p:cNvSpPr txBox="1"/>
          <p:nvPr/>
        </p:nvSpPr>
        <p:spPr>
          <a:xfrm>
            <a:off x="1716503" y="3684170"/>
            <a:ext cx="9031010" cy="2308324"/>
          </a:xfrm>
          <a:prstGeom prst="rect">
            <a:avLst/>
          </a:prstGeom>
          <a:noFill/>
          <a:effectLst>
            <a:outerShdw blurRad="228600" dist="50800" dir="5400000" algn="ctr" rotWithShape="0">
              <a:schemeClr val="bg1">
                <a:alpha val="43000"/>
              </a:schemeClr>
            </a:outerShdw>
          </a:effectLst>
        </p:spPr>
        <p:txBody>
          <a:bodyPr wrap="square" rtlCol="0">
            <a:spAutoFit/>
          </a:bodyPr>
          <a:lstStyle/>
          <a:p>
            <a:pPr algn="ctr"/>
            <a:r>
              <a:rPr lang="en-US" sz="3600" dirty="0">
                <a:latin typeface="+mj-lt"/>
              </a:rPr>
              <a:t>Critically analyze the present state of human rights and/or women’s civil rights in the U.S. Creatively express your analysis using any medium you wish.  </a:t>
            </a:r>
          </a:p>
        </p:txBody>
      </p:sp>
      <p:sp>
        <p:nvSpPr>
          <p:cNvPr id="5" name="Title 1">
            <a:extLst>
              <a:ext uri="{FF2B5EF4-FFF2-40B4-BE49-F238E27FC236}">
                <a16:creationId xmlns:a16="http://schemas.microsoft.com/office/drawing/2014/main" id="{57EA75D7-A5DB-0A42-97FC-19B78D71CA66}"/>
              </a:ext>
            </a:extLst>
          </p:cNvPr>
          <p:cNvSpPr txBox="1">
            <a:spLocks/>
          </p:cNvSpPr>
          <p:nvPr/>
        </p:nvSpPr>
        <p:spPr>
          <a:xfrm>
            <a:off x="2895600" y="1422097"/>
            <a:ext cx="8610600" cy="129302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en-US" sz="4700" dirty="0"/>
              <a:t>The Quest for Equality: </a:t>
            </a:r>
            <a:br>
              <a:rPr lang="en-US" sz="4700" dirty="0"/>
            </a:br>
            <a:r>
              <a:rPr lang="en-US" sz="4700" dirty="0"/>
              <a:t>Human Rights &amp; </a:t>
            </a:r>
          </a:p>
          <a:p>
            <a:pPr algn="r"/>
            <a:r>
              <a:rPr lang="en-US" sz="4700" dirty="0"/>
              <a:t>Women’s Civil Rights</a:t>
            </a:r>
          </a:p>
        </p:txBody>
      </p:sp>
    </p:spTree>
    <p:extLst>
      <p:ext uri="{BB962C8B-B14F-4D97-AF65-F5344CB8AC3E}">
        <p14:creationId xmlns:p14="http://schemas.microsoft.com/office/powerpoint/2010/main" val="4055771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descr="The Story of Human Rights">
            <a:hlinkClick r:id="" action="ppaction://media"/>
            <a:extLst>
              <a:ext uri="{FF2B5EF4-FFF2-40B4-BE49-F238E27FC236}">
                <a16:creationId xmlns:a16="http://schemas.microsoft.com/office/drawing/2014/main" id="{2F34C114-A878-E144-B92A-EC90500AF546}"/>
              </a:ext>
            </a:extLst>
          </p:cNvPr>
          <p:cNvPicPr>
            <a:picLocks noGrp="1" noRot="1" noChangeAspect="1"/>
          </p:cNvPicPr>
          <p:nvPr>
            <p:ph idx="1"/>
            <a:videoFile r:link="rId1"/>
          </p:nvPr>
        </p:nvPicPr>
        <p:blipFill>
          <a:blip r:embed="rId4"/>
          <a:stretch>
            <a:fillRect/>
          </a:stretch>
        </p:blipFill>
        <p:spPr>
          <a:xfrm>
            <a:off x="2303089" y="371061"/>
            <a:ext cx="8117331" cy="6088477"/>
          </a:xfrm>
          <a:prstGeom prst="rect">
            <a:avLst/>
          </a:prstGeom>
        </p:spPr>
      </p:pic>
    </p:spTree>
    <p:extLst>
      <p:ext uri="{BB962C8B-B14F-4D97-AF65-F5344CB8AC3E}">
        <p14:creationId xmlns:p14="http://schemas.microsoft.com/office/powerpoint/2010/main" val="68574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85261-087A-2349-91C4-680CDAF0C17F}"/>
              </a:ext>
            </a:extLst>
          </p:cNvPr>
          <p:cNvSpPr>
            <a:spLocks noGrp="1"/>
          </p:cNvSpPr>
          <p:nvPr>
            <p:ph type="title"/>
          </p:nvPr>
        </p:nvSpPr>
        <p:spPr/>
        <p:txBody>
          <a:bodyPr/>
          <a:lstStyle/>
          <a:p>
            <a:r>
              <a:rPr lang="en-US" dirty="0"/>
              <a:t>Brief history of human rights</a:t>
            </a:r>
          </a:p>
        </p:txBody>
      </p:sp>
      <p:pic>
        <p:nvPicPr>
          <p:cNvPr id="7" name="Content Placeholder 6">
            <a:extLst>
              <a:ext uri="{FF2B5EF4-FFF2-40B4-BE49-F238E27FC236}">
                <a16:creationId xmlns:a16="http://schemas.microsoft.com/office/drawing/2014/main" id="{D7F1D942-7A1F-2445-A72B-D05712F8BA4F}"/>
              </a:ext>
            </a:extLst>
          </p:cNvPr>
          <p:cNvPicPr>
            <a:picLocks noGrp="1" noChangeAspect="1"/>
          </p:cNvPicPr>
          <p:nvPr>
            <p:ph idx="1"/>
          </p:nvPr>
        </p:nvPicPr>
        <p:blipFill>
          <a:blip r:embed="rId3"/>
          <a:stretch>
            <a:fillRect/>
          </a:stretch>
        </p:blipFill>
        <p:spPr>
          <a:xfrm>
            <a:off x="1321798" y="1962473"/>
            <a:ext cx="1560587" cy="801574"/>
          </a:xfrm>
        </p:spPr>
      </p:pic>
      <p:pic>
        <p:nvPicPr>
          <p:cNvPr id="8" name="Picture 7">
            <a:extLst>
              <a:ext uri="{FF2B5EF4-FFF2-40B4-BE49-F238E27FC236}">
                <a16:creationId xmlns:a16="http://schemas.microsoft.com/office/drawing/2014/main" id="{6F356342-2B9F-AD4E-B240-9420BACE6DAA}"/>
              </a:ext>
            </a:extLst>
          </p:cNvPr>
          <p:cNvPicPr>
            <a:picLocks noChangeAspect="1"/>
          </p:cNvPicPr>
          <p:nvPr/>
        </p:nvPicPr>
        <p:blipFill>
          <a:blip r:embed="rId4"/>
          <a:stretch>
            <a:fillRect/>
          </a:stretch>
        </p:blipFill>
        <p:spPr>
          <a:xfrm>
            <a:off x="3828929" y="1914397"/>
            <a:ext cx="780293" cy="936352"/>
          </a:xfrm>
          <a:prstGeom prst="rect">
            <a:avLst/>
          </a:prstGeom>
        </p:spPr>
      </p:pic>
      <p:pic>
        <p:nvPicPr>
          <p:cNvPr id="9" name="Picture 8">
            <a:extLst>
              <a:ext uri="{FF2B5EF4-FFF2-40B4-BE49-F238E27FC236}">
                <a16:creationId xmlns:a16="http://schemas.microsoft.com/office/drawing/2014/main" id="{726FA1E1-C9EC-E041-BD17-5B76A4620BB4}"/>
              </a:ext>
            </a:extLst>
          </p:cNvPr>
          <p:cNvPicPr>
            <a:picLocks noChangeAspect="1"/>
          </p:cNvPicPr>
          <p:nvPr/>
        </p:nvPicPr>
        <p:blipFill>
          <a:blip r:embed="rId5"/>
          <a:stretch>
            <a:fillRect/>
          </a:stretch>
        </p:blipFill>
        <p:spPr>
          <a:xfrm>
            <a:off x="5613286" y="1991934"/>
            <a:ext cx="1045353" cy="1121379"/>
          </a:xfrm>
          <a:prstGeom prst="rect">
            <a:avLst/>
          </a:prstGeom>
        </p:spPr>
      </p:pic>
      <p:pic>
        <p:nvPicPr>
          <p:cNvPr id="10" name="Picture 9">
            <a:extLst>
              <a:ext uri="{FF2B5EF4-FFF2-40B4-BE49-F238E27FC236}">
                <a16:creationId xmlns:a16="http://schemas.microsoft.com/office/drawing/2014/main" id="{F3B6FB65-1AC4-8142-AA6D-3C00C03B3943}"/>
              </a:ext>
            </a:extLst>
          </p:cNvPr>
          <p:cNvPicPr>
            <a:picLocks noChangeAspect="1"/>
          </p:cNvPicPr>
          <p:nvPr/>
        </p:nvPicPr>
        <p:blipFill>
          <a:blip r:embed="rId6"/>
          <a:stretch>
            <a:fillRect/>
          </a:stretch>
        </p:blipFill>
        <p:spPr>
          <a:xfrm>
            <a:off x="7544585" y="1926772"/>
            <a:ext cx="1213185" cy="838200"/>
          </a:xfrm>
          <a:prstGeom prst="rect">
            <a:avLst/>
          </a:prstGeom>
        </p:spPr>
      </p:pic>
      <p:pic>
        <p:nvPicPr>
          <p:cNvPr id="11" name="Picture 10">
            <a:extLst>
              <a:ext uri="{FF2B5EF4-FFF2-40B4-BE49-F238E27FC236}">
                <a16:creationId xmlns:a16="http://schemas.microsoft.com/office/drawing/2014/main" id="{CEC6D6E9-B58E-114C-A525-AADBFA8678C3}"/>
              </a:ext>
            </a:extLst>
          </p:cNvPr>
          <p:cNvPicPr>
            <a:picLocks noChangeAspect="1"/>
          </p:cNvPicPr>
          <p:nvPr/>
        </p:nvPicPr>
        <p:blipFill>
          <a:blip r:embed="rId7"/>
          <a:stretch>
            <a:fillRect/>
          </a:stretch>
        </p:blipFill>
        <p:spPr>
          <a:xfrm>
            <a:off x="9829137" y="1928896"/>
            <a:ext cx="780293" cy="915071"/>
          </a:xfrm>
          <a:prstGeom prst="rect">
            <a:avLst/>
          </a:prstGeom>
        </p:spPr>
      </p:pic>
      <p:pic>
        <p:nvPicPr>
          <p:cNvPr id="12" name="Picture 11">
            <a:extLst>
              <a:ext uri="{FF2B5EF4-FFF2-40B4-BE49-F238E27FC236}">
                <a16:creationId xmlns:a16="http://schemas.microsoft.com/office/drawing/2014/main" id="{5B4C6F6B-94BA-1745-948B-75A1187EEB48}"/>
              </a:ext>
            </a:extLst>
          </p:cNvPr>
          <p:cNvPicPr>
            <a:picLocks noChangeAspect="1"/>
          </p:cNvPicPr>
          <p:nvPr/>
        </p:nvPicPr>
        <p:blipFill>
          <a:blip r:embed="rId8"/>
          <a:stretch>
            <a:fillRect/>
          </a:stretch>
        </p:blipFill>
        <p:spPr>
          <a:xfrm>
            <a:off x="9753180" y="4904020"/>
            <a:ext cx="786822" cy="658069"/>
          </a:xfrm>
          <a:prstGeom prst="rect">
            <a:avLst/>
          </a:prstGeom>
        </p:spPr>
      </p:pic>
      <p:pic>
        <p:nvPicPr>
          <p:cNvPr id="13" name="Picture 12">
            <a:extLst>
              <a:ext uri="{FF2B5EF4-FFF2-40B4-BE49-F238E27FC236}">
                <a16:creationId xmlns:a16="http://schemas.microsoft.com/office/drawing/2014/main" id="{8D716C2B-53DD-8E47-A8BC-98A548BD052A}"/>
              </a:ext>
            </a:extLst>
          </p:cNvPr>
          <p:cNvPicPr>
            <a:picLocks noChangeAspect="1"/>
          </p:cNvPicPr>
          <p:nvPr/>
        </p:nvPicPr>
        <p:blipFill>
          <a:blip r:embed="rId9"/>
          <a:stretch>
            <a:fillRect/>
          </a:stretch>
        </p:blipFill>
        <p:spPr>
          <a:xfrm>
            <a:off x="8014053" y="4642763"/>
            <a:ext cx="780294" cy="1042756"/>
          </a:xfrm>
          <a:prstGeom prst="rect">
            <a:avLst/>
          </a:prstGeom>
        </p:spPr>
      </p:pic>
      <p:pic>
        <p:nvPicPr>
          <p:cNvPr id="14" name="Picture 13">
            <a:extLst>
              <a:ext uri="{FF2B5EF4-FFF2-40B4-BE49-F238E27FC236}">
                <a16:creationId xmlns:a16="http://schemas.microsoft.com/office/drawing/2014/main" id="{D1046905-AA80-DC49-A0E8-9B3DC0028002}"/>
              </a:ext>
            </a:extLst>
          </p:cNvPr>
          <p:cNvPicPr>
            <a:picLocks noChangeAspect="1"/>
          </p:cNvPicPr>
          <p:nvPr/>
        </p:nvPicPr>
        <p:blipFill>
          <a:blip r:embed="rId10"/>
          <a:stretch>
            <a:fillRect/>
          </a:stretch>
        </p:blipFill>
        <p:spPr>
          <a:xfrm>
            <a:off x="5893961" y="4642763"/>
            <a:ext cx="950846" cy="777965"/>
          </a:xfrm>
          <a:prstGeom prst="rect">
            <a:avLst/>
          </a:prstGeom>
        </p:spPr>
      </p:pic>
      <p:pic>
        <p:nvPicPr>
          <p:cNvPr id="15" name="Picture 14">
            <a:extLst>
              <a:ext uri="{FF2B5EF4-FFF2-40B4-BE49-F238E27FC236}">
                <a16:creationId xmlns:a16="http://schemas.microsoft.com/office/drawing/2014/main" id="{E6B3EF1E-D32A-FB48-9664-CC6B3E76E184}"/>
              </a:ext>
            </a:extLst>
          </p:cNvPr>
          <p:cNvPicPr>
            <a:picLocks noChangeAspect="1"/>
          </p:cNvPicPr>
          <p:nvPr/>
        </p:nvPicPr>
        <p:blipFill>
          <a:blip r:embed="rId11"/>
          <a:stretch>
            <a:fillRect/>
          </a:stretch>
        </p:blipFill>
        <p:spPr>
          <a:xfrm>
            <a:off x="3741447" y="4642763"/>
            <a:ext cx="1149578" cy="768127"/>
          </a:xfrm>
          <a:prstGeom prst="rect">
            <a:avLst/>
          </a:prstGeom>
        </p:spPr>
      </p:pic>
      <p:pic>
        <p:nvPicPr>
          <p:cNvPr id="17" name="Picture 16">
            <a:extLst>
              <a:ext uri="{FF2B5EF4-FFF2-40B4-BE49-F238E27FC236}">
                <a16:creationId xmlns:a16="http://schemas.microsoft.com/office/drawing/2014/main" id="{18884D79-E8D0-C04C-B6AA-8B3DB6C891DC}"/>
              </a:ext>
            </a:extLst>
          </p:cNvPr>
          <p:cNvPicPr>
            <a:picLocks noChangeAspect="1"/>
          </p:cNvPicPr>
          <p:nvPr/>
        </p:nvPicPr>
        <p:blipFill>
          <a:blip r:embed="rId12"/>
          <a:stretch>
            <a:fillRect/>
          </a:stretch>
        </p:blipFill>
        <p:spPr>
          <a:xfrm>
            <a:off x="1341247" y="4642763"/>
            <a:ext cx="1478117" cy="846558"/>
          </a:xfrm>
          <a:prstGeom prst="rect">
            <a:avLst/>
          </a:prstGeom>
        </p:spPr>
      </p:pic>
      <p:graphicFrame>
        <p:nvGraphicFramePr>
          <p:cNvPr id="5" name="Diagram 4">
            <a:extLst>
              <a:ext uri="{FF2B5EF4-FFF2-40B4-BE49-F238E27FC236}">
                <a16:creationId xmlns:a16="http://schemas.microsoft.com/office/drawing/2014/main" id="{F4604E95-EE14-7B42-B26B-556FCD695C81}"/>
              </a:ext>
            </a:extLst>
          </p:cNvPr>
          <p:cNvGraphicFramePr/>
          <p:nvPr>
            <p:extLst>
              <p:ext uri="{D42A27DB-BD31-4B8C-83A1-F6EECF244321}">
                <p14:modId xmlns:p14="http://schemas.microsoft.com/office/powerpoint/2010/main" val="945708727"/>
              </p:ext>
            </p:extLst>
          </p:nvPr>
        </p:nvGraphicFramePr>
        <p:xfrm>
          <a:off x="1458686" y="789215"/>
          <a:ext cx="19420113" cy="590005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880825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1C3F4A-2B4B-754D-89CA-B97400F8BE14}"/>
              </a:ext>
            </a:extLst>
          </p:cNvPr>
          <p:cNvPicPr>
            <a:picLocks noGrp="1" noChangeAspect="1"/>
          </p:cNvPicPr>
          <p:nvPr>
            <p:ph idx="1"/>
          </p:nvPr>
        </p:nvPicPr>
        <p:blipFill>
          <a:blip r:embed="rId3"/>
          <a:stretch>
            <a:fillRect/>
          </a:stretch>
        </p:blipFill>
        <p:spPr>
          <a:xfrm>
            <a:off x="3836670" y="866464"/>
            <a:ext cx="4518660" cy="5833179"/>
          </a:xfrm>
        </p:spPr>
      </p:pic>
    </p:spTree>
    <p:extLst>
      <p:ext uri="{BB962C8B-B14F-4D97-AF65-F5344CB8AC3E}">
        <p14:creationId xmlns:p14="http://schemas.microsoft.com/office/powerpoint/2010/main" val="2955124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E47E-9D28-1644-9EE2-21AA85A21BD7}"/>
              </a:ext>
            </a:extLst>
          </p:cNvPr>
          <p:cNvSpPr>
            <a:spLocks noGrp="1"/>
          </p:cNvSpPr>
          <p:nvPr>
            <p:ph type="title"/>
          </p:nvPr>
        </p:nvSpPr>
        <p:spPr>
          <a:xfrm>
            <a:off x="0" y="304800"/>
            <a:ext cx="12192000" cy="1905000"/>
          </a:xfrm>
        </p:spPr>
        <p:txBody>
          <a:bodyPr>
            <a:normAutofit/>
          </a:bodyPr>
          <a:lstStyle/>
          <a:p>
            <a:pPr algn="ctr"/>
            <a:r>
              <a:rPr lang="en-US" sz="3000" dirty="0"/>
              <a:t>United Nations Universal declaration of human rights</a:t>
            </a:r>
          </a:p>
        </p:txBody>
      </p:sp>
      <p:graphicFrame>
        <p:nvGraphicFramePr>
          <p:cNvPr id="4" name="Content Placeholder 3">
            <a:extLst>
              <a:ext uri="{FF2B5EF4-FFF2-40B4-BE49-F238E27FC236}">
                <a16:creationId xmlns:a16="http://schemas.microsoft.com/office/drawing/2014/main" id="{AFC777D8-E42B-E649-BD2E-73DBC1245177}"/>
              </a:ext>
            </a:extLst>
          </p:cNvPr>
          <p:cNvGraphicFramePr>
            <a:graphicFrameLocks noGrp="1"/>
          </p:cNvGraphicFramePr>
          <p:nvPr>
            <p:ph idx="1"/>
            <p:extLst>
              <p:ext uri="{D42A27DB-BD31-4B8C-83A1-F6EECF244321}">
                <p14:modId xmlns:p14="http://schemas.microsoft.com/office/powerpoint/2010/main" val="38942618"/>
              </p:ext>
            </p:extLst>
          </p:nvPr>
        </p:nvGraphicFramePr>
        <p:xfrm>
          <a:off x="685800" y="2090407"/>
          <a:ext cx="10820400" cy="4663440"/>
        </p:xfrm>
        <a:graphic>
          <a:graphicData uri="http://schemas.openxmlformats.org/drawingml/2006/table">
            <a:tbl>
              <a:tblPr firstRow="1" bandRow="1">
                <a:tableStyleId>{69CF1AB2-1976-4502-BF36-3FF5EA218861}</a:tableStyleId>
              </a:tblPr>
              <a:tblGrid>
                <a:gridCol w="2164080">
                  <a:extLst>
                    <a:ext uri="{9D8B030D-6E8A-4147-A177-3AD203B41FA5}">
                      <a16:colId xmlns:a16="http://schemas.microsoft.com/office/drawing/2014/main" val="589202821"/>
                    </a:ext>
                  </a:extLst>
                </a:gridCol>
                <a:gridCol w="2164080">
                  <a:extLst>
                    <a:ext uri="{9D8B030D-6E8A-4147-A177-3AD203B41FA5}">
                      <a16:colId xmlns:a16="http://schemas.microsoft.com/office/drawing/2014/main" val="2646682684"/>
                    </a:ext>
                  </a:extLst>
                </a:gridCol>
                <a:gridCol w="2164080">
                  <a:extLst>
                    <a:ext uri="{9D8B030D-6E8A-4147-A177-3AD203B41FA5}">
                      <a16:colId xmlns:a16="http://schemas.microsoft.com/office/drawing/2014/main" val="4289909339"/>
                    </a:ext>
                  </a:extLst>
                </a:gridCol>
                <a:gridCol w="2164080">
                  <a:extLst>
                    <a:ext uri="{9D8B030D-6E8A-4147-A177-3AD203B41FA5}">
                      <a16:colId xmlns:a16="http://schemas.microsoft.com/office/drawing/2014/main" val="1873335079"/>
                    </a:ext>
                  </a:extLst>
                </a:gridCol>
                <a:gridCol w="2164080">
                  <a:extLst>
                    <a:ext uri="{9D8B030D-6E8A-4147-A177-3AD203B41FA5}">
                      <a16:colId xmlns:a16="http://schemas.microsoft.com/office/drawing/2014/main" val="4140797117"/>
                    </a:ext>
                  </a:extLst>
                </a:gridCol>
              </a:tblGrid>
              <a:tr h="370840">
                <a:tc>
                  <a:txBody>
                    <a:bodyPr/>
                    <a:lstStyle/>
                    <a:p>
                      <a:r>
                        <a:rPr lang="en-US" b="0" dirty="0"/>
                        <a:t>We are all born free and equal</a:t>
                      </a:r>
                    </a:p>
                  </a:txBody>
                  <a:tcPr/>
                </a:tc>
                <a:tc>
                  <a:txBody>
                    <a:bodyPr/>
                    <a:lstStyle/>
                    <a:p>
                      <a:r>
                        <a:rPr lang="en-US" b="0" dirty="0"/>
                        <a:t>Don’t discriminate</a:t>
                      </a:r>
                    </a:p>
                  </a:txBody>
                  <a:tcPr/>
                </a:tc>
                <a:tc>
                  <a:txBody>
                    <a:bodyPr/>
                    <a:lstStyle/>
                    <a:p>
                      <a:r>
                        <a:rPr lang="en-US" b="0" dirty="0"/>
                        <a:t>The right to life</a:t>
                      </a:r>
                    </a:p>
                  </a:txBody>
                  <a:tcPr/>
                </a:tc>
                <a:tc>
                  <a:txBody>
                    <a:bodyPr/>
                    <a:lstStyle/>
                    <a:p>
                      <a:r>
                        <a:rPr lang="en-US" b="0" dirty="0"/>
                        <a:t>No slavery</a:t>
                      </a:r>
                    </a:p>
                  </a:txBody>
                  <a:tcPr/>
                </a:tc>
                <a:tc>
                  <a:txBody>
                    <a:bodyPr/>
                    <a:lstStyle/>
                    <a:p>
                      <a:r>
                        <a:rPr lang="en-US" b="0" dirty="0"/>
                        <a:t>No torture</a:t>
                      </a:r>
                    </a:p>
                  </a:txBody>
                  <a:tcPr/>
                </a:tc>
                <a:extLst>
                  <a:ext uri="{0D108BD9-81ED-4DB2-BD59-A6C34878D82A}">
                    <a16:rowId xmlns:a16="http://schemas.microsoft.com/office/drawing/2014/main" val="3498691168"/>
                  </a:ext>
                </a:extLst>
              </a:tr>
              <a:tr h="370840">
                <a:tc>
                  <a:txBody>
                    <a:bodyPr/>
                    <a:lstStyle/>
                    <a:p>
                      <a:r>
                        <a:rPr lang="en-US" b="0" dirty="0"/>
                        <a:t>You have rights no matter where you go</a:t>
                      </a:r>
                    </a:p>
                  </a:txBody>
                  <a:tcPr/>
                </a:tc>
                <a:tc>
                  <a:txBody>
                    <a:bodyPr/>
                    <a:lstStyle/>
                    <a:p>
                      <a:r>
                        <a:rPr lang="en-US" b="0" dirty="0"/>
                        <a:t>We’re all equal before the law</a:t>
                      </a:r>
                    </a:p>
                  </a:txBody>
                  <a:tcPr/>
                </a:tc>
                <a:tc>
                  <a:txBody>
                    <a:bodyPr/>
                    <a:lstStyle/>
                    <a:p>
                      <a:r>
                        <a:rPr lang="en-US" b="0" dirty="0"/>
                        <a:t>Your human rights are protected by law</a:t>
                      </a:r>
                    </a:p>
                  </a:txBody>
                  <a:tcPr/>
                </a:tc>
                <a:tc>
                  <a:txBody>
                    <a:bodyPr/>
                    <a:lstStyle/>
                    <a:p>
                      <a:r>
                        <a:rPr lang="en-US" b="0" dirty="0"/>
                        <a:t>No unfair detainment</a:t>
                      </a:r>
                    </a:p>
                  </a:txBody>
                  <a:tcPr/>
                </a:tc>
                <a:tc>
                  <a:txBody>
                    <a:bodyPr/>
                    <a:lstStyle/>
                    <a:p>
                      <a:r>
                        <a:rPr lang="en-US" b="0" dirty="0"/>
                        <a:t>The right to trial</a:t>
                      </a:r>
                    </a:p>
                  </a:txBody>
                  <a:tcPr/>
                </a:tc>
                <a:extLst>
                  <a:ext uri="{0D108BD9-81ED-4DB2-BD59-A6C34878D82A}">
                    <a16:rowId xmlns:a16="http://schemas.microsoft.com/office/drawing/2014/main" val="1972137724"/>
                  </a:ext>
                </a:extLst>
              </a:tr>
              <a:tr h="370840">
                <a:tc>
                  <a:txBody>
                    <a:bodyPr/>
                    <a:lstStyle/>
                    <a:p>
                      <a:r>
                        <a:rPr lang="en-US" b="0" dirty="0"/>
                        <a:t>We’re always innocent till proven guilty</a:t>
                      </a:r>
                    </a:p>
                  </a:txBody>
                  <a:tcPr/>
                </a:tc>
                <a:tc>
                  <a:txBody>
                    <a:bodyPr/>
                    <a:lstStyle/>
                    <a:p>
                      <a:r>
                        <a:rPr lang="en-US" b="0" dirty="0"/>
                        <a:t>The right to privacy</a:t>
                      </a:r>
                    </a:p>
                  </a:txBody>
                  <a:tcPr/>
                </a:tc>
                <a:tc>
                  <a:txBody>
                    <a:bodyPr/>
                    <a:lstStyle/>
                    <a:p>
                      <a:r>
                        <a:rPr lang="en-US" b="0" dirty="0"/>
                        <a:t>Freedom to move</a:t>
                      </a:r>
                    </a:p>
                  </a:txBody>
                  <a:tcPr/>
                </a:tc>
                <a:tc>
                  <a:txBody>
                    <a:bodyPr/>
                    <a:lstStyle/>
                    <a:p>
                      <a:r>
                        <a:rPr lang="en-US" b="0" dirty="0"/>
                        <a:t>The right to seek a safe place to live</a:t>
                      </a:r>
                    </a:p>
                  </a:txBody>
                  <a:tcPr/>
                </a:tc>
                <a:tc>
                  <a:txBody>
                    <a:bodyPr/>
                    <a:lstStyle/>
                    <a:p>
                      <a:r>
                        <a:rPr lang="en-US" b="0" dirty="0"/>
                        <a:t>Right to a nationality</a:t>
                      </a:r>
                    </a:p>
                  </a:txBody>
                  <a:tcPr/>
                </a:tc>
                <a:extLst>
                  <a:ext uri="{0D108BD9-81ED-4DB2-BD59-A6C34878D82A}">
                    <a16:rowId xmlns:a16="http://schemas.microsoft.com/office/drawing/2014/main" val="459572055"/>
                  </a:ext>
                </a:extLst>
              </a:tr>
              <a:tr h="370840">
                <a:tc>
                  <a:txBody>
                    <a:bodyPr/>
                    <a:lstStyle/>
                    <a:p>
                      <a:r>
                        <a:rPr lang="en-US" b="0" dirty="0"/>
                        <a:t>Marriage and family</a:t>
                      </a:r>
                    </a:p>
                  </a:txBody>
                  <a:tcPr/>
                </a:tc>
                <a:tc>
                  <a:txBody>
                    <a:bodyPr/>
                    <a:lstStyle/>
                    <a:p>
                      <a:r>
                        <a:rPr lang="en-US" b="0" dirty="0"/>
                        <a:t>The right to own your own things</a:t>
                      </a:r>
                    </a:p>
                  </a:txBody>
                  <a:tcPr/>
                </a:tc>
                <a:tc>
                  <a:txBody>
                    <a:bodyPr/>
                    <a:lstStyle/>
                    <a:p>
                      <a:r>
                        <a:rPr lang="en-US" b="0" dirty="0"/>
                        <a:t>Freedom of thought</a:t>
                      </a:r>
                    </a:p>
                  </a:txBody>
                  <a:tcPr/>
                </a:tc>
                <a:tc>
                  <a:txBody>
                    <a:bodyPr/>
                    <a:lstStyle/>
                    <a:p>
                      <a:r>
                        <a:rPr lang="en-US" b="0" dirty="0"/>
                        <a:t>Freedom of expression</a:t>
                      </a:r>
                    </a:p>
                  </a:txBody>
                  <a:tcPr/>
                </a:tc>
                <a:tc>
                  <a:txBody>
                    <a:bodyPr/>
                    <a:lstStyle/>
                    <a:p>
                      <a:r>
                        <a:rPr lang="en-US" b="0" dirty="0"/>
                        <a:t>The right to public assembly</a:t>
                      </a:r>
                    </a:p>
                  </a:txBody>
                  <a:tcPr/>
                </a:tc>
                <a:extLst>
                  <a:ext uri="{0D108BD9-81ED-4DB2-BD59-A6C34878D82A}">
                    <a16:rowId xmlns:a16="http://schemas.microsoft.com/office/drawing/2014/main" val="2320929220"/>
                  </a:ext>
                </a:extLst>
              </a:tr>
              <a:tr h="370840">
                <a:tc>
                  <a:txBody>
                    <a:bodyPr/>
                    <a:lstStyle/>
                    <a:p>
                      <a:r>
                        <a:rPr lang="en-US" b="0" dirty="0"/>
                        <a:t>The right to democracy</a:t>
                      </a:r>
                    </a:p>
                  </a:txBody>
                  <a:tcPr/>
                </a:tc>
                <a:tc>
                  <a:txBody>
                    <a:bodyPr/>
                    <a:lstStyle/>
                    <a:p>
                      <a:r>
                        <a:rPr lang="en-US" b="0" dirty="0"/>
                        <a:t>Social security</a:t>
                      </a:r>
                    </a:p>
                  </a:txBody>
                  <a:tcPr/>
                </a:tc>
                <a:tc>
                  <a:txBody>
                    <a:bodyPr/>
                    <a:lstStyle/>
                    <a:p>
                      <a:r>
                        <a:rPr lang="en-US" b="0" dirty="0"/>
                        <a:t>Workers’ rights</a:t>
                      </a:r>
                    </a:p>
                  </a:txBody>
                  <a:tcPr/>
                </a:tc>
                <a:tc>
                  <a:txBody>
                    <a:bodyPr/>
                    <a:lstStyle/>
                    <a:p>
                      <a:r>
                        <a:rPr lang="en-US" b="0" dirty="0"/>
                        <a:t>The right to play</a:t>
                      </a:r>
                    </a:p>
                  </a:txBody>
                  <a:tcPr/>
                </a:tc>
                <a:tc>
                  <a:txBody>
                    <a:bodyPr/>
                    <a:lstStyle/>
                    <a:p>
                      <a:r>
                        <a:rPr lang="en-US" b="0" dirty="0"/>
                        <a:t>Food and shelter for all</a:t>
                      </a:r>
                    </a:p>
                  </a:txBody>
                  <a:tcPr/>
                </a:tc>
                <a:extLst>
                  <a:ext uri="{0D108BD9-81ED-4DB2-BD59-A6C34878D82A}">
                    <a16:rowId xmlns:a16="http://schemas.microsoft.com/office/drawing/2014/main" val="845644248"/>
                  </a:ext>
                </a:extLst>
              </a:tr>
              <a:tr h="370840">
                <a:tc>
                  <a:txBody>
                    <a:bodyPr/>
                    <a:lstStyle/>
                    <a:p>
                      <a:r>
                        <a:rPr lang="en-US" b="0" dirty="0"/>
                        <a:t>The right to education</a:t>
                      </a:r>
                    </a:p>
                  </a:txBody>
                  <a:tcPr/>
                </a:tc>
                <a:tc>
                  <a:txBody>
                    <a:bodyPr/>
                    <a:lstStyle/>
                    <a:p>
                      <a:r>
                        <a:rPr lang="en-US" b="0" dirty="0"/>
                        <a:t>Copyright</a:t>
                      </a:r>
                    </a:p>
                  </a:txBody>
                  <a:tcPr/>
                </a:tc>
                <a:tc>
                  <a:txBody>
                    <a:bodyPr/>
                    <a:lstStyle/>
                    <a:p>
                      <a:r>
                        <a:rPr lang="en-US" b="0" dirty="0"/>
                        <a:t>A fair and free world</a:t>
                      </a:r>
                    </a:p>
                  </a:txBody>
                  <a:tcPr/>
                </a:tc>
                <a:tc>
                  <a:txBody>
                    <a:bodyPr/>
                    <a:lstStyle/>
                    <a:p>
                      <a:r>
                        <a:rPr lang="en-US" b="0" dirty="0"/>
                        <a:t>Responsibility</a:t>
                      </a:r>
                    </a:p>
                  </a:txBody>
                  <a:tcPr/>
                </a:tc>
                <a:tc>
                  <a:txBody>
                    <a:bodyPr/>
                    <a:lstStyle/>
                    <a:p>
                      <a:r>
                        <a:rPr lang="en-US" b="0" dirty="0"/>
                        <a:t>No one can take away your human right</a:t>
                      </a:r>
                    </a:p>
                  </a:txBody>
                  <a:tcPr/>
                </a:tc>
                <a:extLst>
                  <a:ext uri="{0D108BD9-81ED-4DB2-BD59-A6C34878D82A}">
                    <a16:rowId xmlns:a16="http://schemas.microsoft.com/office/drawing/2014/main" val="2318690990"/>
                  </a:ext>
                </a:extLst>
              </a:tr>
            </a:tbl>
          </a:graphicData>
        </a:graphic>
      </p:graphicFrame>
    </p:spTree>
    <p:extLst>
      <p:ext uri="{BB962C8B-B14F-4D97-AF65-F5344CB8AC3E}">
        <p14:creationId xmlns:p14="http://schemas.microsoft.com/office/powerpoint/2010/main" val="161155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47FF5-C778-2C4C-B5B2-286C5447EA5C}"/>
              </a:ext>
            </a:extLst>
          </p:cNvPr>
          <p:cNvSpPr>
            <a:spLocks noGrp="1"/>
          </p:cNvSpPr>
          <p:nvPr>
            <p:ph type="title"/>
          </p:nvPr>
        </p:nvSpPr>
        <p:spPr/>
        <p:txBody>
          <a:bodyPr/>
          <a:lstStyle/>
          <a:p>
            <a:r>
              <a:rPr lang="en-US" dirty="0"/>
              <a:t>poll</a:t>
            </a:r>
          </a:p>
        </p:txBody>
      </p:sp>
      <p:graphicFrame>
        <p:nvGraphicFramePr>
          <p:cNvPr id="4" name="Content Placeholder 3">
            <a:extLst>
              <a:ext uri="{FF2B5EF4-FFF2-40B4-BE49-F238E27FC236}">
                <a16:creationId xmlns:a16="http://schemas.microsoft.com/office/drawing/2014/main" id="{0FA1BAF9-2A5D-5547-A179-EFF7B689C413}"/>
              </a:ext>
            </a:extLst>
          </p:cNvPr>
          <p:cNvGraphicFramePr>
            <a:graphicFrameLocks noGrp="1"/>
          </p:cNvGraphicFramePr>
          <p:nvPr>
            <p:ph idx="1"/>
            <p:extLst>
              <p:ext uri="{D42A27DB-BD31-4B8C-83A1-F6EECF244321}">
                <p14:modId xmlns:p14="http://schemas.microsoft.com/office/powerpoint/2010/main" val="2090783150"/>
              </p:ext>
            </p:extLst>
          </p:nvPr>
        </p:nvGraphicFramePr>
        <p:xfrm>
          <a:off x="685800" y="2173858"/>
          <a:ext cx="10820400" cy="4002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DC78F8E-5D7E-CC40-9FF4-4192505C55D0}"/>
              </a:ext>
            </a:extLst>
          </p:cNvPr>
          <p:cNvSpPr txBox="1"/>
          <p:nvPr/>
        </p:nvSpPr>
        <p:spPr>
          <a:xfrm>
            <a:off x="672860" y="4658264"/>
            <a:ext cx="1690778" cy="523220"/>
          </a:xfrm>
          <a:prstGeom prst="rect">
            <a:avLst/>
          </a:prstGeom>
          <a:noFill/>
        </p:spPr>
        <p:txBody>
          <a:bodyPr wrap="square" rtlCol="0">
            <a:spAutoFit/>
          </a:bodyPr>
          <a:lstStyle/>
          <a:p>
            <a:pPr algn="ctr"/>
            <a:r>
              <a:rPr lang="en-US" sz="2800" dirty="0"/>
              <a:t>Poor</a:t>
            </a:r>
          </a:p>
        </p:txBody>
      </p:sp>
      <p:sp>
        <p:nvSpPr>
          <p:cNvPr id="6" name="TextBox 5">
            <a:extLst>
              <a:ext uri="{FF2B5EF4-FFF2-40B4-BE49-F238E27FC236}">
                <a16:creationId xmlns:a16="http://schemas.microsoft.com/office/drawing/2014/main" id="{E80C1845-BCCA-D544-8FAB-28EB35EB0951}"/>
              </a:ext>
            </a:extLst>
          </p:cNvPr>
          <p:cNvSpPr txBox="1"/>
          <p:nvPr/>
        </p:nvSpPr>
        <p:spPr>
          <a:xfrm>
            <a:off x="9417166" y="4623759"/>
            <a:ext cx="1883435" cy="523220"/>
          </a:xfrm>
          <a:prstGeom prst="rect">
            <a:avLst/>
          </a:prstGeom>
          <a:noFill/>
        </p:spPr>
        <p:txBody>
          <a:bodyPr wrap="square" rtlCol="0">
            <a:spAutoFit/>
          </a:bodyPr>
          <a:lstStyle/>
          <a:p>
            <a:pPr algn="ctr"/>
            <a:r>
              <a:rPr lang="en-US" sz="2800" dirty="0"/>
              <a:t>Excellent</a:t>
            </a:r>
          </a:p>
        </p:txBody>
      </p:sp>
    </p:spTree>
    <p:extLst>
      <p:ext uri="{BB962C8B-B14F-4D97-AF65-F5344CB8AC3E}">
        <p14:creationId xmlns:p14="http://schemas.microsoft.com/office/powerpoint/2010/main" val="2148643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Human Right #30: No One Can Take Your Rights">
            <a:hlinkClick r:id="" action="ppaction://media"/>
            <a:extLst>
              <a:ext uri="{FF2B5EF4-FFF2-40B4-BE49-F238E27FC236}">
                <a16:creationId xmlns:a16="http://schemas.microsoft.com/office/drawing/2014/main" id="{22053597-BED0-EC4E-933A-ECD18F8A9D8B}"/>
              </a:ext>
            </a:extLst>
          </p:cNvPr>
          <p:cNvPicPr>
            <a:picLocks noGrp="1" noRot="1" noChangeAspect="1"/>
          </p:cNvPicPr>
          <p:nvPr>
            <p:ph idx="1"/>
            <a:videoFile r:link="rId1"/>
          </p:nvPr>
        </p:nvPicPr>
        <p:blipFill>
          <a:blip r:embed="rId4"/>
          <a:stretch>
            <a:fillRect/>
          </a:stretch>
        </p:blipFill>
        <p:spPr>
          <a:xfrm>
            <a:off x="2622550" y="1365250"/>
            <a:ext cx="6967538" cy="5226050"/>
          </a:xfrm>
          <a:prstGeom prst="rect">
            <a:avLst/>
          </a:prstGeom>
        </p:spPr>
      </p:pic>
    </p:spTree>
    <p:extLst>
      <p:ext uri="{BB962C8B-B14F-4D97-AF65-F5344CB8AC3E}">
        <p14:creationId xmlns:p14="http://schemas.microsoft.com/office/powerpoint/2010/main" val="264463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6C2E8C-23F1-D444-9C40-E07299A99B68}"/>
              </a:ext>
            </a:extLst>
          </p:cNvPr>
          <p:cNvSpPr/>
          <p:nvPr/>
        </p:nvSpPr>
        <p:spPr>
          <a:xfrm>
            <a:off x="224286" y="1690777"/>
            <a:ext cx="11697419" cy="4832092"/>
          </a:xfrm>
          <a:prstGeom prst="rect">
            <a:avLst/>
          </a:prstGeom>
        </p:spPr>
        <p:txBody>
          <a:bodyPr wrap="square">
            <a:spAutoFit/>
          </a:bodyPr>
          <a:lstStyle/>
          <a:p>
            <a:r>
              <a:rPr lang="en-US" sz="2800" dirty="0"/>
              <a:t>“Where, after all, do universal human rights begin? In small places, close to home - so close and so small that they cannot be seen on any maps of the world. Yet they are the world of the individual person; the neighborhood he lives in; the school or college he attends; the factory, farm, or office where he works. Such are the places where every man, woman, and child seeks equal justice, equal opportunity, equal dignity without discrimination. Unless these rights have meaning there, they have little meaning anywhere. Without concerted citizen action to uphold them close to home, we shall look in vain for progress in the larger world.”                                                      																		-Eleanor Roosevelt</a:t>
            </a:r>
            <a:endParaRPr lang="en-US" sz="2800" b="0" i="0" u="none" strike="noStrike" dirty="0">
              <a:effectLst/>
            </a:endParaRPr>
          </a:p>
        </p:txBody>
      </p:sp>
      <p:sp>
        <p:nvSpPr>
          <p:cNvPr id="5" name="Title 1">
            <a:extLst>
              <a:ext uri="{FF2B5EF4-FFF2-40B4-BE49-F238E27FC236}">
                <a16:creationId xmlns:a16="http://schemas.microsoft.com/office/drawing/2014/main" id="{3ED31E79-50BA-2D43-BB60-91BB040813B3}"/>
              </a:ext>
            </a:extLst>
          </p:cNvPr>
          <p:cNvSpPr>
            <a:spLocks noGrp="1"/>
          </p:cNvSpPr>
          <p:nvPr>
            <p:ph type="title"/>
          </p:nvPr>
        </p:nvSpPr>
        <p:spPr>
          <a:xfrm>
            <a:off x="1119996" y="0"/>
            <a:ext cx="9905998" cy="1905000"/>
          </a:xfrm>
        </p:spPr>
        <p:txBody>
          <a:bodyPr>
            <a:normAutofit/>
          </a:bodyPr>
          <a:lstStyle/>
          <a:p>
            <a:pPr algn="ctr"/>
            <a:r>
              <a:rPr lang="en-US" sz="4000" dirty="0"/>
              <a:t>Exit slip</a:t>
            </a:r>
          </a:p>
        </p:txBody>
      </p:sp>
    </p:spTree>
    <p:extLst>
      <p:ext uri="{BB962C8B-B14F-4D97-AF65-F5344CB8AC3E}">
        <p14:creationId xmlns:p14="http://schemas.microsoft.com/office/powerpoint/2010/main" val="4640090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3503</Words>
  <Application>Microsoft Office PowerPoint</Application>
  <PresentationFormat>Widescreen</PresentationFormat>
  <Paragraphs>275</Paragraphs>
  <Slides>29</Slides>
  <Notes>29</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Century Gothic</vt:lpstr>
      <vt:lpstr>Mesh</vt:lpstr>
      <vt:lpstr>Hank Willis Thomas</vt:lpstr>
      <vt:lpstr>Chalk Talk</vt:lpstr>
      <vt:lpstr>PowerPoint Presentation</vt:lpstr>
      <vt:lpstr>Brief history of human rights</vt:lpstr>
      <vt:lpstr>PowerPoint Presentation</vt:lpstr>
      <vt:lpstr>United Nations Universal declaration of human rights</vt:lpstr>
      <vt:lpstr>poll</vt:lpstr>
      <vt:lpstr>PowerPoint Presentation</vt:lpstr>
      <vt:lpstr>Exit slip</vt:lpstr>
      <vt:lpstr>Chalk Talk</vt:lpstr>
      <vt:lpstr>PowerPoint Presentation</vt:lpstr>
      <vt:lpstr>PowerPoint Presentation</vt:lpstr>
      <vt:lpstr>Hank Willis Thomas SN11548.7 – Print The Men Cheered! 1945/2015, 2015 </vt:lpstr>
      <vt:lpstr>WwIi &amp; Women in in the workforce </vt:lpstr>
      <vt:lpstr>PowerPoint Presentation</vt:lpstr>
      <vt:lpstr>PowerPoint Presentation</vt:lpstr>
      <vt:lpstr>  Hank Willis Thomas SN115a48.10 – Print Behind every great man…, 1973, 2015, 2015   </vt:lpstr>
      <vt:lpstr>Suffrage</vt:lpstr>
      <vt:lpstr>Susan B. Anthony 1820-1906</vt:lpstr>
      <vt:lpstr>19th amendment  August 26, 1920 </vt:lpstr>
      <vt:lpstr>On women’s right to vote</vt:lpstr>
      <vt:lpstr>19th amendment:  ‘A Start, Not A Finish'</vt:lpstr>
      <vt:lpstr>About the Artist</vt:lpstr>
      <vt:lpstr>Inside-outside Circles</vt:lpstr>
      <vt:lpstr>Inside-outside Circles</vt:lpstr>
      <vt:lpstr>Emmeline Pankurst’s  Freedom or Death  (1913)</vt:lpstr>
      <vt:lpstr>Women’s Civil Rights movement</vt:lpstr>
      <vt:lpstr>Gender Equality Today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Hank Willis Thomas</dc:title>
  <dc:creator>Ellerbrock, Cheryl</dc:creator>
  <cp:lastModifiedBy>Cruz, Barbara</cp:lastModifiedBy>
  <cp:revision>3</cp:revision>
  <dcterms:created xsi:type="dcterms:W3CDTF">2021-01-21T16:54:36Z</dcterms:created>
  <dcterms:modified xsi:type="dcterms:W3CDTF">2021-01-21T17:32:35Z</dcterms:modified>
</cp:coreProperties>
</file>