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2"/>
    <p:sldId id="262" r:id="rId3"/>
    <p:sldId id="263" r:id="rId4"/>
    <p:sldId id="264" r:id="rId5"/>
    <p:sldId id="267" r:id="rId6"/>
    <p:sldId id="266" r:id="rId7"/>
    <p:sldId id="259" r:id="rId8"/>
    <p:sldId id="260" r:id="rId9"/>
    <p:sldId id="265" r:id="rId10"/>
    <p:sldId id="26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44"/>
    <p:restoredTop sz="52560"/>
  </p:normalViewPr>
  <p:slideViewPr>
    <p:cSldViewPr snapToGrid="0" snapToObjects="1" showGuides="1">
      <p:cViewPr varScale="1">
        <p:scale>
          <a:sx n="35" d="100"/>
          <a:sy n="35" d="100"/>
        </p:scale>
        <p:origin x="1580" y="36"/>
      </p:cViewPr>
      <p:guideLst>
        <p:guide orient="horz" pos="2160"/>
        <p:guide pos="3840"/>
      </p:guideLst>
    </p:cSldViewPr>
  </p:slideViewPr>
  <p:outlineViewPr>
    <p:cViewPr>
      <p:scale>
        <a:sx n="33" d="100"/>
        <a:sy n="33" d="100"/>
      </p:scale>
      <p:origin x="0" y="0"/>
    </p:cViewPr>
  </p:outlineViewPr>
  <p:notesTextViewPr>
    <p:cViewPr>
      <p:scale>
        <a:sx n="70" d="100"/>
        <a:sy n="7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C7B4E-FD01-044E-8B43-04DD45033C2D}" type="datetimeFigureOut">
              <a:rPr lang="en-US" smtClean="0"/>
              <a:t>10/1/2021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0E59C-276F-7A43-892B-CC04FF3749D3}" type="slidenum">
              <a:rPr lang="en-US" smtClean="0"/>
              <a:t>‹#›</a:t>
            </a:fld>
            <a:endParaRPr lang="en-US"/>
          </a:p>
        </p:txBody>
      </p:sp>
    </p:spTree>
    <p:extLst>
      <p:ext uri="{BB962C8B-B14F-4D97-AF65-F5344CB8AC3E}">
        <p14:creationId xmlns:p14="http://schemas.microsoft.com/office/powerpoint/2010/main" val="3965464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arth.google.com/web/@54.09805983,10.44935383,-87508.58735471a,40433632.68223286d,35y,0h,0t,0r" TargetMode="External"/><Relationship Id="rId7" Type="http://schemas.openxmlformats.org/officeDocument/2006/relationships/hyperlink" Target="https://www.scholastic.com/teachers/articles/teaching-content/all-about-puerto-rico/"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kids.nationalgeographic.com/geography/states/article/puerto-rico" TargetMode="External"/><Relationship Id="rId5" Type="http://schemas.openxmlformats.org/officeDocument/2006/relationships/hyperlink" Target="https://www.livescience.com/60792-puerto-rico-facts.html" TargetMode="External"/><Relationship Id="rId4" Type="http://schemas.openxmlformats.org/officeDocument/2006/relationships/hyperlink" Target="https://earth.google.com/web/@18.3407753,-66.63206115,343.25303825a,901343.81046608d,35y,0h,0t,0r/data=CmQaYhJcCiUweDhjMDI5NjI2MWI5MmE3Zjk6MHhmMzM2ZWMyODE4MDQ5YjFhGajg8IKIODJAIRixTwDFpVDAKiHguYDguJvguK3guKPguYzguYLguJXguKPguLTguYLguIEYASAB"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ionelcruet.com/doc/natalia_viera_isla_imaginaria_2018.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advance to the next slide. </a:t>
            </a:r>
          </a:p>
          <a:p>
            <a:endParaRPr lang="en-US" dirty="0"/>
          </a:p>
        </p:txBody>
      </p:sp>
      <p:sp>
        <p:nvSpPr>
          <p:cNvPr id="4" name="Slide Number Placeholder 3"/>
          <p:cNvSpPr>
            <a:spLocks noGrp="1"/>
          </p:cNvSpPr>
          <p:nvPr>
            <p:ph type="sldNum" sz="quarter" idx="5"/>
          </p:nvPr>
        </p:nvSpPr>
        <p:spPr/>
        <p:txBody>
          <a:bodyPr/>
          <a:lstStyle/>
          <a:p>
            <a:fld id="{1BE0E59C-276F-7A43-892B-CC04FF3749D3}" type="slidenum">
              <a:rPr lang="en-US" smtClean="0"/>
              <a:t>1</a:t>
            </a:fld>
            <a:endParaRPr lang="en-US"/>
          </a:p>
        </p:txBody>
      </p:sp>
    </p:spTree>
    <p:extLst>
      <p:ext uri="{BB962C8B-B14F-4D97-AF65-F5344CB8AC3E}">
        <p14:creationId xmlns:p14="http://schemas.microsoft.com/office/powerpoint/2010/main" val="2933842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retrieved from: https://</a:t>
            </a:r>
            <a:r>
              <a:rPr lang="en-US" dirty="0" err="1"/>
              <a:t>en.wikipedia.org</a:t>
            </a:r>
            <a:r>
              <a:rPr lang="en-US" dirty="0"/>
              <a:t>/wiki/</a:t>
            </a:r>
            <a:r>
              <a:rPr lang="en-US" dirty="0" err="1"/>
              <a:t>Flag_of_Puerto_Rico</a:t>
            </a:r>
            <a:endParaRPr lang="en-US" dirty="0"/>
          </a:p>
          <a:p>
            <a:endParaRPr lang="en-US" dirty="0"/>
          </a:p>
          <a:p>
            <a:r>
              <a:rPr lang="en-US" sz="1200" kern="1200" dirty="0">
                <a:solidFill>
                  <a:schemeClr val="tx1"/>
                </a:solidFill>
                <a:effectLst/>
                <a:latin typeface="+mn-lt"/>
                <a:ea typeface="+mn-ea"/>
                <a:cs typeface="+mn-cs"/>
              </a:rPr>
              <a:t>Ask students to take stance on Puerto Rico Statehood. Reflect your informed opinion using an artistic medium </a:t>
            </a:r>
            <a:r>
              <a:rPr lang="en-US" sz="1200" kern="1200">
                <a:solidFill>
                  <a:schemeClr val="tx1"/>
                </a:solidFill>
                <a:effectLst/>
                <a:latin typeface="+mn-lt"/>
                <a:ea typeface="+mn-ea"/>
                <a:cs typeface="+mn-cs"/>
              </a:rPr>
              <a:t>of your </a:t>
            </a:r>
            <a:r>
              <a:rPr lang="en-US" sz="1200" kern="1200" dirty="0">
                <a:solidFill>
                  <a:schemeClr val="tx1"/>
                </a:solidFill>
                <a:effectLst/>
                <a:latin typeface="+mn-lt"/>
                <a:ea typeface="+mn-ea"/>
                <a:cs typeface="+mn-cs"/>
              </a:rPr>
              <a:t>choice. Options include, but are not limited to:</a:t>
            </a:r>
          </a:p>
          <a:p>
            <a:pPr lvl="0"/>
            <a:r>
              <a:rPr lang="en-US" sz="1200" kern="1200" dirty="0">
                <a:solidFill>
                  <a:schemeClr val="tx1"/>
                </a:solidFill>
                <a:effectLst/>
                <a:latin typeface="+mn-lt"/>
                <a:ea typeface="+mn-ea"/>
                <a:cs typeface="+mn-cs"/>
              </a:rPr>
              <a:t>Creating a poem</a:t>
            </a:r>
          </a:p>
          <a:p>
            <a:pPr lvl="0"/>
            <a:r>
              <a:rPr lang="en-US" sz="1200" kern="1200" dirty="0">
                <a:solidFill>
                  <a:schemeClr val="tx1"/>
                </a:solidFill>
                <a:effectLst/>
                <a:latin typeface="+mn-lt"/>
                <a:ea typeface="+mn-ea"/>
                <a:cs typeface="+mn-cs"/>
              </a:rPr>
              <a:t>Composing a song or piece of music</a:t>
            </a:r>
          </a:p>
          <a:p>
            <a:pPr lvl="0"/>
            <a:r>
              <a:rPr lang="en-US" sz="1200" kern="1200" dirty="0">
                <a:solidFill>
                  <a:schemeClr val="tx1"/>
                </a:solidFill>
                <a:effectLst/>
                <a:latin typeface="+mn-lt"/>
                <a:ea typeface="+mn-ea"/>
                <a:cs typeface="+mn-cs"/>
              </a:rPr>
              <a:t>Drawing a picture</a:t>
            </a:r>
          </a:p>
          <a:p>
            <a:pPr lvl="0"/>
            <a:r>
              <a:rPr lang="en-US" sz="1200" kern="1200" dirty="0">
                <a:solidFill>
                  <a:schemeClr val="tx1"/>
                </a:solidFill>
                <a:effectLst/>
                <a:latin typeface="+mn-lt"/>
                <a:ea typeface="+mn-ea"/>
                <a:cs typeface="+mn-cs"/>
              </a:rPr>
              <a:t>Photography</a:t>
            </a:r>
          </a:p>
          <a:p>
            <a:pPr lvl="0"/>
            <a:r>
              <a:rPr lang="en-US" sz="1200" kern="1200" dirty="0">
                <a:solidFill>
                  <a:schemeClr val="tx1"/>
                </a:solidFill>
                <a:effectLst/>
                <a:latin typeface="+mn-lt"/>
                <a:ea typeface="+mn-ea"/>
                <a:cs typeface="+mn-cs"/>
              </a:rPr>
              <a:t>Recording a video</a:t>
            </a:r>
          </a:p>
          <a:p>
            <a:pPr lvl="0"/>
            <a:r>
              <a:rPr lang="en-US" sz="1200" kern="1200" dirty="0">
                <a:solidFill>
                  <a:schemeClr val="tx1"/>
                </a:solidFill>
                <a:effectLst/>
                <a:latin typeface="+mn-lt"/>
                <a:ea typeface="+mn-ea"/>
                <a:cs typeface="+mn-cs"/>
              </a:rPr>
              <a:t>Creating a 3-D representation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E0E59C-276F-7A43-892B-CC04FF3749D3}" type="slidenum">
              <a:rPr lang="en-US" smtClean="0"/>
              <a:t>10</a:t>
            </a:fld>
            <a:endParaRPr lang="en-US"/>
          </a:p>
        </p:txBody>
      </p:sp>
    </p:spTree>
    <p:extLst>
      <p:ext uri="{BB962C8B-B14F-4D97-AF65-F5344CB8AC3E}">
        <p14:creationId xmlns:p14="http://schemas.microsoft.com/office/powerpoint/2010/main" val="373167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retrieved from: https://</a:t>
            </a:r>
            <a:r>
              <a:rPr lang="en-US" dirty="0" err="1"/>
              <a:t>en.wikipedia.org</a:t>
            </a:r>
            <a:r>
              <a:rPr lang="en-US" dirty="0"/>
              <a:t>/wiki/</a:t>
            </a:r>
            <a:r>
              <a:rPr lang="en-US" dirty="0" err="1"/>
              <a:t>Flag_of_Puerto_Rico</a:t>
            </a:r>
            <a:endParaRPr lang="en-US" dirty="0"/>
          </a:p>
          <a:p>
            <a:endParaRPr lang="en-US" dirty="0"/>
          </a:p>
          <a:p>
            <a:r>
              <a:rPr lang="en-US" dirty="0"/>
              <a:t>Ask students to engage in a stand and share activity based on the following question:</a:t>
            </a:r>
          </a:p>
          <a:p>
            <a:r>
              <a:rPr lang="en-US" dirty="0"/>
              <a:t>What do you know about Puerto Rico?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Process for Stand and Share: Based on the question, each student is to write down all that comes to mind. Once done, students are to stand, if able, or raise a hand to signify they are done. One at a time (volunteers) students are to share one thing on their list that addresses the question and then sit down/lower hand. If a student has the same response as the one shared and does not have anything else on the list or all responses are shared, that student can sit or lower hand once the response is shared. This continues until all responses from all students are shared aloud. The teacher (or a peer) writes down all responses on the board so all can see the complete list of responses. Once done, have a student read the list aloud to the class. </a:t>
            </a:r>
          </a:p>
          <a:p>
            <a:r>
              <a:rPr lang="en-US" sz="1200" kern="1200" dirty="0">
                <a:solidFill>
                  <a:schemeClr val="tx1"/>
                </a:solidFill>
                <a:effectLst/>
                <a:latin typeface="+mn-lt"/>
                <a:ea typeface="+mn-ea"/>
                <a:cs typeface="+mn-cs"/>
              </a:rPr>
              <a:t>Please Note: there may be some fallacies on the list. Depending on the nature of the fallacy, the teacher can address the fallacy now or wait and circle back to it, when appropriate.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advance to the next slide.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E0E59C-276F-7A43-892B-CC04FF3749D3}" type="slidenum">
              <a:rPr lang="en-US" smtClean="0"/>
              <a:t>2</a:t>
            </a:fld>
            <a:endParaRPr lang="en-US"/>
          </a:p>
        </p:txBody>
      </p:sp>
    </p:spTree>
    <p:extLst>
      <p:ext uri="{BB962C8B-B14F-4D97-AF65-F5344CB8AC3E}">
        <p14:creationId xmlns:p14="http://schemas.microsoft.com/office/powerpoint/2010/main" val="399351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Retrieved from: http://</a:t>
            </a:r>
            <a:r>
              <a:rPr lang="en-US" dirty="0" err="1"/>
              <a:t>blogs.bu.edu</a:t>
            </a:r>
            <a:r>
              <a:rPr lang="en-US" dirty="0"/>
              <a:t>/</a:t>
            </a:r>
            <a:r>
              <a:rPr lang="en-US" dirty="0" err="1"/>
              <a:t>guidedhistory</a:t>
            </a:r>
            <a:r>
              <a:rPr lang="en-US" dirty="0"/>
              <a:t>/historians-craft/</a:t>
            </a:r>
            <a:r>
              <a:rPr lang="en-US" dirty="0" err="1"/>
              <a:t>puerto</a:t>
            </a:r>
            <a:r>
              <a:rPr lang="en-US" dirty="0"/>
              <a:t>-</a:t>
            </a:r>
            <a:r>
              <a:rPr lang="en-US" dirty="0" err="1"/>
              <a:t>rico</a:t>
            </a:r>
            <a:r>
              <a:rPr lang="en-US" dirty="0"/>
              <a:t>-a-study-of-the-worlds-largest-stateless-nation/</a:t>
            </a:r>
          </a:p>
          <a:p>
            <a:r>
              <a:rPr lang="en-US" dirty="0"/>
              <a:t>Image Retrieved from: https://</a:t>
            </a:r>
            <a:r>
              <a:rPr lang="en-US" dirty="0" err="1"/>
              <a:t>commons.wikimedia.org</a:t>
            </a:r>
            <a:r>
              <a:rPr lang="en-US" dirty="0"/>
              <a:t>/wiki/File:Magnifying_glass_icon_mgx2.svg</a:t>
            </a:r>
          </a:p>
          <a:p>
            <a:r>
              <a:rPr lang="en-US" dirty="0"/>
              <a:t>Image Retrieved from: https://</a:t>
            </a:r>
            <a:r>
              <a:rPr lang="en-US" dirty="0" err="1"/>
              <a:t>upload.wikimedia.org</a:t>
            </a:r>
            <a:r>
              <a:rPr lang="en-US" dirty="0"/>
              <a:t>/</a:t>
            </a:r>
            <a:r>
              <a:rPr lang="en-US" dirty="0" err="1"/>
              <a:t>wikipedia</a:t>
            </a:r>
            <a:r>
              <a:rPr lang="en-US" dirty="0"/>
              <a:t>/commons/7/71/Earth_icon_2.png</a:t>
            </a:r>
          </a:p>
          <a:p>
            <a:r>
              <a:rPr lang="en-US" dirty="0"/>
              <a:t>Image Retrieved</a:t>
            </a:r>
            <a:r>
              <a:rPr lang="en-US" baseline="0" dirty="0"/>
              <a:t> from: https://icon-</a:t>
            </a:r>
            <a:r>
              <a:rPr lang="en-US" baseline="0" dirty="0" err="1"/>
              <a:t>library.com</a:t>
            </a:r>
            <a:r>
              <a:rPr lang="en-US" baseline="0" dirty="0"/>
              <a:t>/icon/freedom-of-speech-icon-5.html</a:t>
            </a:r>
            <a:endParaRPr lang="en-US" dirty="0"/>
          </a:p>
          <a:p>
            <a:endParaRPr lang="en-US" dirty="0"/>
          </a:p>
          <a:p>
            <a:r>
              <a:rPr lang="en-US" sz="1200" b="1" kern="1200" dirty="0">
                <a:solidFill>
                  <a:schemeClr val="tx1"/>
                </a:solidFill>
                <a:effectLst/>
                <a:latin typeface="+mn-lt"/>
                <a:ea typeface="+mn-ea"/>
                <a:cs typeface="+mn-cs"/>
              </a:rPr>
              <a:t>Where is Puerto Rico Located?:</a:t>
            </a:r>
            <a:r>
              <a:rPr lang="en-US" sz="1200" kern="1200" dirty="0">
                <a:solidFill>
                  <a:schemeClr val="tx1"/>
                </a:solidFill>
                <a:effectLst/>
                <a:latin typeface="+mn-lt"/>
                <a:ea typeface="+mn-ea"/>
                <a:cs typeface="+mn-cs"/>
              </a:rPr>
              <a:t> Ask for a volunteer to locate Puerto Rico using Google Earth. Have the student click on the Google Earth link (first link on the slide or the link here: </a:t>
            </a:r>
            <a:r>
              <a:rPr lang="en-US" sz="1200" u="sng" kern="1200" dirty="0">
                <a:solidFill>
                  <a:schemeClr val="tx1"/>
                </a:solidFill>
                <a:effectLst/>
                <a:latin typeface="+mn-lt"/>
                <a:ea typeface="+mn-ea"/>
                <a:cs typeface="+mn-cs"/>
                <a:hlinkClick r:id="rId3"/>
              </a:rPr>
              <a:t>https://earth.google.com/web/@54.09805983,10.44935383,-87508.58735471a,40433632.68223286d,35y,0h,0t,0r</a:t>
            </a:r>
            <a:r>
              <a:rPr lang="en-US" sz="1200" kern="1200" dirty="0">
                <a:solidFill>
                  <a:schemeClr val="tx1"/>
                </a:solidFill>
                <a:effectLst/>
                <a:latin typeface="+mn-lt"/>
                <a:ea typeface="+mn-ea"/>
                <a:cs typeface="+mn-cs"/>
              </a:rPr>
              <a:t>) to attempt to locate Puerto Rico. </a:t>
            </a:r>
          </a:p>
          <a:p>
            <a:r>
              <a:rPr lang="en-US" sz="1200" b="1" kern="1200" dirty="0">
                <a:solidFill>
                  <a:schemeClr val="tx1"/>
                </a:solidFill>
                <a:effectLst/>
                <a:latin typeface="+mn-lt"/>
                <a:ea typeface="+mn-ea"/>
                <a:cs typeface="+mn-cs"/>
              </a:rPr>
              <a:t>Let’s Zoom in on Puerto Rico:</a:t>
            </a:r>
            <a:r>
              <a:rPr lang="en-US" sz="1200" kern="1200" dirty="0">
                <a:solidFill>
                  <a:schemeClr val="tx1"/>
                </a:solidFill>
                <a:effectLst/>
                <a:latin typeface="+mn-lt"/>
                <a:ea typeface="+mn-ea"/>
                <a:cs typeface="+mn-cs"/>
              </a:rPr>
              <a:t> Then tell students that we will use Google Earth to learn more about Puerto Rico (click on the second link on the slide or the link here: </a:t>
            </a:r>
            <a:r>
              <a:rPr lang="en-US" sz="1200" u="sng" kern="1200" dirty="0">
                <a:solidFill>
                  <a:schemeClr val="tx1"/>
                </a:solidFill>
                <a:effectLst/>
                <a:latin typeface="+mn-lt"/>
                <a:ea typeface="+mn-ea"/>
                <a:cs typeface="+mn-cs"/>
                <a:hlinkClick r:id="rId4"/>
              </a:rPr>
              <a:t>https://earth.google.com/web/@18.3407753,-66.63206115,343.25303825a,901343.81046608d,35y,0h,0t,0r/data=CmQaYhJcCiUweDhjMDI5NjI2MWI5MmE3Zjk6MHhmMzM2ZWMyODE4MDQ5YjFhGajg8IKIODJAIRixTwDFpVDAKiHguYDguJvguK3guKPguYzguYLguJXguKPguLTguYLguIEYASAB</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Click the (-) button in the bottom right corner to zoom out to show Puerto Rico in relation to the surrounding countries etc. Click on the box labeled “Puerto Rico” and advance through the images of Puerto Rico to help prime students on Puerto Rico’s physical and cultural geography. </a:t>
            </a:r>
          </a:p>
          <a:p>
            <a:r>
              <a:rPr lang="en-US" sz="1200" kern="1200" dirty="0">
                <a:solidFill>
                  <a:schemeClr val="tx1"/>
                </a:solidFill>
                <a:effectLst/>
                <a:latin typeface="+mn-lt"/>
                <a:ea typeface="+mn-ea"/>
                <a:cs typeface="+mn-cs"/>
              </a:rPr>
              <a:t>Engage students in a discussion on Puerto Rico’s geography and history. Websites to aid the discussion of Puerto Rico’s geography are included in the notes section of the PowerPoint presentation and below:</a:t>
            </a:r>
          </a:p>
          <a:p>
            <a:r>
              <a:rPr lang="en-US" sz="1200" u="sng" kern="1200" dirty="0">
                <a:solidFill>
                  <a:schemeClr val="tx1"/>
                </a:solidFill>
                <a:effectLst/>
                <a:latin typeface="+mn-lt"/>
                <a:ea typeface="+mn-ea"/>
                <a:cs typeface="+mn-cs"/>
                <a:hlinkClick r:id="rId5"/>
              </a:rPr>
              <a:t>https://www.livescience.com/60792-puerto-rico-facts.html</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6"/>
              </a:rPr>
              <a:t>https://kids.nationalgeographic.com/geography/states/article/puerto-rico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students organize into groups of 4. Pass out a copy of the scholastic article titled, “All About Puerto Rico” (Link to article is on the slide or here: </a:t>
            </a:r>
            <a:r>
              <a:rPr lang="en-US" sz="1200" u="sng" kern="1200" dirty="0">
                <a:solidFill>
                  <a:schemeClr val="tx1"/>
                </a:solidFill>
                <a:effectLst/>
                <a:latin typeface="+mn-lt"/>
                <a:ea typeface="+mn-ea"/>
                <a:cs typeface="+mn-cs"/>
                <a:hlinkClick r:id="rId7"/>
              </a:rPr>
              <a:t>https://www.scholastic.com/teachers/articles/teaching-content/all-about-puerto-rico/</a:t>
            </a:r>
            <a:r>
              <a:rPr lang="en-US" sz="1200" kern="1200" dirty="0">
                <a:solidFill>
                  <a:schemeClr val="tx1"/>
                </a:solidFill>
                <a:effectLst/>
                <a:latin typeface="+mn-lt"/>
                <a:ea typeface="+mn-ea"/>
                <a:cs typeface="+mn-cs"/>
              </a:rPr>
              <a:t>). In small groups, have student volunteers take turns reading the article aloud to their group. </a:t>
            </a:r>
          </a:p>
          <a:p>
            <a:endParaRPr lang="en-US" dirty="0"/>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advance to the next slide. </a:t>
            </a:r>
          </a:p>
          <a:p>
            <a:endParaRPr lang="en-US" dirty="0"/>
          </a:p>
        </p:txBody>
      </p:sp>
      <p:sp>
        <p:nvSpPr>
          <p:cNvPr id="4" name="Slide Number Placeholder 3"/>
          <p:cNvSpPr>
            <a:spLocks noGrp="1"/>
          </p:cNvSpPr>
          <p:nvPr>
            <p:ph type="sldNum" sz="quarter" idx="5"/>
          </p:nvPr>
        </p:nvSpPr>
        <p:spPr/>
        <p:txBody>
          <a:bodyPr/>
          <a:lstStyle/>
          <a:p>
            <a:fld id="{1BE0E59C-276F-7A43-892B-CC04FF3749D3}" type="slidenum">
              <a:rPr lang="en-US" smtClean="0"/>
              <a:t>3</a:t>
            </a:fld>
            <a:endParaRPr lang="en-US"/>
          </a:p>
        </p:txBody>
      </p:sp>
    </p:spTree>
    <p:extLst>
      <p:ext uri="{BB962C8B-B14F-4D97-AF65-F5344CB8AC3E}">
        <p14:creationId xmlns:p14="http://schemas.microsoft.com/office/powerpoint/2010/main" val="132248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retrieved from: https://</a:t>
            </a:r>
            <a:r>
              <a:rPr lang="en-US" dirty="0" err="1"/>
              <a:t>scalar.usc.edu</a:t>
            </a:r>
            <a:r>
              <a:rPr lang="en-US" dirty="0"/>
              <a:t>/works/latino-metropolis-a-brief-urban-cultural-history-of-us-latinos---1/</a:t>
            </a:r>
            <a:r>
              <a:rPr lang="en-US" dirty="0" err="1"/>
              <a:t>puerto</a:t>
            </a:r>
            <a:r>
              <a:rPr lang="en-US" dirty="0"/>
              <a:t>-</a:t>
            </a:r>
            <a:r>
              <a:rPr lang="en-US" dirty="0" err="1"/>
              <a:t>rico</a:t>
            </a:r>
            <a:r>
              <a:rPr lang="en-US" dirty="0"/>
              <a:t>-</a:t>
            </a:r>
            <a:r>
              <a:rPr lang="en-US" dirty="0" err="1"/>
              <a:t>cuba</a:t>
            </a:r>
            <a:r>
              <a:rPr lang="en-US" dirty="0"/>
              <a:t>-</a:t>
            </a:r>
            <a:r>
              <a:rPr lang="en-US" dirty="0" err="1"/>
              <a:t>florida</a:t>
            </a:r>
            <a:r>
              <a:rPr lang="en-US" dirty="0"/>
              <a:t>-map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 retrieved from: http://</a:t>
            </a:r>
            <a:r>
              <a:rPr lang="en-US" dirty="0" err="1"/>
              <a:t>lionelcruet.com</a:t>
            </a:r>
            <a:r>
              <a:rPr lang="en-US" dirty="0"/>
              <a:t>/doc/natalia_viera_isla_imaginaria_2018.pdf</a:t>
            </a:r>
          </a:p>
          <a:p>
            <a:endParaRPr lang="en-US" dirty="0"/>
          </a:p>
          <a:p>
            <a:r>
              <a:rPr lang="en-US" sz="1200" kern="1200" dirty="0">
                <a:solidFill>
                  <a:schemeClr val="tx1"/>
                </a:solidFill>
                <a:effectLst/>
                <a:latin typeface="+mn-lt"/>
                <a:ea typeface="+mn-ea"/>
                <a:cs typeface="+mn-cs"/>
              </a:rPr>
              <a:t>Ask a volunteer to read the quote from Ibarra aloud: “It may be considered a non-place—a political experiment, a failed national project, living uncertainty in the imaginary of its inhabitants.”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their groups of four, have students discuss their responses to the following questions:</a:t>
            </a:r>
          </a:p>
          <a:p>
            <a:pPr lvl="0"/>
            <a:r>
              <a:rPr lang="en-US" sz="1200" kern="1200" dirty="0">
                <a:solidFill>
                  <a:schemeClr val="tx1"/>
                </a:solidFill>
                <a:effectLst/>
                <a:latin typeface="+mn-lt"/>
                <a:ea typeface="+mn-ea"/>
                <a:cs typeface="+mn-cs"/>
              </a:rPr>
              <a:t>What do you think Ibarra is referring to? </a:t>
            </a:r>
          </a:p>
          <a:p>
            <a:pPr lvl="0"/>
            <a:r>
              <a:rPr lang="en-US" sz="1200" kern="1200" dirty="0">
                <a:solidFill>
                  <a:schemeClr val="tx1"/>
                </a:solidFill>
                <a:effectLst/>
                <a:latin typeface="+mn-lt"/>
                <a:ea typeface="+mn-ea"/>
                <a:cs typeface="+mn-cs"/>
              </a:rPr>
              <a:t>What would lead him to say this?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advance to the next slide.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E0E59C-276F-7A43-892B-CC04FF3749D3}" type="slidenum">
              <a:rPr lang="en-US" smtClean="0"/>
              <a:t>4</a:t>
            </a:fld>
            <a:endParaRPr lang="en-US"/>
          </a:p>
        </p:txBody>
      </p:sp>
    </p:spTree>
    <p:extLst>
      <p:ext uri="{BB962C8B-B14F-4D97-AF65-F5344CB8AC3E}">
        <p14:creationId xmlns:p14="http://schemas.microsoft.com/office/powerpoint/2010/main" val="1608832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9909153-AFDB-CD43-9C64-2037AA291BD3}"/>
              </a:ext>
            </a:extLst>
          </p:cNvPr>
          <p:cNvSpPr>
            <a:spLocks noGrp="1"/>
          </p:cNvSpPr>
          <p:nvPr>
            <p:ph type="body" idx="1"/>
          </p:nvPr>
        </p:nvSpPr>
        <p:spPr/>
        <p:txBody>
          <a:bodyPr/>
          <a:lstStyle/>
          <a:p>
            <a:r>
              <a:rPr lang="en-US" dirty="0"/>
              <a:t>Website</a:t>
            </a:r>
            <a:r>
              <a:rPr lang="en-US" baseline="0" dirty="0"/>
              <a:t> and video retrieved from: https://</a:t>
            </a:r>
            <a:r>
              <a:rPr lang="en-US" baseline="0" dirty="0" err="1"/>
              <a:t>www.history.com</a:t>
            </a:r>
            <a:r>
              <a:rPr lang="en-US" baseline="0" dirty="0"/>
              <a:t>/news/</a:t>
            </a:r>
            <a:r>
              <a:rPr lang="en-US" baseline="0" dirty="0" err="1"/>
              <a:t>puerto</a:t>
            </a:r>
            <a:r>
              <a:rPr lang="en-US" baseline="0" dirty="0"/>
              <a:t>-</a:t>
            </a:r>
            <a:r>
              <a:rPr lang="en-US" baseline="0" dirty="0" err="1"/>
              <a:t>rico</a:t>
            </a:r>
            <a:r>
              <a:rPr lang="en-US" baseline="0" dirty="0"/>
              <a:t>-statehood</a:t>
            </a:r>
          </a:p>
          <a:p>
            <a:endParaRPr lang="en-US" dirty="0"/>
          </a:p>
          <a:p>
            <a:r>
              <a:rPr lang="en-US" sz="1200" kern="1200" dirty="0">
                <a:solidFill>
                  <a:schemeClr val="tx1"/>
                </a:solidFill>
                <a:effectLst/>
                <a:latin typeface="+mn-lt"/>
                <a:ea typeface="+mn-ea"/>
                <a:cs typeface="+mn-cs"/>
              </a:rPr>
              <a:t>Pull up the History article, “Why Isn’t Puerto Rico a State” and have students take turns reading the article aloud. Use the embedded links to explore key aspects of Puerto Rico’s history and relationship to the United States (e.g., Spanish-American War, Foraker Act, Jones-</a:t>
            </a:r>
            <a:r>
              <a:rPr lang="en-US" sz="1200" kern="1200" dirty="0" err="1">
                <a:solidFill>
                  <a:schemeClr val="tx1"/>
                </a:solidFill>
                <a:effectLst/>
                <a:latin typeface="+mn-lt"/>
                <a:ea typeface="+mn-ea"/>
                <a:cs typeface="+mn-cs"/>
              </a:rPr>
              <a:t>Shafroth</a:t>
            </a:r>
            <a:r>
              <a:rPr lang="en-US" sz="1200" kern="1200" dirty="0">
                <a:solidFill>
                  <a:schemeClr val="tx1"/>
                </a:solidFill>
                <a:effectLst/>
                <a:latin typeface="+mn-lt"/>
                <a:ea typeface="+mn-ea"/>
                <a:cs typeface="+mn-cs"/>
              </a:rPr>
              <a:t> Act). Have the class watch the embedded video, “Commonwealth vs. Free Associated State.” End class talking about the complexities surrounding statehood for Puerto Rico and the recent vote for statehood.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dirty="0"/>
              <a:t>End of Day 1.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886FFC4-796E-834D-9AB3-16F3257531B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Activate PPT before class and display slide 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Using a combined </a:t>
            </a:r>
            <a:r>
              <a:rPr lang="en-US" sz="1200" b="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isual </a:t>
            </a:r>
            <a:r>
              <a:rPr lang="en-US" sz="1200" b="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hinking </a:t>
            </a:r>
            <a:r>
              <a:rPr lang="en-US" sz="1200" b="1"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trategies (</a:t>
            </a:r>
            <a:r>
              <a:rPr lang="en-US" sz="1200" kern="1200" dirty="0" err="1">
                <a:solidFill>
                  <a:schemeClr val="tx1"/>
                </a:solidFill>
                <a:effectLst/>
                <a:latin typeface="+mn-lt"/>
                <a:ea typeface="+mn-ea"/>
                <a:cs typeface="+mn-cs"/>
              </a:rPr>
              <a:t>Yenawine</a:t>
            </a:r>
            <a:r>
              <a:rPr lang="en-US" sz="1200" kern="1200" dirty="0">
                <a:solidFill>
                  <a:schemeClr val="tx1"/>
                </a:solidFill>
                <a:effectLst/>
                <a:latin typeface="+mn-lt"/>
                <a:ea typeface="+mn-ea"/>
                <a:cs typeface="+mn-cs"/>
              </a:rPr>
              <a:t>, 2013) approach. Ask the following questions, probing and prompting as required:</a:t>
            </a:r>
          </a:p>
          <a:p>
            <a:pPr lvl="0"/>
            <a:r>
              <a:rPr lang="en-US" sz="1200" kern="1200" dirty="0">
                <a:solidFill>
                  <a:schemeClr val="tx1"/>
                </a:solidFill>
                <a:effectLst/>
                <a:latin typeface="+mn-lt"/>
                <a:ea typeface="+mn-ea"/>
                <a:cs typeface="+mn-cs"/>
              </a:rPr>
              <a:t>What’s going on in this picture?</a:t>
            </a:r>
          </a:p>
          <a:p>
            <a:pPr lvl="0"/>
            <a:r>
              <a:rPr lang="en-US" sz="1200" kern="1200" dirty="0">
                <a:solidFill>
                  <a:schemeClr val="tx1"/>
                </a:solidFill>
                <a:effectLst/>
                <a:latin typeface="+mn-lt"/>
                <a:ea typeface="+mn-ea"/>
                <a:cs typeface="+mn-cs"/>
              </a:rPr>
              <a:t>What do you see that makes you say that?</a:t>
            </a:r>
          </a:p>
          <a:p>
            <a:pPr lvl="0"/>
            <a:r>
              <a:rPr lang="en-US" sz="1200" kern="1200" dirty="0">
                <a:solidFill>
                  <a:schemeClr val="tx1"/>
                </a:solidFill>
                <a:effectLst/>
                <a:latin typeface="+mn-lt"/>
                <a:ea typeface="+mn-ea"/>
                <a:cs typeface="+mn-cs"/>
              </a:rPr>
              <a:t>What more can we find?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Explain to students that “</a:t>
            </a:r>
            <a:r>
              <a:rPr lang="en-US" sz="1200" kern="1200" dirty="0" err="1">
                <a:solidFill>
                  <a:schemeClr val="tx1"/>
                </a:solidFill>
                <a:effectLst/>
                <a:latin typeface="+mn-lt"/>
                <a:ea typeface="+mn-ea"/>
                <a:cs typeface="+mn-cs"/>
              </a:rPr>
              <a:t>Brújula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Ciega</a:t>
            </a:r>
            <a:r>
              <a:rPr lang="en-US" sz="1200" kern="1200" dirty="0">
                <a:solidFill>
                  <a:schemeClr val="tx1"/>
                </a:solidFill>
                <a:effectLst/>
                <a:latin typeface="+mn-lt"/>
                <a:ea typeface="+mn-ea"/>
                <a:cs typeface="+mn-cs"/>
              </a:rPr>
              <a:t>” (which translates to Blind Compass) is a sculptural that shows a compass that is blank and has no surrounding information at all. </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Quote and information below retrieved from: http://</a:t>
            </a:r>
            <a:r>
              <a:rPr lang="en-US" sz="1200" b="0" i="0" u="none" strike="noStrike" kern="1200" dirty="0" err="1">
                <a:solidFill>
                  <a:schemeClr val="tx1"/>
                </a:solidFill>
                <a:effectLst/>
                <a:latin typeface="+mn-lt"/>
                <a:ea typeface="+mn-ea"/>
                <a:cs typeface="+mn-cs"/>
              </a:rPr>
              <a:t>www.rofaprojects.com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karlo</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andrei</a:t>
            </a:r>
            <a:r>
              <a:rPr lang="en-US" sz="1200" b="0" i="0" u="none" strike="noStrike" kern="1200" dirty="0">
                <a:solidFill>
                  <a:schemeClr val="tx1"/>
                </a:solidFill>
                <a:effectLst/>
                <a:latin typeface="+mn-lt"/>
                <a:ea typeface="+mn-ea"/>
                <a:cs typeface="+mn-cs"/>
              </a:rPr>
              <a:t>-Ibarra</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the artist, </a:t>
            </a:r>
            <a:r>
              <a:rPr lang="en-US" sz="1200" kern="1200" dirty="0" err="1">
                <a:solidFill>
                  <a:schemeClr val="tx1"/>
                </a:solidFill>
                <a:effectLst/>
                <a:latin typeface="+mn-lt"/>
                <a:ea typeface="+mn-ea"/>
                <a:cs typeface="+mn-cs"/>
              </a:rPr>
              <a:t>Karlo</a:t>
            </a:r>
            <a:r>
              <a:rPr lang="en-US" sz="1200" kern="1200" dirty="0">
                <a:solidFill>
                  <a:schemeClr val="tx1"/>
                </a:solidFill>
                <a:effectLst/>
                <a:latin typeface="+mn-lt"/>
                <a:ea typeface="+mn-ea"/>
                <a:cs typeface="+mn-cs"/>
              </a:rPr>
              <a:t> Andrei</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barra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Karlo Andrei Ibarra is a Puerto Rican-based contemporary artist who holds a Baccalaureate in Visual Arts with concentration in Painting from the School of Visual Arts and Design of Puerto Rico. Currently, he works as an artist and cultural manager. He is also cofounder of the contemporary art space in </a:t>
            </a:r>
            <a:r>
              <a:rPr lang="en-US" sz="1200" b="0" i="0" u="none" strike="noStrike" kern="1200" dirty="0" err="1">
                <a:solidFill>
                  <a:schemeClr val="tx1"/>
                </a:solidFill>
                <a:effectLst/>
                <a:latin typeface="+mn-lt"/>
                <a:ea typeface="+mn-ea"/>
                <a:cs typeface="+mn-cs"/>
              </a:rPr>
              <a:t>Santurce</a:t>
            </a:r>
            <a:r>
              <a:rPr lang="en-US" sz="1200" b="0" i="0" u="none" strike="noStrike" kern="1200" dirty="0">
                <a:solidFill>
                  <a:schemeClr val="tx1"/>
                </a:solidFill>
                <a:effectLst/>
                <a:latin typeface="+mn-lt"/>
                <a:ea typeface="+mn-ea"/>
                <a:cs typeface="+mn-cs"/>
              </a:rPr>
              <a:t>, Puerto Rico, called Km 0.2. His proposal addresses directly to Puerto Rico’s subordinate position as an unincorporated territory of the United States, and aesthetically examines the implications of this association.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for a volunteer to read the following quote by the artist aloud:</a:t>
            </a:r>
          </a:p>
          <a:p>
            <a:r>
              <a:rPr lang="en-US" sz="1200" kern="1200" dirty="0">
                <a:solidFill>
                  <a:schemeClr val="tx1"/>
                </a:solidFill>
                <a:effectLst/>
                <a:latin typeface="+mn-lt"/>
                <a:ea typeface="+mn-ea"/>
                <a:cs typeface="+mn-cs"/>
              </a:rPr>
              <a:t>I employ a wide variety of media that refer to conceptual art and mass media while addressing issues of social, political, cultural and geographic boundaries. My practice relies on social and political cognitions gathered from personal investigations, which draw correlations between individual and national identities and make larger observations respective to a global community.”</a:t>
            </a:r>
          </a:p>
          <a:p>
            <a:r>
              <a:rPr lang="en-US" sz="1200" kern="1200" dirty="0">
                <a:solidFill>
                  <a:schemeClr val="tx1"/>
                </a:solidFill>
                <a:effectLst/>
                <a:latin typeface="+mn-lt"/>
                <a:ea typeface="+mn-ea"/>
                <a:cs typeface="+mn-cs"/>
              </a:rPr>
              <a:t>Engage the class in a conversation about ways art can serve to address issues of social, political, cultural, and geographic importance.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Pass out the handout, “Karlo Andrei Ibarra Brújula </a:t>
            </a:r>
            <a:r>
              <a:rPr lang="en-US" sz="1200" kern="1200" dirty="0" err="1">
                <a:solidFill>
                  <a:schemeClr val="tx1"/>
                </a:solidFill>
                <a:effectLst/>
                <a:latin typeface="+mn-lt"/>
                <a:ea typeface="+mn-ea"/>
                <a:cs typeface="+mn-cs"/>
              </a:rPr>
              <a:t>Ciega</a:t>
            </a:r>
            <a:r>
              <a:rPr lang="en-US" sz="1200" kern="1200" dirty="0">
                <a:solidFill>
                  <a:schemeClr val="tx1"/>
                </a:solidFill>
                <a:effectLst/>
                <a:latin typeface="+mn-lt"/>
                <a:ea typeface="+mn-ea"/>
                <a:cs typeface="+mn-cs"/>
              </a:rPr>
              <a:t> Blind Compass, 2012-2018” (directly taken from: </a:t>
            </a:r>
            <a:r>
              <a:rPr lang="en-US" sz="1200" u="sng" kern="1200" dirty="0">
                <a:solidFill>
                  <a:schemeClr val="tx1"/>
                </a:solidFill>
                <a:effectLst/>
                <a:latin typeface="+mn-lt"/>
                <a:ea typeface="+mn-ea"/>
                <a:cs typeface="+mn-cs"/>
                <a:hlinkClick r:id="rId3"/>
              </a:rPr>
              <a:t>http://lionelcruet.com/doc/natalia_viera_isla_imaginaria_2018.pdf</a:t>
            </a:r>
            <a:r>
              <a:rPr lang="en-US" sz="1200" kern="1200" dirty="0">
                <a:solidFill>
                  <a:schemeClr val="tx1"/>
                </a:solidFill>
                <a:effectLst/>
                <a:latin typeface="+mn-lt"/>
                <a:ea typeface="+mn-ea"/>
                <a:cs typeface="+mn-cs"/>
              </a:rPr>
              <a:t>). Have student volunteers take turns reading the handout aloud to the class.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Image source: https://despacio.cr/en/art/karlo-andrei-Ibarra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advance to the next slide. </a:t>
            </a:r>
          </a:p>
          <a:p>
            <a:endParaRPr lang="en-US" dirty="0"/>
          </a:p>
        </p:txBody>
      </p:sp>
      <p:sp>
        <p:nvSpPr>
          <p:cNvPr id="4" name="Slide Number Placeholder 3"/>
          <p:cNvSpPr>
            <a:spLocks noGrp="1"/>
          </p:cNvSpPr>
          <p:nvPr>
            <p:ph type="sldNum" sz="quarter" idx="5"/>
          </p:nvPr>
        </p:nvSpPr>
        <p:spPr/>
        <p:txBody>
          <a:bodyPr/>
          <a:lstStyle/>
          <a:p>
            <a:fld id="{1BE0E59C-276F-7A43-892B-CC04FF3749D3}" type="slidenum">
              <a:rPr lang="en-US" smtClean="0"/>
              <a:t>7</a:t>
            </a:fld>
            <a:endParaRPr lang="en-US"/>
          </a:p>
        </p:txBody>
      </p:sp>
    </p:spTree>
    <p:extLst>
      <p:ext uri="{BB962C8B-B14F-4D97-AF65-F5344CB8AC3E}">
        <p14:creationId xmlns:p14="http://schemas.microsoft.com/office/powerpoint/2010/main" val="3802275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Image and</a:t>
            </a:r>
            <a:r>
              <a:rPr lang="en-US" sz="1200" b="0" i="0" u="none" strike="noStrike" kern="1200" baseline="0" dirty="0">
                <a:solidFill>
                  <a:schemeClr val="tx1"/>
                </a:solidFill>
                <a:effectLst/>
                <a:latin typeface="+mn-lt"/>
                <a:ea typeface="+mn-ea"/>
                <a:cs typeface="+mn-cs"/>
              </a:rPr>
              <a:t> quote </a:t>
            </a:r>
            <a:r>
              <a:rPr lang="en-US" sz="1200" b="0" i="0" u="none" strike="noStrike" kern="1200" dirty="0">
                <a:solidFill>
                  <a:schemeClr val="tx1"/>
                </a:solidFill>
                <a:effectLst/>
                <a:latin typeface="+mn-lt"/>
                <a:ea typeface="+mn-ea"/>
                <a:cs typeface="+mn-cs"/>
              </a:rPr>
              <a:t>retrieved from: https://</a:t>
            </a:r>
            <a:r>
              <a:rPr lang="en-US" sz="1200" b="0" i="0" u="none" strike="noStrike" kern="1200" dirty="0" err="1">
                <a:solidFill>
                  <a:schemeClr val="tx1"/>
                </a:solidFill>
                <a:effectLst/>
                <a:latin typeface="+mn-lt"/>
                <a:ea typeface="+mn-ea"/>
                <a:cs typeface="+mn-cs"/>
              </a:rPr>
              <a:t>repeatingislands.com</a:t>
            </a:r>
            <a:r>
              <a:rPr lang="en-US" sz="1200" b="0" i="0" u="none" strike="noStrike" kern="1200" dirty="0">
                <a:solidFill>
                  <a:schemeClr val="tx1"/>
                </a:solidFill>
                <a:effectLst/>
                <a:latin typeface="+mn-lt"/>
                <a:ea typeface="+mn-ea"/>
                <a:cs typeface="+mn-cs"/>
              </a:rPr>
              <a:t>/2018/10/14/</a:t>
            </a:r>
            <a:r>
              <a:rPr lang="en-US" sz="1200" b="0" i="0" u="none" strike="noStrike" kern="1200" dirty="0" err="1">
                <a:solidFill>
                  <a:schemeClr val="tx1"/>
                </a:solidFill>
                <a:effectLst/>
                <a:latin typeface="+mn-lt"/>
                <a:ea typeface="+mn-ea"/>
                <a:cs typeface="+mn-cs"/>
              </a:rPr>
              <a:t>karlo</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andrei</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ibarras</a:t>
            </a:r>
            <a:r>
              <a:rPr lang="en-US" sz="1200" b="0" i="0" u="none" strike="noStrike" kern="1200" dirty="0">
                <a:solidFill>
                  <a:schemeClr val="tx1"/>
                </a:solidFill>
                <a:effectLst/>
                <a:latin typeface="+mn-lt"/>
                <a:ea typeface="+mn-ea"/>
                <a:cs typeface="+mn-cs"/>
              </a:rPr>
              <a:t>-cumulative-failures/</a:t>
            </a:r>
          </a:p>
          <a:p>
            <a:endParaRPr lang="en-US"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a student volunteer read the quote on the slide aloud, “Thematically, [with these pieces] I try to examine the current situation of Puerto Rico, which, after the hurricane, and before also, has remained like a totally failed project and a country somewhat adrift.”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Explain to students the image on the screen is titled “Mano </a:t>
            </a:r>
            <a:r>
              <a:rPr lang="en-US" sz="1200" kern="1200" dirty="0" err="1">
                <a:solidFill>
                  <a:schemeClr val="tx1"/>
                </a:solidFill>
                <a:effectLst/>
                <a:latin typeface="+mn-lt"/>
                <a:ea typeface="+mn-ea"/>
                <a:cs typeface="+mn-cs"/>
              </a:rPr>
              <a:t>Brújula</a:t>
            </a:r>
            <a:r>
              <a:rPr lang="en-US" sz="1200" kern="1200" dirty="0">
                <a:solidFill>
                  <a:schemeClr val="tx1"/>
                </a:solidFill>
                <a:effectLst/>
                <a:latin typeface="+mn-lt"/>
                <a:ea typeface="+mn-ea"/>
                <a:cs typeface="+mn-cs"/>
              </a:rPr>
              <a:t>” [translation is Compass Hand] which also addresses the social limbo of Puerto Rico.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Explain to the students that the quote by Ibarra elaborates about these pieces in relation to Puerto Rico’s current situation as a commonwealth of the United States.</a:t>
            </a:r>
          </a:p>
          <a:p>
            <a:r>
              <a:rPr lang="en-US" sz="1200" kern="1200" dirty="0">
                <a:solidFill>
                  <a:schemeClr val="tx1"/>
                </a:solidFill>
                <a:effectLst/>
                <a:latin typeface="+mn-lt"/>
                <a:ea typeface="+mn-ea"/>
                <a:cs typeface="+mn-cs"/>
              </a:rPr>
              <a:t>Ask students, “Why may Ibarra view Puerto Rico as a “failed project” and a “country somewhat adrift?”</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advance to the next slide. </a:t>
            </a:r>
          </a:p>
          <a:p>
            <a:r>
              <a:rPr lang="en-US" sz="1200" b="0" i="0" u="none" strike="noStrike" kern="1200" dirty="0">
                <a:solidFill>
                  <a:schemeClr val="tx1"/>
                </a:solidFill>
                <a:effectLst/>
                <a:latin typeface="+mn-lt"/>
                <a:ea typeface="+mn-ea"/>
                <a:cs typeface="+mn-cs"/>
              </a:rPr>
              <a:t> </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E0E59C-276F-7A43-892B-CC04FF3749D3}" type="slidenum">
              <a:rPr lang="en-US" smtClean="0"/>
              <a:t>8</a:t>
            </a:fld>
            <a:endParaRPr lang="en-US"/>
          </a:p>
        </p:txBody>
      </p:sp>
    </p:spTree>
    <p:extLst>
      <p:ext uri="{BB962C8B-B14F-4D97-AF65-F5344CB8AC3E}">
        <p14:creationId xmlns:p14="http://schemas.microsoft.com/office/powerpoint/2010/main" val="4243094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4C3D2A7-F322-D94F-905F-A60A6D11BA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Quote retrieved from: http://</a:t>
            </a:r>
            <a:r>
              <a:rPr lang="en-US" sz="1200" b="0" i="0" u="none" strike="noStrike" kern="1200" dirty="0" err="1">
                <a:solidFill>
                  <a:schemeClr val="tx1"/>
                </a:solidFill>
                <a:effectLst/>
                <a:latin typeface="+mn-lt"/>
                <a:ea typeface="+mn-ea"/>
                <a:cs typeface="+mn-cs"/>
              </a:rPr>
              <a:t>www.rofaprojects.com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karlo</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andrei</a:t>
            </a:r>
            <a:r>
              <a:rPr lang="en-US" sz="1200" b="0" i="0" u="none" strike="noStrike" kern="1200" dirty="0">
                <a:solidFill>
                  <a:schemeClr val="tx1"/>
                </a:solidFill>
                <a:effectLst/>
                <a:latin typeface="+mn-lt"/>
                <a:ea typeface="+mn-ea"/>
                <a:cs typeface="+mn-cs"/>
              </a:rPr>
              <a:t>-Ibarra</a:t>
            </a:r>
            <a:endParaRPr lang="en-US" dirty="0"/>
          </a:p>
          <a:p>
            <a:r>
              <a:rPr lang="en-US" dirty="0"/>
              <a:t>Image retrieved from: https://society6.com/product/half-</a:t>
            </a:r>
            <a:r>
              <a:rPr lang="en-US" dirty="0" err="1"/>
              <a:t>puerto</a:t>
            </a:r>
            <a:r>
              <a:rPr lang="en-US" dirty="0"/>
              <a:t>-</a:t>
            </a:r>
            <a:r>
              <a:rPr lang="en-US" dirty="0" err="1"/>
              <a:t>rican-american-flag_print</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students what the artist may mean by “…draw[</a:t>
            </a:r>
            <a:r>
              <a:rPr lang="en-US" sz="1200" kern="1200" dirty="0" err="1">
                <a:solidFill>
                  <a:schemeClr val="tx1"/>
                </a:solidFill>
                <a:effectLst/>
                <a:latin typeface="+mn-lt"/>
                <a:ea typeface="+mn-ea"/>
                <a:cs typeface="+mn-cs"/>
              </a:rPr>
              <a:t>ing</a:t>
            </a:r>
            <a:r>
              <a:rPr lang="en-US" sz="1200" kern="1200" dirty="0">
                <a:solidFill>
                  <a:schemeClr val="tx1"/>
                </a:solidFill>
                <a:effectLst/>
                <a:latin typeface="+mn-lt"/>
                <a:ea typeface="+mn-ea"/>
                <a:cs typeface="+mn-cs"/>
              </a:rPr>
              <a:t>] correlations between individual and national identities and make larger observations respective to a global community.” </a:t>
            </a:r>
          </a:p>
          <a:p>
            <a:r>
              <a:rPr lang="en-US" sz="1200" kern="1200" dirty="0">
                <a:solidFill>
                  <a:schemeClr val="tx1"/>
                </a:solidFill>
                <a:effectLst/>
                <a:latin typeface="+mn-lt"/>
                <a:ea typeface="+mn-ea"/>
                <a:cs typeface="+mn-cs"/>
              </a:rPr>
              <a:t>Engage students in a discussion on: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can make up one’s individual identity and what can make up a national identity. </a:t>
            </a:r>
          </a:p>
          <a:p>
            <a:pPr lvl="0"/>
            <a:r>
              <a:rPr lang="en-US" sz="1200" kern="1200" dirty="0">
                <a:solidFill>
                  <a:schemeClr val="tx1"/>
                </a:solidFill>
                <a:effectLst/>
                <a:latin typeface="+mn-lt"/>
                <a:ea typeface="+mn-ea"/>
                <a:cs typeface="+mn-cs"/>
              </a:rPr>
              <a:t>Rican’s individual vs. national identity and how being a commonwealth of the United States may support/contradict these identities. </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10/1/2021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10/1/2021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10/1/2021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10/1/2021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10/1/2021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10/1/2021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10/1/2021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10/1/2021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10/1/2021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10/1/2021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10/1/2021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10/1/2021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10/1/2021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10/1/2021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10/1/2021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10/1/2021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10/1/2021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hyperlink" Target="https://www.scholastic.com/teachers/articles/teaching-content/all-about-puerto-rico/" TargetMode="External"/><Relationship Id="rId3" Type="http://schemas.openxmlformats.org/officeDocument/2006/relationships/image" Target="../media/image1.png"/><Relationship Id="rId7" Type="http://schemas.openxmlformats.org/officeDocument/2006/relationships/hyperlink" Target="https://earth.google.com/web/@18.3407753,-66.63206115,343.25303825a,901343.81046608d,35y,0h,0t,0r/data=CmQaYhJcCiUweDhjMDI5NjI2MWI5MmE3Zjk6MHhmMzM2ZWMyODE4MDQ5YjFhGajg8IKIODJAIRixTwDFpVDAKiHguYDguJvguK3guKPguYzguYLguJXguKPguLTguYLguIEYASAB"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arth.google.com/web/@54.09805983,10.44935383,-87508.58735471a,40433632.68223286d,35y,0h,0t,0r" TargetMode="External"/><Relationship Id="rId11" Type="http://schemas.openxmlformats.org/officeDocument/2006/relationships/image" Target="../media/image9.tiff"/><Relationship Id="rId5" Type="http://schemas.openxmlformats.org/officeDocument/2006/relationships/image" Target="../media/image2.png"/><Relationship Id="rId10" Type="http://schemas.openxmlformats.org/officeDocument/2006/relationships/image" Target="../media/image8.tiff"/><Relationship Id="rId4" Type="http://schemas.openxmlformats.org/officeDocument/2006/relationships/image" Target="../media/image6.tiff"/><Relationship Id="rId9"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history.com/news/puerto-rico-statehoo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F6A4-1691-DB4F-BBC2-C2F9EDC93328}"/>
              </a:ext>
            </a:extLst>
          </p:cNvPr>
          <p:cNvSpPr>
            <a:spLocks noGrp="1"/>
          </p:cNvSpPr>
          <p:nvPr>
            <p:ph type="ctrTitle"/>
          </p:nvPr>
        </p:nvSpPr>
        <p:spPr>
          <a:xfrm>
            <a:off x="-718463" y="3312700"/>
            <a:ext cx="9725799" cy="1319996"/>
          </a:xfrm>
        </p:spPr>
        <p:txBody>
          <a:bodyPr/>
          <a:lstStyle/>
          <a:p>
            <a:r>
              <a:rPr lang="en-US" sz="4500" dirty="0">
                <a:latin typeface="Arial" panose="020B0604020202020204" pitchFamily="34" charset="0"/>
                <a:cs typeface="Arial" panose="020B0604020202020204" pitchFamily="34" charset="0"/>
              </a:rPr>
              <a:t>The Commonwealth of Puerto Rico</a:t>
            </a:r>
            <a:br>
              <a:rPr lang="en-US" sz="4500" dirty="0">
                <a:latin typeface="Arial" panose="020B0604020202020204" pitchFamily="34" charset="0"/>
                <a:cs typeface="Arial" panose="020B0604020202020204" pitchFamily="34" charset="0"/>
              </a:rPr>
            </a:br>
            <a:br>
              <a:rPr lang="en-US" sz="4500" dirty="0">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5B6A536-3A34-CA42-AEC3-4A0835EC6D1B}"/>
              </a:ext>
            </a:extLst>
          </p:cNvPr>
          <p:cNvSpPr>
            <a:spLocks noGrp="1"/>
          </p:cNvSpPr>
          <p:nvPr>
            <p:ph type="subTitle" idx="1"/>
          </p:nvPr>
        </p:nvSpPr>
        <p:spPr/>
        <p:txBody>
          <a:bodyPr>
            <a:normAutofit fontScale="92500" lnSpcReduction="20000"/>
          </a:bodyPr>
          <a:lstStyle/>
          <a:p>
            <a:r>
              <a:rPr lang="en-US" sz="4000" dirty="0">
                <a:latin typeface="Arial" panose="020B0604020202020204" pitchFamily="34" charset="0"/>
                <a:cs typeface="Arial" panose="020B0604020202020204" pitchFamily="34" charset="0"/>
              </a:rPr>
              <a:t>Karlo Andrei Ibarra,</a:t>
            </a:r>
          </a:p>
          <a:p>
            <a:r>
              <a:rPr lang="en-US" sz="4000" dirty="0">
                <a:latin typeface="Arial" panose="020B0604020202020204" pitchFamily="34" charset="0"/>
                <a:cs typeface="Arial" panose="020B0604020202020204" pitchFamily="34" charset="0"/>
              </a:rPr>
              <a:t>Puerto Rican artist</a:t>
            </a:r>
            <a:endParaRPr lang="en-US" sz="4000" dirty="0"/>
          </a:p>
        </p:txBody>
      </p:sp>
    </p:spTree>
    <p:extLst>
      <p:ext uri="{BB962C8B-B14F-4D97-AF65-F5344CB8AC3E}">
        <p14:creationId xmlns:p14="http://schemas.microsoft.com/office/powerpoint/2010/main" val="3399783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9" name="Picture 8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0" name="Picture 82">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01" name="Picture 84">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02" name="Rectangle 86">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 name="Rectangle 88">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7BA1957E-1A94-1E4E-9FDF-55285BA67F2B}"/>
              </a:ext>
            </a:extLst>
          </p:cNvPr>
          <p:cNvPicPr>
            <a:picLocks noChangeAspect="1"/>
          </p:cNvPicPr>
          <p:nvPr/>
        </p:nvPicPr>
        <p:blipFill rotWithShape="1">
          <a:blip r:embed="rId6"/>
          <a:srcRect l="1942" r="24543" b="-1"/>
          <a:stretch/>
        </p:blipFill>
        <p:spPr>
          <a:xfrm>
            <a:off x="4964566" y="10"/>
            <a:ext cx="7552945" cy="6857990"/>
          </a:xfrm>
          <a:prstGeom prst="rect">
            <a:avLst/>
          </a:prstGeom>
          <a:ln>
            <a:noFill/>
          </a:ln>
          <a:effectLst/>
        </p:spPr>
      </p:pic>
      <p:pic>
        <p:nvPicPr>
          <p:cNvPr id="104" name="Picture 90">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05" name="Rectangle 92">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D0F57DB-4AB7-C540-9CFC-F6A2098E5748}"/>
              </a:ext>
            </a:extLst>
          </p:cNvPr>
          <p:cNvSpPr>
            <a:spLocks noGrp="1"/>
          </p:cNvSpPr>
          <p:nvPr>
            <p:ph type="title"/>
          </p:nvPr>
        </p:nvSpPr>
        <p:spPr>
          <a:xfrm>
            <a:off x="-826550" y="4970428"/>
            <a:ext cx="12192000" cy="1660332"/>
          </a:xfrm>
        </p:spPr>
        <p:txBody>
          <a:bodyPr vert="horz" lIns="91440" tIns="45720" rIns="91440" bIns="45720" rtlCol="0" anchor="b">
            <a:normAutofit/>
          </a:bodyPr>
          <a:lstStyle/>
          <a:p>
            <a:pPr algn="r"/>
            <a:r>
              <a:rPr lang="en-US" sz="6000" dirty="0"/>
              <a:t>Taking a Stance on Puerto Rico</a:t>
            </a:r>
          </a:p>
        </p:txBody>
      </p:sp>
      <p:sp>
        <p:nvSpPr>
          <p:cNvPr id="4" name="Content Placeholder 3">
            <a:extLst>
              <a:ext uri="{FF2B5EF4-FFF2-40B4-BE49-F238E27FC236}">
                <a16:creationId xmlns:a16="http://schemas.microsoft.com/office/drawing/2014/main" id="{3035DDAD-895A-034C-B33F-66BAB59FCD96}"/>
              </a:ext>
            </a:extLst>
          </p:cNvPr>
          <p:cNvSpPr>
            <a:spLocks noGrp="1"/>
          </p:cNvSpPr>
          <p:nvPr>
            <p:ph idx="1"/>
          </p:nvPr>
        </p:nvSpPr>
        <p:spPr>
          <a:xfrm>
            <a:off x="136099" y="809596"/>
            <a:ext cx="4756652" cy="1961545"/>
          </a:xfrm>
        </p:spPr>
        <p:txBody>
          <a:bodyPr>
            <a:noAutofit/>
          </a:bodyPr>
          <a:lstStyle/>
          <a:p>
            <a:pPr marL="0" indent="0">
              <a:spcBef>
                <a:spcPts val="0"/>
              </a:spcBef>
              <a:buNone/>
            </a:pPr>
            <a:r>
              <a:rPr lang="en-US" sz="2500" dirty="0"/>
              <a:t>Take stance on Puerto Rico Statehood! Reflect your informed opinion using an artistic medium of your choice such as:</a:t>
            </a:r>
          </a:p>
          <a:p>
            <a:pPr>
              <a:spcBef>
                <a:spcPts val="0"/>
              </a:spcBef>
            </a:pPr>
            <a:r>
              <a:rPr lang="en-US" sz="2500" dirty="0"/>
              <a:t>Creating a poem</a:t>
            </a:r>
          </a:p>
          <a:p>
            <a:pPr lvl="0">
              <a:spcBef>
                <a:spcPts val="0"/>
              </a:spcBef>
            </a:pPr>
            <a:r>
              <a:rPr lang="en-US" sz="2500" dirty="0"/>
              <a:t>Composing a song or piece of music</a:t>
            </a:r>
          </a:p>
          <a:p>
            <a:pPr lvl="0">
              <a:spcBef>
                <a:spcPts val="0"/>
              </a:spcBef>
            </a:pPr>
            <a:r>
              <a:rPr lang="en-US" sz="2500" dirty="0"/>
              <a:t>Drawing </a:t>
            </a:r>
          </a:p>
          <a:p>
            <a:pPr lvl="0">
              <a:spcBef>
                <a:spcPts val="0"/>
              </a:spcBef>
            </a:pPr>
            <a:r>
              <a:rPr lang="en-US" sz="2500" dirty="0"/>
              <a:t>Photography</a:t>
            </a:r>
          </a:p>
          <a:p>
            <a:pPr lvl="0">
              <a:spcBef>
                <a:spcPts val="0"/>
              </a:spcBef>
            </a:pPr>
            <a:r>
              <a:rPr lang="en-US" sz="2500" dirty="0"/>
              <a:t>Recording a video</a:t>
            </a:r>
          </a:p>
          <a:p>
            <a:pPr lvl="0">
              <a:spcBef>
                <a:spcPts val="0"/>
              </a:spcBef>
            </a:pPr>
            <a:r>
              <a:rPr lang="en-US" sz="2500" dirty="0"/>
              <a:t>Creating a 3-D representation</a:t>
            </a:r>
          </a:p>
          <a:p>
            <a:pPr>
              <a:spcBef>
                <a:spcPts val="0"/>
              </a:spcBef>
            </a:pPr>
            <a:endParaRPr lang="en-US" sz="2500" dirty="0"/>
          </a:p>
        </p:txBody>
      </p:sp>
    </p:spTree>
    <p:extLst>
      <p:ext uri="{BB962C8B-B14F-4D97-AF65-F5344CB8AC3E}">
        <p14:creationId xmlns:p14="http://schemas.microsoft.com/office/powerpoint/2010/main" val="1623472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9" name="Picture 8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0" name="Picture 82">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01" name="Picture 84">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02" name="Rectangle 86">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 name="Rectangle 88">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7BA1957E-1A94-1E4E-9FDF-55285BA67F2B}"/>
              </a:ext>
            </a:extLst>
          </p:cNvPr>
          <p:cNvPicPr>
            <a:picLocks noChangeAspect="1"/>
          </p:cNvPicPr>
          <p:nvPr/>
        </p:nvPicPr>
        <p:blipFill rotWithShape="1">
          <a:blip r:embed="rId6"/>
          <a:srcRect l="1942" r="24543" b="-1"/>
          <a:stretch/>
        </p:blipFill>
        <p:spPr>
          <a:xfrm>
            <a:off x="4644526" y="10"/>
            <a:ext cx="7552945" cy="6857990"/>
          </a:xfrm>
          <a:prstGeom prst="rect">
            <a:avLst/>
          </a:prstGeom>
          <a:ln>
            <a:noFill/>
          </a:ln>
          <a:effectLst/>
        </p:spPr>
      </p:pic>
      <p:pic>
        <p:nvPicPr>
          <p:cNvPr id="104" name="Picture 90">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05" name="Rectangle 92">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D0F57DB-4AB7-C540-9CFC-F6A2098E5748}"/>
              </a:ext>
            </a:extLst>
          </p:cNvPr>
          <p:cNvSpPr>
            <a:spLocks noGrp="1"/>
          </p:cNvSpPr>
          <p:nvPr>
            <p:ph type="title"/>
          </p:nvPr>
        </p:nvSpPr>
        <p:spPr>
          <a:xfrm>
            <a:off x="680322" y="2063262"/>
            <a:ext cx="3739278" cy="2661138"/>
          </a:xfrm>
        </p:spPr>
        <p:txBody>
          <a:bodyPr vert="horz" lIns="91440" tIns="45720" rIns="91440" bIns="45720" rtlCol="0" anchor="b">
            <a:normAutofit/>
          </a:bodyPr>
          <a:lstStyle/>
          <a:p>
            <a:pPr algn="r"/>
            <a:r>
              <a:rPr lang="en-US" sz="5400" dirty="0"/>
              <a:t>Stand &amp; Share</a:t>
            </a:r>
          </a:p>
        </p:txBody>
      </p:sp>
      <p:sp>
        <p:nvSpPr>
          <p:cNvPr id="3" name="Content Placeholder 2">
            <a:extLst>
              <a:ext uri="{FF2B5EF4-FFF2-40B4-BE49-F238E27FC236}">
                <a16:creationId xmlns:a16="http://schemas.microsoft.com/office/drawing/2014/main" id="{1F024D60-F765-D448-A885-CDE6299F1AAD}"/>
              </a:ext>
            </a:extLst>
          </p:cNvPr>
          <p:cNvSpPr>
            <a:spLocks noGrp="1"/>
          </p:cNvSpPr>
          <p:nvPr>
            <p:ph idx="1"/>
          </p:nvPr>
        </p:nvSpPr>
        <p:spPr>
          <a:xfrm>
            <a:off x="-36576" y="5211652"/>
            <a:ext cx="4712209" cy="1006268"/>
          </a:xfrm>
        </p:spPr>
        <p:txBody>
          <a:bodyPr vert="horz" lIns="91440" tIns="45720" rIns="91440" bIns="45720" rtlCol="0">
            <a:noAutofit/>
          </a:bodyPr>
          <a:lstStyle/>
          <a:p>
            <a:pPr marL="0" indent="0" algn="r">
              <a:buNone/>
            </a:pPr>
            <a:r>
              <a:rPr lang="en-US" sz="2800" dirty="0">
                <a:latin typeface="Arial" panose="020B0604020202020204" pitchFamily="34" charset="0"/>
                <a:cs typeface="Arial" panose="020B0604020202020204" pitchFamily="34" charset="0"/>
              </a:rPr>
              <a:t>What do you know about Puerto Rico? </a:t>
            </a:r>
          </a:p>
          <a:p>
            <a:pPr marL="0" indent="0" algn="r">
              <a:buNone/>
            </a:pPr>
            <a:r>
              <a:rPr lang="en-US" sz="2800" dirty="0">
                <a:latin typeface="Arial" panose="020B0604020202020204" pitchFamily="34" charset="0"/>
                <a:cs typeface="Arial" panose="020B0604020202020204" pitchFamily="34" charset="0"/>
              </a:rPr>
              <a:t>List all that comes to mind.</a:t>
            </a:r>
          </a:p>
        </p:txBody>
      </p:sp>
    </p:spTree>
    <p:extLst>
      <p:ext uri="{BB962C8B-B14F-4D97-AF65-F5344CB8AC3E}">
        <p14:creationId xmlns:p14="http://schemas.microsoft.com/office/powerpoint/2010/main" val="355894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4" name="Group 91">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93" name="Rectangle 92">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93">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Picture 5">
            <a:extLst>
              <a:ext uri="{FF2B5EF4-FFF2-40B4-BE49-F238E27FC236}">
                <a16:creationId xmlns:a16="http://schemas.microsoft.com/office/drawing/2014/main" id="{6B3CDC35-C3C1-904B-AA20-6E777819E7C6}"/>
              </a:ext>
            </a:extLst>
          </p:cNvPr>
          <p:cNvPicPr>
            <a:picLocks noChangeAspect="1"/>
          </p:cNvPicPr>
          <p:nvPr/>
        </p:nvPicPr>
        <p:blipFill rotWithShape="1">
          <a:blip r:embed="rId4"/>
          <a:srcRect l="33583" r="18222"/>
          <a:stretch/>
        </p:blipFill>
        <p:spPr>
          <a:xfrm>
            <a:off x="4635998" y="0"/>
            <a:ext cx="7552826" cy="6856320"/>
          </a:xfrm>
          <a:prstGeom prst="rect">
            <a:avLst/>
          </a:prstGeom>
          <a:ln>
            <a:noFill/>
          </a:ln>
          <a:effectLst/>
        </p:spPr>
      </p:pic>
      <p:sp>
        <p:nvSpPr>
          <p:cNvPr id="106" name="Rectangle 95">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D0F57DB-4AB7-C540-9CFC-F6A2098E5748}"/>
              </a:ext>
            </a:extLst>
          </p:cNvPr>
          <p:cNvSpPr>
            <a:spLocks noGrp="1"/>
          </p:cNvSpPr>
          <p:nvPr>
            <p:ph type="title"/>
          </p:nvPr>
        </p:nvSpPr>
        <p:spPr>
          <a:xfrm>
            <a:off x="680322" y="753228"/>
            <a:ext cx="3679028" cy="1080938"/>
          </a:xfrm>
        </p:spPr>
        <p:txBody>
          <a:bodyPr>
            <a:normAutofit/>
          </a:bodyPr>
          <a:lstStyle/>
          <a:p>
            <a:r>
              <a:rPr lang="en-US" sz="3200" dirty="0">
                <a:latin typeface="Arial" panose="020B0604020202020204" pitchFamily="34" charset="0"/>
                <a:cs typeface="Arial" panose="020B0604020202020204" pitchFamily="34" charset="0"/>
              </a:rPr>
              <a:t>Puerto Rico</a:t>
            </a:r>
          </a:p>
        </p:txBody>
      </p:sp>
      <p:pic>
        <p:nvPicPr>
          <p:cNvPr id="107" name="Picture 97">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1F024D60-F765-D448-A885-CDE6299F1AAD}"/>
              </a:ext>
            </a:extLst>
          </p:cNvPr>
          <p:cNvSpPr>
            <a:spLocks noGrp="1"/>
          </p:cNvSpPr>
          <p:nvPr>
            <p:ph idx="1"/>
          </p:nvPr>
        </p:nvSpPr>
        <p:spPr>
          <a:xfrm>
            <a:off x="782476" y="2726492"/>
            <a:ext cx="4017433" cy="4507512"/>
          </a:xfrm>
        </p:spPr>
        <p:txBody>
          <a:bodyPr>
            <a:normAutofit/>
          </a:bodyPr>
          <a:lstStyle/>
          <a:p>
            <a:pPr marL="0" indent="0">
              <a:buNone/>
            </a:pPr>
            <a:r>
              <a:rPr lang="en-US" sz="2700" dirty="0">
                <a:latin typeface="Arial" panose="020B0604020202020204" pitchFamily="34" charset="0"/>
                <a:cs typeface="Arial" panose="020B0604020202020204" pitchFamily="34" charset="0"/>
              </a:rPr>
              <a:t>Locate Puerto Rico </a:t>
            </a:r>
            <a:br>
              <a:rPr lang="en-US" sz="28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hlinkClick r:id="rId6"/>
              </a:rPr>
              <a:t>click here </a:t>
            </a:r>
            <a:r>
              <a:rPr lang="en-US" sz="2000" dirty="0">
                <a:latin typeface="Arial" panose="020B0604020202020204" pitchFamily="34" charset="0"/>
                <a:cs typeface="Arial" panose="020B0604020202020204" pitchFamily="34" charset="0"/>
              </a:rPr>
              <a:t>for Google Earth)</a:t>
            </a: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700" dirty="0">
                <a:latin typeface="Arial" panose="020B0604020202020204" pitchFamily="34" charset="0"/>
                <a:cs typeface="Arial" panose="020B0604020202020204" pitchFamily="34" charset="0"/>
              </a:rPr>
              <a:t>Zoom in on Puerto Rico</a:t>
            </a:r>
            <a:br>
              <a:rPr lang="en-US" sz="28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hlinkClick r:id="rId7"/>
              </a:rPr>
              <a:t>click here</a:t>
            </a:r>
            <a:r>
              <a:rPr lang="en-US" sz="2000" dirty="0">
                <a:latin typeface="Arial" panose="020B0604020202020204" pitchFamily="34" charset="0"/>
                <a:cs typeface="Arial" panose="020B0604020202020204" pitchFamily="34" charset="0"/>
              </a:rPr>
              <a:t> to zoom in)</a:t>
            </a: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700" dirty="0">
                <a:latin typeface="Arial" panose="020B0604020202020204" pitchFamily="34" charset="0"/>
                <a:cs typeface="Arial" panose="020B0604020202020204" pitchFamily="34" charset="0"/>
              </a:rPr>
              <a:t>Read About Puerto Rico </a:t>
            </a:r>
            <a:br>
              <a:rPr lang="en-US" sz="28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hlinkClick r:id="rId8"/>
              </a:rPr>
              <a:t>click here </a:t>
            </a:r>
            <a:r>
              <a:rPr lang="en-US" sz="2000" dirty="0">
                <a:latin typeface="Arial" panose="020B0604020202020204" pitchFamily="34" charset="0"/>
                <a:cs typeface="Arial" panose="020B0604020202020204" pitchFamily="34" charset="0"/>
              </a:rPr>
              <a:t>for the article)</a:t>
            </a: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CB9C805-721C-DB4B-996B-50D71F3A93B7}"/>
              </a:ext>
            </a:extLst>
          </p:cNvPr>
          <p:cNvPicPr>
            <a:picLocks noChangeAspect="1"/>
          </p:cNvPicPr>
          <p:nvPr/>
        </p:nvPicPr>
        <p:blipFill>
          <a:blip r:embed="rId9"/>
          <a:stretch>
            <a:fillRect/>
          </a:stretch>
        </p:blipFill>
        <p:spPr>
          <a:xfrm rot="21194895">
            <a:off x="-9813" y="4133451"/>
            <a:ext cx="886046" cy="867457"/>
          </a:xfrm>
          <a:prstGeom prst="rect">
            <a:avLst/>
          </a:prstGeom>
        </p:spPr>
      </p:pic>
      <p:pic>
        <p:nvPicPr>
          <p:cNvPr id="8" name="Picture 7">
            <a:extLst>
              <a:ext uri="{FF2B5EF4-FFF2-40B4-BE49-F238E27FC236}">
                <a16:creationId xmlns:a16="http://schemas.microsoft.com/office/drawing/2014/main" id="{E043945D-F761-2F43-9877-0C81B3EAC7AA}"/>
              </a:ext>
            </a:extLst>
          </p:cNvPr>
          <p:cNvPicPr>
            <a:picLocks noChangeAspect="1"/>
          </p:cNvPicPr>
          <p:nvPr/>
        </p:nvPicPr>
        <p:blipFill>
          <a:blip r:embed="rId10"/>
          <a:stretch>
            <a:fillRect/>
          </a:stretch>
        </p:blipFill>
        <p:spPr>
          <a:xfrm>
            <a:off x="63339" y="2910230"/>
            <a:ext cx="704335" cy="704335"/>
          </a:xfrm>
          <a:prstGeom prst="rect">
            <a:avLst/>
          </a:prstGeom>
        </p:spPr>
      </p:pic>
      <p:pic>
        <p:nvPicPr>
          <p:cNvPr id="5" name="Picture 4">
            <a:extLst>
              <a:ext uri="{FF2B5EF4-FFF2-40B4-BE49-F238E27FC236}">
                <a16:creationId xmlns:a16="http://schemas.microsoft.com/office/drawing/2014/main" id="{6C6B50CB-6230-AB45-B707-45D5392B4B0A}"/>
              </a:ext>
            </a:extLst>
          </p:cNvPr>
          <p:cNvPicPr>
            <a:picLocks noChangeAspect="1"/>
          </p:cNvPicPr>
          <p:nvPr/>
        </p:nvPicPr>
        <p:blipFill>
          <a:blip r:embed="rId11"/>
          <a:stretch>
            <a:fillRect/>
          </a:stretch>
        </p:blipFill>
        <p:spPr>
          <a:xfrm>
            <a:off x="-227728" y="4933950"/>
            <a:ext cx="1314240" cy="1314240"/>
          </a:xfrm>
          <a:prstGeom prst="rect">
            <a:avLst/>
          </a:prstGeom>
        </p:spPr>
      </p:pic>
    </p:spTree>
    <p:extLst>
      <p:ext uri="{BB962C8B-B14F-4D97-AF65-F5344CB8AC3E}">
        <p14:creationId xmlns:p14="http://schemas.microsoft.com/office/powerpoint/2010/main" val="367528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E143D5-E7BB-9048-92B2-E02CB868D67A}"/>
              </a:ext>
            </a:extLst>
          </p:cNvPr>
          <p:cNvPicPr>
            <a:picLocks noChangeAspect="1"/>
          </p:cNvPicPr>
          <p:nvPr/>
        </p:nvPicPr>
        <p:blipFill rotWithShape="1">
          <a:blip r:embed="rId3"/>
          <a:srcRect l="5518" r="13789" b="-2"/>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8D0F57DB-4AB7-C540-9CFC-F6A2098E5748}"/>
              </a:ext>
            </a:extLst>
          </p:cNvPr>
          <p:cNvSpPr>
            <a:spLocks noGrp="1"/>
          </p:cNvSpPr>
          <p:nvPr>
            <p:ph type="title"/>
          </p:nvPr>
        </p:nvSpPr>
        <p:spPr>
          <a:xfrm>
            <a:off x="680322" y="753228"/>
            <a:ext cx="3679028" cy="1080938"/>
          </a:xfrm>
        </p:spPr>
        <p:txBody>
          <a:bodyPr>
            <a:normAutofit/>
          </a:bodyPr>
          <a:lstStyle/>
          <a:p>
            <a:r>
              <a:rPr lang="en-US" sz="3200" dirty="0">
                <a:latin typeface="Arial" panose="020B0604020202020204" pitchFamily="34" charset="0"/>
                <a:cs typeface="Arial" panose="020B0604020202020204" pitchFamily="34" charset="0"/>
              </a:rPr>
              <a:t>Puerto Rico</a:t>
            </a:r>
          </a:p>
        </p:txBody>
      </p:sp>
      <p:sp>
        <p:nvSpPr>
          <p:cNvPr id="3" name="Content Placeholder 2">
            <a:extLst>
              <a:ext uri="{FF2B5EF4-FFF2-40B4-BE49-F238E27FC236}">
                <a16:creationId xmlns:a16="http://schemas.microsoft.com/office/drawing/2014/main" id="{1F024D60-F765-D448-A885-CDE6299F1AAD}"/>
              </a:ext>
            </a:extLst>
          </p:cNvPr>
          <p:cNvSpPr>
            <a:spLocks noGrp="1"/>
          </p:cNvSpPr>
          <p:nvPr>
            <p:ph idx="1"/>
          </p:nvPr>
        </p:nvSpPr>
        <p:spPr>
          <a:xfrm>
            <a:off x="110523" y="2147123"/>
            <a:ext cx="4605400" cy="3939348"/>
          </a:xfrm>
        </p:spPr>
        <p:txBody>
          <a:bodyPr>
            <a:normAutofit/>
          </a:bodyPr>
          <a:lstStyle/>
          <a:p>
            <a:pPr marL="0" indent="0">
              <a:buNone/>
            </a:pPr>
            <a:r>
              <a:rPr lang="en-US" sz="3000" dirty="0">
                <a:latin typeface="Arial" panose="020B0604020202020204" pitchFamily="34" charset="0"/>
                <a:cs typeface="Arial" panose="020B0604020202020204" pitchFamily="34" charset="0"/>
              </a:rPr>
              <a:t>“It may be considered a non-place—a political experiment, a failed national project, living uncertainty in the imaginary of its inhabitants.”</a:t>
            </a:r>
            <a:br>
              <a:rPr lang="en-US" sz="2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Karlo</a:t>
            </a:r>
            <a:r>
              <a:rPr lang="en-US" sz="1800" dirty="0">
                <a:latin typeface="Arial" panose="020B0604020202020204" pitchFamily="34" charset="0"/>
                <a:cs typeface="Arial" panose="020B0604020202020204" pitchFamily="34" charset="0"/>
              </a:rPr>
              <a:t> Andrei Ibarra</a:t>
            </a:r>
          </a:p>
        </p:txBody>
      </p:sp>
      <p:sp>
        <p:nvSpPr>
          <p:cNvPr id="5" name="Rectangle 4">
            <a:extLst>
              <a:ext uri="{FF2B5EF4-FFF2-40B4-BE49-F238E27FC236}">
                <a16:creationId xmlns:a16="http://schemas.microsoft.com/office/drawing/2014/main" id="{1EAF87C3-FCD5-DA4B-AB59-781A2FD7269F}"/>
              </a:ext>
            </a:extLst>
          </p:cNvPr>
          <p:cNvSpPr/>
          <p:nvPr/>
        </p:nvSpPr>
        <p:spPr>
          <a:xfrm>
            <a:off x="-6812" y="5486398"/>
            <a:ext cx="4840070" cy="1227195"/>
          </a:xfrm>
          <a:prstGeom prst="rect">
            <a:avLst/>
          </a:prstGeom>
        </p:spPr>
        <p:txBody>
          <a:bodyPr wrap="square">
            <a:spAutoFit/>
          </a:bodyPr>
          <a:lstStyle/>
          <a:p>
            <a:pPr marL="342900" marR="0" lvl="0" indent="-342900">
              <a:lnSpc>
                <a:spcPct val="115000"/>
              </a:lnSpc>
              <a:spcBef>
                <a:spcPts val="0"/>
              </a:spcBef>
              <a:spcAft>
                <a:spcPts val="0"/>
              </a:spcAft>
              <a:buFont typeface="Symbol" pitchFamily="2" charset="2"/>
              <a:buChar char=""/>
              <a:tabLst>
                <a:tab pos="-914400" algn="l"/>
              </a:tabLst>
            </a:pPr>
            <a:r>
              <a:rPr lang="en-US" sz="2200" dirty="0">
                <a:latin typeface="Arial" panose="020B0604020202020204" pitchFamily="34" charset="0"/>
                <a:ea typeface="Times New Roman" panose="02020603050405020304" pitchFamily="18" charset="0"/>
                <a:cs typeface="Arial" panose="020B0604020202020204" pitchFamily="34" charset="0"/>
              </a:rPr>
              <a:t>What do you think Ibarra is referring to? </a:t>
            </a:r>
            <a:endParaRPr lang="en-US" sz="2200"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itchFamily="2" charset="2"/>
              <a:buChar char=""/>
              <a:tabLst>
                <a:tab pos="-914400" algn="l"/>
              </a:tabLst>
            </a:pPr>
            <a:r>
              <a:rPr lang="en-US" sz="2200" dirty="0">
                <a:latin typeface="Arial" panose="020B0604020202020204" pitchFamily="34" charset="0"/>
                <a:ea typeface="Times New Roman" panose="02020603050405020304" pitchFamily="18" charset="0"/>
                <a:cs typeface="Arial" panose="020B0604020202020204" pitchFamily="34" charset="0"/>
              </a:rPr>
              <a:t>What would lead him to say this?</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2088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E143D5-E7BB-9048-92B2-E02CB868D67A}"/>
              </a:ext>
            </a:extLst>
          </p:cNvPr>
          <p:cNvPicPr>
            <a:picLocks noChangeAspect="1"/>
          </p:cNvPicPr>
          <p:nvPr/>
        </p:nvPicPr>
        <p:blipFill rotWithShape="1">
          <a:blip r:embed="rId3"/>
          <a:srcRect l="5518" r="13789" b="-2"/>
          <a:stretch/>
        </p:blipFill>
        <p:spPr>
          <a:xfrm>
            <a:off x="4634158" y="10"/>
            <a:ext cx="7554666" cy="6857990"/>
          </a:xfrm>
          <a:prstGeom prst="rect">
            <a:avLst/>
          </a:prstGeom>
          <a:ln>
            <a:noFill/>
          </a:ln>
          <a:effectLst/>
        </p:spPr>
      </p:pic>
      <p:sp>
        <p:nvSpPr>
          <p:cNvPr id="2" name="Title 1">
            <a:extLst>
              <a:ext uri="{FF2B5EF4-FFF2-40B4-BE49-F238E27FC236}">
                <a16:creationId xmlns:a16="http://schemas.microsoft.com/office/drawing/2014/main" id="{8D0F57DB-4AB7-C540-9CFC-F6A2098E5748}"/>
              </a:ext>
            </a:extLst>
          </p:cNvPr>
          <p:cNvSpPr>
            <a:spLocks noGrp="1"/>
          </p:cNvSpPr>
          <p:nvPr>
            <p:ph type="title"/>
          </p:nvPr>
        </p:nvSpPr>
        <p:spPr>
          <a:xfrm>
            <a:off x="201168" y="753228"/>
            <a:ext cx="4158182" cy="1080938"/>
          </a:xfrm>
        </p:spPr>
        <p:txBody>
          <a:bodyPr>
            <a:normAutofit/>
          </a:bodyPr>
          <a:lstStyle/>
          <a:p>
            <a:r>
              <a:rPr lang="en-US" dirty="0">
                <a:latin typeface="Arial" panose="020B0604020202020204" pitchFamily="34" charset="0"/>
                <a:cs typeface="Arial" panose="020B0604020202020204" pitchFamily="34" charset="0"/>
              </a:rPr>
              <a:t>Commonwealth of Puerto Rico</a:t>
            </a:r>
          </a:p>
        </p:txBody>
      </p:sp>
      <p:sp>
        <p:nvSpPr>
          <p:cNvPr id="3" name="Content Placeholder 2">
            <a:extLst>
              <a:ext uri="{FF2B5EF4-FFF2-40B4-BE49-F238E27FC236}">
                <a16:creationId xmlns:a16="http://schemas.microsoft.com/office/drawing/2014/main" id="{1F024D60-F765-D448-A885-CDE6299F1AAD}"/>
              </a:ext>
            </a:extLst>
          </p:cNvPr>
          <p:cNvSpPr>
            <a:spLocks noGrp="1"/>
          </p:cNvSpPr>
          <p:nvPr>
            <p:ph idx="1"/>
          </p:nvPr>
        </p:nvSpPr>
        <p:spPr>
          <a:xfrm>
            <a:off x="1" y="2301766"/>
            <a:ext cx="4634157" cy="3946634"/>
          </a:xfrm>
        </p:spPr>
        <p:txBody>
          <a:bodyPr>
            <a:normAutofit/>
          </a:bodyPr>
          <a:lstStyle/>
          <a:p>
            <a:pPr marL="0" indent="0">
              <a:buNone/>
            </a:pPr>
            <a:r>
              <a:rPr lang="en-US" sz="3600" dirty="0">
                <a:latin typeface="Arial" panose="020B0604020202020204" pitchFamily="34" charset="0"/>
                <a:cs typeface="Arial" panose="020B0604020202020204" pitchFamily="34" charset="0"/>
              </a:rPr>
              <a:t>Why isn’t Puerto Rico a state? </a:t>
            </a:r>
            <a:br>
              <a:rPr lang="en-US" sz="27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hlinkClick r:id="rId4"/>
              </a:rPr>
              <a:t>Click here</a:t>
            </a:r>
            <a:r>
              <a:rPr lang="en-US" sz="2000" dirty="0">
                <a:latin typeface="Arial" panose="020B0604020202020204" pitchFamily="34" charset="0"/>
                <a:cs typeface="Arial" panose="020B0604020202020204" pitchFamily="34" charset="0"/>
              </a:rPr>
              <a:t> for article and video)</a:t>
            </a:r>
          </a:p>
        </p:txBody>
      </p:sp>
    </p:spTree>
    <p:extLst>
      <p:ext uri="{BB962C8B-B14F-4D97-AF65-F5344CB8AC3E}">
        <p14:creationId xmlns:p14="http://schemas.microsoft.com/office/powerpoint/2010/main" val="2227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1" name="Rectangle 7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1F024D60-F765-D448-A885-CDE6299F1AAD}"/>
              </a:ext>
            </a:extLst>
          </p:cNvPr>
          <p:cNvSpPr>
            <a:spLocks noGrp="1"/>
          </p:cNvSpPr>
          <p:nvPr>
            <p:ph idx="1"/>
          </p:nvPr>
        </p:nvSpPr>
        <p:spPr>
          <a:xfrm>
            <a:off x="680322" y="2336873"/>
            <a:ext cx="5041628" cy="3599316"/>
          </a:xfrm>
        </p:spPr>
        <p:txBody>
          <a:bodyPr>
            <a:normAutofit/>
          </a:bodyPr>
          <a:lstStyle/>
          <a:p>
            <a:r>
              <a:rPr lang="en-US" sz="3600" dirty="0">
                <a:latin typeface="Arial" panose="020B0604020202020204" pitchFamily="34" charset="0"/>
                <a:cs typeface="Arial" panose="020B0604020202020204" pitchFamily="34" charset="0"/>
              </a:rPr>
              <a:t>What's going on in this picture?</a:t>
            </a:r>
          </a:p>
          <a:p>
            <a:r>
              <a:rPr lang="en-US" sz="3600" dirty="0">
                <a:latin typeface="Arial" panose="020B0604020202020204" pitchFamily="34" charset="0"/>
                <a:cs typeface="Arial" panose="020B0604020202020204" pitchFamily="34" charset="0"/>
              </a:rPr>
              <a:t>What do you see that makes you say that?</a:t>
            </a:r>
          </a:p>
          <a:p>
            <a:r>
              <a:rPr lang="en-US" sz="3600" dirty="0">
                <a:latin typeface="Arial" panose="020B0604020202020204" pitchFamily="34" charset="0"/>
                <a:cs typeface="Arial" panose="020B0604020202020204" pitchFamily="34" charset="0"/>
              </a:rPr>
              <a:t>What more can we find?</a:t>
            </a:r>
          </a:p>
        </p:txBody>
      </p:sp>
      <p:pic>
        <p:nvPicPr>
          <p:cNvPr id="1025" name="Picture 1" descr="page7image1303428240">
            <a:extLst>
              <a:ext uri="{FF2B5EF4-FFF2-40B4-BE49-F238E27FC236}">
                <a16:creationId xmlns:a16="http://schemas.microsoft.com/office/drawing/2014/main" id="{BF7E6E71-BE8F-8249-BE76-CA21DAE080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24" r="9006" b="-1"/>
          <a:stretch/>
        </p:blipFill>
        <p:spPr bwMode="auto">
          <a:xfrm>
            <a:off x="6096000" y="10"/>
            <a:ext cx="609282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D0F57DB-4AB7-C540-9CFC-F6A2098E5748}"/>
              </a:ext>
            </a:extLst>
          </p:cNvPr>
          <p:cNvSpPr>
            <a:spLocks noGrp="1"/>
          </p:cNvSpPr>
          <p:nvPr>
            <p:ph type="title"/>
          </p:nvPr>
        </p:nvSpPr>
        <p:spPr>
          <a:xfrm>
            <a:off x="680321" y="753228"/>
            <a:ext cx="5041629" cy="1080938"/>
          </a:xfrm>
        </p:spPr>
        <p:txBody>
          <a:bodyPr>
            <a:noAutofit/>
          </a:bodyPr>
          <a:lstStyle/>
          <a:p>
            <a:r>
              <a:rPr lang="en-US" sz="4000" i="1" dirty="0">
                <a:latin typeface="Arial" panose="020B0604020202020204" pitchFamily="34" charset="0"/>
                <a:cs typeface="Arial" panose="020B0604020202020204" pitchFamily="34" charset="0"/>
              </a:rPr>
              <a:t>Brújula </a:t>
            </a:r>
            <a:r>
              <a:rPr lang="en-US" sz="4000" i="1" dirty="0" err="1">
                <a:latin typeface="Arial" panose="020B0604020202020204" pitchFamily="34" charset="0"/>
                <a:cs typeface="Arial" panose="020B0604020202020204" pitchFamily="34" charset="0"/>
              </a:rPr>
              <a:t>Ciega</a:t>
            </a:r>
            <a:r>
              <a:rPr lang="en-US" sz="4000" i="1" dirty="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(2012-2018)</a:t>
            </a:r>
            <a:endParaRPr lang="en-US" sz="3500" i="1" dirty="0">
              <a:latin typeface="Arial" panose="020B0604020202020204" pitchFamily="34" charset="0"/>
              <a:cs typeface="Arial" panose="020B0604020202020204" pitchFamily="34" charset="0"/>
            </a:endParaRPr>
          </a:p>
        </p:txBody>
      </p:sp>
      <p:pic>
        <p:nvPicPr>
          <p:cNvPr id="76" name="Picture 7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5" name="Rectangle 4">
            <a:extLst>
              <a:ext uri="{FF2B5EF4-FFF2-40B4-BE49-F238E27FC236}">
                <a16:creationId xmlns:a16="http://schemas.microsoft.com/office/drawing/2014/main" id="{F59BDB01-9D66-F741-A31D-734AAD25928A}"/>
              </a:ext>
            </a:extLst>
          </p:cNvPr>
          <p:cNvSpPr/>
          <p:nvPr/>
        </p:nvSpPr>
        <p:spPr>
          <a:xfrm>
            <a:off x="801461" y="6493281"/>
            <a:ext cx="6096000" cy="830997"/>
          </a:xfrm>
          <a:prstGeom prst="rect">
            <a:avLst/>
          </a:prstGeom>
        </p:spPr>
        <p:txBody>
          <a:bodyPr>
            <a:spAutoFit/>
          </a:bodyPr>
          <a:lstStyle/>
          <a:p>
            <a:r>
              <a:rPr lang="en-US" sz="1600" dirty="0">
                <a:latin typeface="VremenaGroteskBook"/>
              </a:rPr>
              <a:t>Karlo Andrei Ibarra, Brújula </a:t>
            </a:r>
            <a:r>
              <a:rPr lang="en-US" sz="1600" dirty="0" err="1">
                <a:latin typeface="VremenaGroteskBook"/>
              </a:rPr>
              <a:t>Ciega</a:t>
            </a:r>
            <a:r>
              <a:rPr lang="en-US" sz="1600" dirty="0">
                <a:latin typeface="VremenaGroteskBook"/>
              </a:rPr>
              <a:t>/ Blind Compass, 2012-2018</a:t>
            </a:r>
          </a:p>
          <a:p>
            <a:br>
              <a:rPr lang="en-US" sz="1600" dirty="0">
                <a:latin typeface="VremenaGroteskBook"/>
              </a:rPr>
            </a:br>
            <a:endParaRPr lang="en-US" sz="1600" dirty="0"/>
          </a:p>
        </p:txBody>
      </p:sp>
    </p:spTree>
    <p:extLst>
      <p:ext uri="{BB962C8B-B14F-4D97-AF65-F5344CB8AC3E}">
        <p14:creationId xmlns:p14="http://schemas.microsoft.com/office/powerpoint/2010/main" val="326203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BCB6-F00F-3440-AC9C-A9BBC5F1DDAD}"/>
              </a:ext>
            </a:extLst>
          </p:cNvPr>
          <p:cNvSpPr>
            <a:spLocks noGrp="1"/>
          </p:cNvSpPr>
          <p:nvPr>
            <p:ph type="title"/>
          </p:nvPr>
        </p:nvSpPr>
        <p:spPr/>
        <p:txBody>
          <a:bodyPr/>
          <a:lstStyle/>
          <a:p>
            <a:r>
              <a:rPr lang="en-US" dirty="0"/>
              <a:t>About the Artist</a:t>
            </a:r>
          </a:p>
        </p:txBody>
      </p:sp>
      <p:sp>
        <p:nvSpPr>
          <p:cNvPr id="3" name="Content Placeholder 2">
            <a:extLst>
              <a:ext uri="{FF2B5EF4-FFF2-40B4-BE49-F238E27FC236}">
                <a16:creationId xmlns:a16="http://schemas.microsoft.com/office/drawing/2014/main" id="{A1D945D4-96E3-C940-80FB-D94749FBDB79}"/>
              </a:ext>
            </a:extLst>
          </p:cNvPr>
          <p:cNvSpPr>
            <a:spLocks noGrp="1"/>
          </p:cNvSpPr>
          <p:nvPr>
            <p:ph idx="1"/>
          </p:nvPr>
        </p:nvSpPr>
        <p:spPr>
          <a:xfrm>
            <a:off x="369425" y="2307770"/>
            <a:ext cx="8079631" cy="4422213"/>
          </a:xfrm>
        </p:spPr>
        <p:txBody>
          <a:bodyPr>
            <a:normAutofit lnSpcReduction="10000"/>
          </a:bodyPr>
          <a:lstStyle/>
          <a:p>
            <a:pPr marL="0" indent="0">
              <a:buNone/>
            </a:pPr>
            <a:r>
              <a:rPr lang="en-US" sz="3200" dirty="0"/>
              <a:t>“I employ a wide variety of media that refer to conceptual art and mass media while addressing issues of social, political, cultural and geographic boundaries. My practice relies on social and political cognitions gathered from personal investigations, which draw correlations between individual and national identities and make larger observations respective to a global community.” </a:t>
            </a:r>
          </a:p>
          <a:p>
            <a:pPr marL="0" indent="0" algn="r">
              <a:buNone/>
            </a:pPr>
            <a:r>
              <a:rPr lang="en-US" sz="2200" dirty="0"/>
              <a:t>–Karlo Andrei Ibarra</a:t>
            </a:r>
          </a:p>
        </p:txBody>
      </p:sp>
      <p:pic>
        <p:nvPicPr>
          <p:cNvPr id="1026" name="Picture 2" descr="Karlo Andrei Ibarra | Despacio">
            <a:extLst>
              <a:ext uri="{FF2B5EF4-FFF2-40B4-BE49-F238E27FC236}">
                <a16:creationId xmlns:a16="http://schemas.microsoft.com/office/drawing/2014/main" id="{42CFE7FC-2EA2-4112-B564-35B7FD4C54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34" r="28666"/>
          <a:stretch/>
        </p:blipFill>
        <p:spPr bwMode="auto">
          <a:xfrm>
            <a:off x="8625386" y="2143179"/>
            <a:ext cx="3337591" cy="4453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560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8" name="Picture 27">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0" name="Rectangle 29">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FA19B355-6CD2-6042-A6D4-0282F4B4E658}"/>
              </a:ext>
            </a:extLst>
          </p:cNvPr>
          <p:cNvPicPr>
            <a:picLocks noChangeAspect="1"/>
          </p:cNvPicPr>
          <p:nvPr/>
        </p:nvPicPr>
        <p:blipFill rotWithShape="1">
          <a:blip r:embed="rId6"/>
          <a:srcRect t="30435" b="24565"/>
          <a:stretch/>
        </p:blipFill>
        <p:spPr>
          <a:xfrm>
            <a:off x="0" y="9"/>
            <a:ext cx="12192000" cy="6857991"/>
          </a:xfrm>
          <a:prstGeom prst="rect">
            <a:avLst/>
          </a:prstGeom>
        </p:spPr>
      </p:pic>
      <p:sp>
        <p:nvSpPr>
          <p:cNvPr id="34" name="Rectangle 33">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5AFBDB3-48DE-EF49-86D6-3DA4A677FB1C}"/>
              </a:ext>
            </a:extLst>
          </p:cNvPr>
          <p:cNvSpPr>
            <a:spLocks noGrp="1"/>
          </p:cNvSpPr>
          <p:nvPr>
            <p:ph type="title"/>
          </p:nvPr>
        </p:nvSpPr>
        <p:spPr>
          <a:xfrm>
            <a:off x="0" y="4708675"/>
            <a:ext cx="8813800" cy="1115138"/>
          </a:xfrm>
        </p:spPr>
        <p:txBody>
          <a:bodyPr vert="horz" lIns="91440" tIns="45720" rIns="91440" bIns="45720" rtlCol="0" anchor="b">
            <a:noAutofit/>
          </a:bodyPr>
          <a:lstStyle/>
          <a:p>
            <a:pPr algn="r"/>
            <a:r>
              <a:rPr lang="en-US" sz="2600" dirty="0">
                <a:latin typeface="Arial" panose="020B0604020202020204" pitchFamily="34" charset="0"/>
                <a:cs typeface="Arial" panose="020B0604020202020204" pitchFamily="34" charset="0"/>
              </a:rPr>
              <a:t>“Thematically, [with these pieces] I try to examine the current situation of Puerto Rico, which, after the hurricane, and before also, has remained like a totally failed project and a country somewhat adrift.” </a:t>
            </a:r>
            <a:r>
              <a:rPr lang="en-US" sz="1800" dirty="0">
                <a:latin typeface="Arial" panose="020B0604020202020204" pitchFamily="34" charset="0"/>
                <a:cs typeface="Arial" panose="020B0604020202020204" pitchFamily="34" charset="0"/>
              </a:rPr>
              <a:t>-- Karlo Andrei Ibarra </a:t>
            </a:r>
          </a:p>
        </p:txBody>
      </p:sp>
      <p:sp>
        <p:nvSpPr>
          <p:cNvPr id="36" name="Rectangle 35">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BB4CBCE-511C-5A4F-AD0C-5994AC11A7B7}"/>
              </a:ext>
            </a:extLst>
          </p:cNvPr>
          <p:cNvSpPr/>
          <p:nvPr/>
        </p:nvSpPr>
        <p:spPr>
          <a:xfrm>
            <a:off x="9293968" y="4548921"/>
            <a:ext cx="2712602" cy="1015663"/>
          </a:xfrm>
          <a:prstGeom prst="rect">
            <a:avLst/>
          </a:prstGeom>
        </p:spPr>
        <p:txBody>
          <a:bodyPr wrap="none">
            <a:spAutoFit/>
          </a:bodyPr>
          <a:lstStyle/>
          <a:p>
            <a:pPr algn="ctr"/>
            <a:r>
              <a:rPr lang="en-US" sz="3200" i="1" dirty="0">
                <a:latin typeface="Arial" panose="020B0604020202020204" pitchFamily="34" charset="0"/>
                <a:cs typeface="Arial" panose="020B0604020202020204" pitchFamily="34" charset="0"/>
              </a:rPr>
              <a:t>Mano </a:t>
            </a:r>
            <a:r>
              <a:rPr lang="en-US" sz="3200" i="1" dirty="0" err="1">
                <a:latin typeface="Arial" panose="020B0604020202020204" pitchFamily="34" charset="0"/>
                <a:cs typeface="Arial" panose="020B0604020202020204" pitchFamily="34" charset="0"/>
              </a:rPr>
              <a:t>Brújula</a:t>
            </a:r>
            <a:r>
              <a:rPr lang="en-US" sz="3200" i="1" dirty="0">
                <a:latin typeface="Arial" panose="020B0604020202020204" pitchFamily="34" charset="0"/>
                <a:cs typeface="Arial" panose="020B0604020202020204" pitchFamily="34" charset="0"/>
              </a:rPr>
              <a:t> </a:t>
            </a:r>
          </a:p>
          <a:p>
            <a:pPr algn="ctr"/>
            <a:r>
              <a:rPr lang="en-US" sz="2800" dirty="0">
                <a:latin typeface="Arial" panose="020B0604020202020204" pitchFamily="34" charset="0"/>
                <a:cs typeface="Arial" panose="020B0604020202020204" pitchFamily="34" charset="0"/>
              </a:rPr>
              <a:t>(2012-2018)</a:t>
            </a:r>
            <a:r>
              <a:rPr lang="en-US" sz="2800"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16192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BCB6-F00F-3440-AC9C-A9BBC5F1DDAD}"/>
              </a:ext>
            </a:extLst>
          </p:cNvPr>
          <p:cNvSpPr>
            <a:spLocks noGrp="1"/>
          </p:cNvSpPr>
          <p:nvPr>
            <p:ph type="title"/>
          </p:nvPr>
        </p:nvSpPr>
        <p:spPr/>
        <p:txBody>
          <a:bodyPr/>
          <a:lstStyle/>
          <a:p>
            <a:r>
              <a:rPr lang="en-US" dirty="0"/>
              <a:t>Individual &amp; National Identity</a:t>
            </a:r>
          </a:p>
        </p:txBody>
      </p:sp>
      <p:sp>
        <p:nvSpPr>
          <p:cNvPr id="3" name="Content Placeholder 2">
            <a:extLst>
              <a:ext uri="{FF2B5EF4-FFF2-40B4-BE49-F238E27FC236}">
                <a16:creationId xmlns:a16="http://schemas.microsoft.com/office/drawing/2014/main" id="{A1D945D4-96E3-C940-80FB-D94749FBDB79}"/>
              </a:ext>
            </a:extLst>
          </p:cNvPr>
          <p:cNvSpPr>
            <a:spLocks noGrp="1"/>
          </p:cNvSpPr>
          <p:nvPr>
            <p:ph idx="1"/>
          </p:nvPr>
        </p:nvSpPr>
        <p:spPr>
          <a:xfrm>
            <a:off x="512064" y="2276288"/>
            <a:ext cx="6358295" cy="4828851"/>
          </a:xfrm>
        </p:spPr>
        <p:txBody>
          <a:bodyPr>
            <a:normAutofit lnSpcReduction="10000"/>
          </a:bodyPr>
          <a:lstStyle/>
          <a:p>
            <a:pPr marL="0" indent="0">
              <a:buNone/>
            </a:pPr>
            <a:r>
              <a:rPr lang="en-US" sz="2800" dirty="0"/>
              <a:t>“I employ a wide variety of media that refer to conceptual art and mass media while addressing issues of social, political, cultural and geographic boundaries. My practice relies on social and political cognitions gathered from personal investigations, </a:t>
            </a:r>
            <a:r>
              <a:rPr lang="en-US" sz="2800" b="1" u="sng" dirty="0"/>
              <a:t>which draw correlations between individual and national identities and make larger observations respective to a global community</a:t>
            </a:r>
            <a:r>
              <a:rPr lang="en-US" sz="2800" b="1" dirty="0"/>
              <a:t>.</a:t>
            </a:r>
            <a:r>
              <a:rPr lang="en-US" sz="2800" dirty="0"/>
              <a:t>” </a:t>
            </a:r>
          </a:p>
          <a:p>
            <a:pPr marL="0" indent="0" algn="r">
              <a:buNone/>
            </a:pPr>
            <a:r>
              <a:rPr lang="en-US" sz="1800" dirty="0"/>
              <a:t>–Karlo Andrei Ibarra</a:t>
            </a:r>
          </a:p>
        </p:txBody>
      </p:sp>
      <p:pic>
        <p:nvPicPr>
          <p:cNvPr id="4" name="Picture 3">
            <a:extLst>
              <a:ext uri="{FF2B5EF4-FFF2-40B4-BE49-F238E27FC236}">
                <a16:creationId xmlns:a16="http://schemas.microsoft.com/office/drawing/2014/main" id="{5E05903B-4E37-464B-B821-1F97CE88491B}"/>
              </a:ext>
            </a:extLst>
          </p:cNvPr>
          <p:cNvPicPr>
            <a:picLocks noChangeAspect="1"/>
          </p:cNvPicPr>
          <p:nvPr/>
        </p:nvPicPr>
        <p:blipFill>
          <a:blip r:embed="rId3"/>
          <a:stretch>
            <a:fillRect/>
          </a:stretch>
        </p:blipFill>
        <p:spPr>
          <a:xfrm>
            <a:off x="7315199" y="2029149"/>
            <a:ext cx="4828851" cy="4828851"/>
          </a:xfrm>
          <a:prstGeom prst="rect">
            <a:avLst/>
          </a:prstGeom>
        </p:spPr>
      </p:pic>
    </p:spTree>
    <p:extLst>
      <p:ext uri="{BB962C8B-B14F-4D97-AF65-F5344CB8AC3E}">
        <p14:creationId xmlns:p14="http://schemas.microsoft.com/office/powerpoint/2010/main" val="404541099"/>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10475</TotalTime>
  <Words>2036</Words>
  <Application>Microsoft Office PowerPoint</Application>
  <PresentationFormat>Widescreen</PresentationFormat>
  <Paragraphs>154</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Symbol</vt:lpstr>
      <vt:lpstr>Trebuchet MS</vt:lpstr>
      <vt:lpstr>VremenaGroteskBook</vt:lpstr>
      <vt:lpstr>Berlin</vt:lpstr>
      <vt:lpstr>The Commonwealth of Puerto Rico  </vt:lpstr>
      <vt:lpstr>Stand &amp; Share</vt:lpstr>
      <vt:lpstr>Puerto Rico</vt:lpstr>
      <vt:lpstr>Puerto Rico</vt:lpstr>
      <vt:lpstr>Commonwealth of Puerto Rico</vt:lpstr>
      <vt:lpstr>Brújula Ciega    (2012-2018)</vt:lpstr>
      <vt:lpstr>About the Artist</vt:lpstr>
      <vt:lpstr>“Thematically, [with these pieces] I try to examine the current situation of Puerto Rico, which, after the hurricane, and before also, has remained like a totally failed project and a country somewhat adrift.” -- Karlo Andrei Ibarra </vt:lpstr>
      <vt:lpstr>Individual &amp; National Identity</vt:lpstr>
      <vt:lpstr>Taking a Stance on Puerto Rico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Karlo Andrei Ibarra</dc:title>
  <dc:creator>Cheryl Ellerbrock</dc:creator>
  <cp:lastModifiedBy>Barbara Cruz</cp:lastModifiedBy>
  <cp:revision>25</cp:revision>
  <dcterms:created xsi:type="dcterms:W3CDTF">2021-09-10T20:09:14Z</dcterms:created>
  <dcterms:modified xsi:type="dcterms:W3CDTF">2021-10-01T18:42:09Z</dcterms:modified>
</cp:coreProperties>
</file>