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65" r:id="rId3"/>
    <p:sldId id="259" r:id="rId4"/>
    <p:sldId id="260" r:id="rId5"/>
    <p:sldId id="261" r:id="rId6"/>
    <p:sldId id="262" r:id="rId7"/>
    <p:sldId id="266"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48">
          <p15:clr>
            <a:srgbClr val="A4A3A4"/>
          </p15:clr>
        </p15:guide>
        <p15:guide id="2" pos="2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54727" autoAdjust="0"/>
  </p:normalViewPr>
  <p:slideViewPr>
    <p:cSldViewPr snapToGrid="0" snapToObjects="1" showGuides="1">
      <p:cViewPr varScale="1">
        <p:scale>
          <a:sx n="68" d="100"/>
          <a:sy n="68" d="100"/>
        </p:scale>
        <p:origin x="3464" y="208"/>
      </p:cViewPr>
      <p:guideLst>
        <p:guide orient="horz" pos="2848"/>
        <p:guide pos="221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6F57A8-C4F5-524E-B8D3-3EDA157C7D1B}" type="datetimeFigureOut">
              <a:rPr lang="en-US" smtClean="0"/>
              <a:t>1/23/18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B59316-56D9-FE45-BC60-4BB1F83C8A9A}" type="slidenum">
              <a:rPr lang="en-US" smtClean="0"/>
              <a:t>‹#›</a:t>
            </a:fld>
            <a:endParaRPr lang="en-US"/>
          </a:p>
        </p:txBody>
      </p:sp>
    </p:spTree>
    <p:extLst>
      <p:ext uri="{BB962C8B-B14F-4D97-AF65-F5344CB8AC3E}">
        <p14:creationId xmlns:p14="http://schemas.microsoft.com/office/powerpoint/2010/main" val="27274820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Afro-Cuban"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essence.com/2016/08/02/discovering-afro-cuban-culture"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artcentersf.org/javier-castro/"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cubanartnews.org/news/5-artists-1-curator-on-climate-change-cuba-usa/6623"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www.aboutsanteria.com/what-is-santeria.html" TargetMode="External"/><Relationship Id="rId4" Type="http://schemas.openxmlformats.org/officeDocument/2006/relationships/hyperlink" Target="http://www.religioustolerance.org/santeri3.htm"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Ask students to engage in a Think-Write-Pair-Share based on the following prompt, “Describe one tradition (rite/custom/practice/act) you practice.” After students’ share their responses, advance to slide 2.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6B59316-56D9-FE45-BC60-4BB1F83C8A9A}" type="slidenum">
              <a:rPr lang="en-US" smtClean="0"/>
              <a:t>1</a:t>
            </a:fld>
            <a:endParaRPr lang="en-US"/>
          </a:p>
        </p:txBody>
      </p:sp>
    </p:spTree>
    <p:extLst>
      <p:ext uri="{BB962C8B-B14F-4D97-AF65-F5344CB8AC3E}">
        <p14:creationId xmlns:p14="http://schemas.microsoft.com/office/powerpoint/2010/main" val="3211281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State that today’s lesson focuses on cultural traditions. Advance to slide 3. </a:t>
            </a:r>
          </a:p>
        </p:txBody>
      </p:sp>
      <p:sp>
        <p:nvSpPr>
          <p:cNvPr id="4" name="Slide Number Placeholder 3"/>
          <p:cNvSpPr>
            <a:spLocks noGrp="1"/>
          </p:cNvSpPr>
          <p:nvPr>
            <p:ph type="sldNum" sz="quarter" idx="10"/>
          </p:nvPr>
        </p:nvSpPr>
        <p:spPr/>
        <p:txBody>
          <a:bodyPr/>
          <a:lstStyle/>
          <a:p>
            <a:fld id="{F6B59316-56D9-FE45-BC60-4BB1F83C8A9A}" type="slidenum">
              <a:rPr lang="en-US" smtClean="0"/>
              <a:t>2</a:t>
            </a:fld>
            <a:endParaRPr lang="en-US"/>
          </a:p>
        </p:txBody>
      </p:sp>
    </p:spTree>
    <p:extLst>
      <p:ext uri="{BB962C8B-B14F-4D97-AF65-F5344CB8AC3E}">
        <p14:creationId xmlns:p14="http://schemas.microsoft.com/office/powerpoint/2010/main" val="3211281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Whole Class Conversation: </a:t>
            </a:r>
            <a:r>
              <a:rPr lang="en-US" sz="1200" kern="1200" dirty="0">
                <a:solidFill>
                  <a:schemeClr val="tx1"/>
                </a:solidFill>
                <a:effectLst/>
                <a:latin typeface="+mn-lt"/>
                <a:ea typeface="+mn-ea"/>
                <a:cs typeface="+mn-cs"/>
              </a:rPr>
              <a:t>Advance to slide 3. Ask students, “What do you think ‘Afro-Cuban’ means?” If unsure, point out the red circles</a:t>
            </a:r>
            <a:r>
              <a:rPr lang="en-US" sz="1200" kern="1200" baseline="0" dirty="0">
                <a:solidFill>
                  <a:schemeClr val="tx1"/>
                </a:solidFill>
                <a:effectLst/>
                <a:latin typeface="+mn-lt"/>
                <a:ea typeface="+mn-ea"/>
                <a:cs typeface="+mn-cs"/>
              </a:rPr>
              <a:t> on the map.</a:t>
            </a:r>
            <a:r>
              <a:rPr lang="en-US" sz="1200" kern="1200" dirty="0">
                <a:solidFill>
                  <a:schemeClr val="tx1"/>
                </a:solidFill>
                <a:effectLst/>
                <a:latin typeface="+mn-lt"/>
                <a:ea typeface="+mn-ea"/>
                <a:cs typeface="+mn-cs"/>
              </a:rPr>
              <a:t> Ask them what they think Cuba has in common with Africa. The following links can be used to aid this conversation:</a:t>
            </a:r>
          </a:p>
          <a:p>
            <a:pPr lvl="0"/>
            <a:r>
              <a:rPr lang="en-US" sz="1200" u="sng" kern="1200" dirty="0">
                <a:solidFill>
                  <a:schemeClr val="tx1"/>
                </a:solidFill>
                <a:effectLst/>
                <a:latin typeface="+mn-lt"/>
                <a:ea typeface="+mn-ea"/>
                <a:cs typeface="+mn-cs"/>
                <a:hlinkClick r:id="rId3"/>
              </a:rPr>
              <a:t>https://en.wikipedia.org/wiki/Afro-Cuban</a:t>
            </a:r>
            <a:endParaRPr lang="en-US" sz="1200" kern="1200" dirty="0">
              <a:solidFill>
                <a:schemeClr val="tx1"/>
              </a:solidFill>
              <a:effectLst/>
              <a:latin typeface="+mn-lt"/>
              <a:ea typeface="+mn-ea"/>
              <a:cs typeface="+mn-cs"/>
            </a:endParaRPr>
          </a:p>
          <a:p>
            <a:pPr lvl="0"/>
            <a:r>
              <a:rPr lang="en-US" sz="1200" u="sng" kern="1200" dirty="0">
                <a:solidFill>
                  <a:schemeClr val="tx1"/>
                </a:solidFill>
                <a:effectLst/>
                <a:latin typeface="+mn-lt"/>
                <a:ea typeface="+mn-ea"/>
                <a:cs typeface="+mn-cs"/>
                <a:hlinkClick r:id="rId4"/>
              </a:rPr>
              <a:t>https://www.essence.com/2016/08/02/discovering-afro-cuban-culture</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dirty="0"/>
              <a:t>Advance to slide 4. </a:t>
            </a:r>
          </a:p>
          <a:p>
            <a:endParaRPr lang="en-US" dirty="0"/>
          </a:p>
          <a:p>
            <a:r>
              <a:rPr lang="en-US" dirty="0"/>
              <a:t>Image</a:t>
            </a:r>
            <a:r>
              <a:rPr lang="en-US" baseline="0" dirty="0"/>
              <a:t> retrieved from: </a:t>
            </a:r>
            <a:r>
              <a:rPr lang="en-US" baseline="0" dirty="0" err="1"/>
              <a:t>geology.com</a:t>
            </a:r>
            <a:endParaRPr lang="en-US" dirty="0"/>
          </a:p>
        </p:txBody>
      </p:sp>
      <p:sp>
        <p:nvSpPr>
          <p:cNvPr id="4" name="Slide Number Placeholder 3"/>
          <p:cNvSpPr>
            <a:spLocks noGrp="1"/>
          </p:cNvSpPr>
          <p:nvPr>
            <p:ph type="sldNum" sz="quarter" idx="10"/>
          </p:nvPr>
        </p:nvSpPr>
        <p:spPr/>
        <p:txBody>
          <a:bodyPr/>
          <a:lstStyle/>
          <a:p>
            <a:fld id="{F6B59316-56D9-FE45-BC60-4BB1F83C8A9A}" type="slidenum">
              <a:rPr lang="en-US" smtClean="0"/>
              <a:t>3</a:t>
            </a:fld>
            <a:endParaRPr lang="en-US"/>
          </a:p>
        </p:txBody>
      </p:sp>
    </p:spTree>
    <p:extLst>
      <p:ext uri="{BB962C8B-B14F-4D97-AF65-F5344CB8AC3E}">
        <p14:creationId xmlns:p14="http://schemas.microsoft.com/office/powerpoint/2010/main" val="3008721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Advance to slide 4. Ask students to examine the two photographs on the screen. Using the VTS approach, ask:</a:t>
            </a:r>
          </a:p>
          <a:p>
            <a:pPr lvl="0"/>
            <a:r>
              <a:rPr lang="en-US" sz="1200" kern="1200" dirty="0">
                <a:solidFill>
                  <a:schemeClr val="tx1"/>
                </a:solidFill>
                <a:effectLst/>
                <a:latin typeface="+mn-lt"/>
                <a:ea typeface="+mn-ea"/>
                <a:cs typeface="+mn-cs"/>
              </a:rPr>
              <a:t>What’s going on in these pictures?</a:t>
            </a:r>
          </a:p>
          <a:p>
            <a:pPr lvl="0"/>
            <a:r>
              <a:rPr lang="en-US" sz="1200" kern="1200" dirty="0">
                <a:solidFill>
                  <a:schemeClr val="tx1"/>
                </a:solidFill>
                <a:effectLst/>
                <a:latin typeface="+mn-lt"/>
                <a:ea typeface="+mn-ea"/>
                <a:cs typeface="+mn-cs"/>
              </a:rPr>
              <a:t>What do you see that makes you say that?</a:t>
            </a:r>
          </a:p>
          <a:p>
            <a:pPr lvl="0"/>
            <a:r>
              <a:rPr lang="en-US" sz="1200" kern="1200" dirty="0">
                <a:solidFill>
                  <a:schemeClr val="tx1"/>
                </a:solidFill>
                <a:effectLst/>
                <a:latin typeface="+mn-lt"/>
                <a:ea typeface="+mn-ea"/>
                <a:cs typeface="+mn-cs"/>
              </a:rPr>
              <a:t>What more can we find?</a:t>
            </a:r>
          </a:p>
          <a:p>
            <a:r>
              <a:rPr lang="en-US" sz="1200" kern="1200" dirty="0">
                <a:solidFill>
                  <a:schemeClr val="tx1"/>
                </a:solidFill>
                <a:effectLst/>
                <a:latin typeface="+mn-lt"/>
                <a:ea typeface="+mn-ea"/>
                <a:cs typeface="+mn-cs"/>
              </a:rPr>
              <a:t>Tell students that the images are part of a video by artist Javier Castro that is highlighted in a four-part video series called </a:t>
            </a:r>
            <a:r>
              <a:rPr lang="en-US" sz="1200" i="1" kern="1200" dirty="0" err="1">
                <a:solidFill>
                  <a:schemeClr val="tx1"/>
                </a:solidFill>
                <a:effectLst/>
                <a:latin typeface="+mn-lt"/>
                <a:ea typeface="+mn-ea"/>
                <a:cs typeface="+mn-cs"/>
              </a:rPr>
              <a:t>Cuatro</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Cosas</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Básicas</a:t>
            </a:r>
            <a:r>
              <a:rPr lang="en-US" sz="1200" i="1" kern="1200" dirty="0">
                <a:solidFill>
                  <a:schemeClr val="tx1"/>
                </a:solidFill>
                <a:effectLst/>
                <a:latin typeface="+mn-lt"/>
                <a:ea typeface="+mn-ea"/>
                <a:cs typeface="+mn-cs"/>
              </a:rPr>
              <a:t>/Four Basic Things</a:t>
            </a:r>
            <a:r>
              <a:rPr lang="en-US" sz="1200" kern="1200" dirty="0">
                <a:solidFill>
                  <a:schemeClr val="tx1"/>
                </a:solidFill>
                <a:effectLst/>
                <a:latin typeface="+mn-lt"/>
                <a:ea typeface="+mn-ea"/>
                <a:cs typeface="+mn-cs"/>
              </a:rPr>
              <a:t> commissioned by USF’s Contemporary Art Museum. Pull up and display the following website that provides students with information about the artist (also</a:t>
            </a:r>
            <a:r>
              <a:rPr lang="en-US" sz="1200" kern="1200" baseline="0" dirty="0">
                <a:solidFill>
                  <a:schemeClr val="tx1"/>
                </a:solidFill>
                <a:effectLst/>
                <a:latin typeface="+mn-lt"/>
                <a:ea typeface="+mn-ea"/>
                <a:cs typeface="+mn-cs"/>
              </a:rPr>
              <a:t> hyperlinked to slide)</a:t>
            </a:r>
            <a:r>
              <a:rPr lang="en-US" sz="1200" kern="1200" dirty="0">
                <a:solidFill>
                  <a:schemeClr val="tx1"/>
                </a:solidFill>
                <a:effectLst/>
                <a:latin typeface="+mn-lt"/>
                <a:ea typeface="+mn-ea"/>
                <a:cs typeface="+mn-cs"/>
              </a:rPr>
              <a:t>: </a:t>
            </a:r>
          </a:p>
          <a:p>
            <a:r>
              <a:rPr lang="en-US" sz="1200" u="sng" kern="1200" dirty="0">
                <a:solidFill>
                  <a:schemeClr val="tx1"/>
                </a:solidFill>
                <a:effectLst/>
                <a:latin typeface="+mn-lt"/>
                <a:ea typeface="+mn-ea"/>
                <a:cs typeface="+mn-cs"/>
                <a:hlinkClick r:id="rId3"/>
              </a:rPr>
              <a:t>http://www.artcentersf.org/javier-castro/</a:t>
            </a:r>
            <a:r>
              <a:rPr lang="en-US" sz="1200" kern="1200" dirty="0">
                <a:solidFill>
                  <a:schemeClr val="tx1"/>
                </a:solidFill>
                <a:effectLst/>
                <a:latin typeface="+mn-lt"/>
                <a:ea typeface="+mn-ea"/>
                <a:cs typeface="+mn-cs"/>
              </a:rPr>
              <a:t>. Have a volunteer read aloud the information displayed on the website. Another great resource to share with students is Smith’s (2017) </a:t>
            </a:r>
            <a:r>
              <a:rPr lang="en-US" sz="1200" i="1" kern="1200" dirty="0">
                <a:solidFill>
                  <a:schemeClr val="tx1"/>
                </a:solidFill>
                <a:effectLst/>
                <a:latin typeface="+mn-lt"/>
                <a:ea typeface="+mn-ea"/>
                <a:cs typeface="+mn-cs"/>
              </a:rPr>
              <a:t>Interview with artist Javier Castro.</a:t>
            </a:r>
            <a:r>
              <a:rPr lang="en-US" sz="1200" kern="1200" dirty="0">
                <a:solidFill>
                  <a:schemeClr val="tx1"/>
                </a:solidFill>
                <a:effectLst/>
                <a:latin typeface="+mn-lt"/>
                <a:ea typeface="+mn-ea"/>
                <a:cs typeface="+mn-cs"/>
              </a:rPr>
              <a:t> Explain that </a:t>
            </a:r>
            <a:r>
              <a:rPr lang="en-US" sz="1200" kern="1200" dirty="0" err="1">
                <a:solidFill>
                  <a:schemeClr val="tx1"/>
                </a:solidFill>
                <a:effectLst/>
                <a:latin typeface="+mn-lt"/>
                <a:ea typeface="+mn-ea"/>
                <a:cs typeface="+mn-cs"/>
              </a:rPr>
              <a:t>Casro’s</a:t>
            </a:r>
            <a:r>
              <a:rPr lang="en-US" sz="1200" kern="1200" dirty="0">
                <a:solidFill>
                  <a:schemeClr val="tx1"/>
                </a:solidFill>
                <a:effectLst/>
                <a:latin typeface="+mn-lt"/>
                <a:ea typeface="+mn-ea"/>
                <a:cs typeface="+mn-cs"/>
              </a:rPr>
              <a:t> video series, </a:t>
            </a:r>
            <a:r>
              <a:rPr lang="en-US" sz="1200" i="1" kern="1200" dirty="0" err="1">
                <a:solidFill>
                  <a:schemeClr val="tx1"/>
                </a:solidFill>
                <a:effectLst/>
                <a:latin typeface="+mn-lt"/>
                <a:ea typeface="+mn-ea"/>
                <a:cs typeface="+mn-cs"/>
              </a:rPr>
              <a:t>Cuatro</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Cosas</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Básicas</a:t>
            </a:r>
            <a:r>
              <a:rPr lang="en-US" sz="1200" i="1" kern="1200" dirty="0">
                <a:solidFill>
                  <a:schemeClr val="tx1"/>
                </a:solidFill>
                <a:effectLst/>
                <a:latin typeface="+mn-lt"/>
                <a:ea typeface="+mn-ea"/>
                <a:cs typeface="+mn-cs"/>
              </a:rPr>
              <a:t>/Four Basic Things,</a:t>
            </a:r>
            <a:r>
              <a:rPr lang="en-US" sz="1200" kern="1200" dirty="0">
                <a:solidFill>
                  <a:schemeClr val="tx1"/>
                </a:solidFill>
                <a:effectLst/>
                <a:latin typeface="+mn-lt"/>
                <a:ea typeface="+mn-ea"/>
                <a:cs typeface="+mn-cs"/>
              </a:rPr>
              <a:t> is displayed in such a way that the viewer can experience all four videos running simultaneously and that these two images are from the second work in the series, </a:t>
            </a:r>
            <a:r>
              <a:rPr lang="en-US" sz="1200" i="1" kern="1200" dirty="0" err="1">
                <a:solidFill>
                  <a:schemeClr val="tx1"/>
                </a:solidFill>
                <a:effectLst/>
                <a:latin typeface="+mn-lt"/>
                <a:ea typeface="+mn-ea"/>
                <a:cs typeface="+mn-cs"/>
              </a:rPr>
              <a:t>Cocos</a:t>
            </a:r>
            <a:r>
              <a:rPr lang="en-US" sz="1200" i="1"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endParaRPr lang="en-US" dirty="0"/>
          </a:p>
          <a:p>
            <a:r>
              <a:rPr lang="en-US" dirty="0"/>
              <a:t>Advance to slide 5</a:t>
            </a:r>
          </a:p>
        </p:txBody>
      </p:sp>
      <p:sp>
        <p:nvSpPr>
          <p:cNvPr id="4" name="Slide Number Placeholder 3"/>
          <p:cNvSpPr>
            <a:spLocks noGrp="1"/>
          </p:cNvSpPr>
          <p:nvPr>
            <p:ph type="sldNum" sz="quarter" idx="10"/>
          </p:nvPr>
        </p:nvSpPr>
        <p:spPr/>
        <p:txBody>
          <a:bodyPr/>
          <a:lstStyle/>
          <a:p>
            <a:fld id="{F6B59316-56D9-FE45-BC60-4BB1F83C8A9A}" type="slidenum">
              <a:rPr lang="en-US" smtClean="0"/>
              <a:t>4</a:t>
            </a:fld>
            <a:endParaRPr lang="en-US"/>
          </a:p>
        </p:txBody>
      </p:sp>
    </p:spTree>
    <p:extLst>
      <p:ext uri="{BB962C8B-B14F-4D97-AF65-F5344CB8AC3E}">
        <p14:creationId xmlns:p14="http://schemas.microsoft.com/office/powerpoint/2010/main" val="205167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Have a volunteer read the following aloud:</a:t>
            </a:r>
            <a:endParaRPr lang="en-US" dirty="0">
              <a:effectLst/>
            </a:endParaRPr>
          </a:p>
          <a:p>
            <a:r>
              <a:rPr lang="en-US" sz="1200" kern="1200" dirty="0">
                <a:solidFill>
                  <a:schemeClr val="tx1"/>
                </a:solidFill>
                <a:effectLst/>
                <a:latin typeface="+mn-lt"/>
                <a:ea typeface="+mn-ea"/>
                <a:cs typeface="+mn-cs"/>
              </a:rPr>
              <a:t>“The second work speaks about uncertainty and the anxiety of seeing the future. A man repeatedly throws four pieces of coconut shells on the floor [as a divination ritual], reads the position they fall in and gives an answer—this is what normally happens. In the video, the viewer cannot get an answer because there are always pieces that fall outside of the frame. So that the reading is continually open and unresolved.” </a:t>
            </a:r>
          </a:p>
          <a:p>
            <a:r>
              <a:rPr lang="en-US" sz="1200" kern="1200" dirty="0">
                <a:solidFill>
                  <a:schemeClr val="tx1"/>
                </a:solidFill>
                <a:effectLst/>
                <a:latin typeface="+mn-lt"/>
                <a:ea typeface="+mn-ea"/>
                <a:cs typeface="+mn-cs"/>
              </a:rPr>
              <a:t>Retrieved from: </a:t>
            </a:r>
            <a:r>
              <a:rPr lang="en-US" sz="1200" u="sng" kern="1200" dirty="0">
                <a:solidFill>
                  <a:schemeClr val="tx1"/>
                </a:solidFill>
                <a:effectLst/>
                <a:latin typeface="+mn-lt"/>
                <a:ea typeface="+mn-ea"/>
                <a:cs typeface="+mn-cs"/>
                <a:hlinkClick r:id="rId3"/>
              </a:rPr>
              <a:t>http://www.cubanartnews.org/news/5-artists-1-curator-on-climate-change-cuba-usa/6623</a:t>
            </a:r>
            <a:endParaRPr lang="en-US" dirty="0">
              <a:effectLst/>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To extend on the still images previously presented and students’ response to the images along with the author’s explanation above, share that the video from which these still images are from is of an Afro Cuban man engaging in “</a:t>
            </a:r>
            <a:r>
              <a:rPr lang="en-US" sz="1200" kern="1200" dirty="0" err="1">
                <a:solidFill>
                  <a:schemeClr val="tx1"/>
                </a:solidFill>
                <a:effectLst/>
                <a:latin typeface="+mn-lt"/>
                <a:ea typeface="+mn-ea"/>
                <a:cs typeface="+mn-cs"/>
              </a:rPr>
              <a:t>tirando</a:t>
            </a:r>
            <a:r>
              <a:rPr lang="en-US" sz="1200" kern="1200" dirty="0">
                <a:solidFill>
                  <a:schemeClr val="tx1"/>
                </a:solidFill>
                <a:effectLst/>
                <a:latin typeface="+mn-lt"/>
                <a:ea typeface="+mn-ea"/>
                <a:cs typeface="+mn-cs"/>
              </a:rPr>
              <a:t> los </a:t>
            </a:r>
            <a:r>
              <a:rPr lang="en-US" sz="1200" kern="1200" dirty="0" err="1">
                <a:solidFill>
                  <a:schemeClr val="tx1"/>
                </a:solidFill>
                <a:effectLst/>
                <a:latin typeface="+mn-lt"/>
                <a:ea typeface="+mn-ea"/>
                <a:cs typeface="+mn-cs"/>
              </a:rPr>
              <a:t>cocos</a:t>
            </a:r>
            <a:r>
              <a:rPr lang="en-US" sz="1200" kern="1200" dirty="0">
                <a:solidFill>
                  <a:schemeClr val="tx1"/>
                </a:solidFill>
                <a:effectLst/>
                <a:latin typeface="+mn-lt"/>
                <a:ea typeface="+mn-ea"/>
                <a:cs typeface="+mn-cs"/>
              </a:rPr>
              <a:t>,” throwing down shards of a coconut shell in an Afro Cuban Santeria rite to ask and obtain answers from the </a:t>
            </a:r>
            <a:r>
              <a:rPr lang="en-US" sz="1200" i="1" kern="1200" dirty="0" err="1">
                <a:solidFill>
                  <a:schemeClr val="tx1"/>
                </a:solidFill>
                <a:effectLst/>
                <a:latin typeface="+mn-lt"/>
                <a:ea typeface="+mn-ea"/>
                <a:cs typeface="+mn-cs"/>
              </a:rPr>
              <a:t>orishas</a:t>
            </a:r>
            <a:r>
              <a:rPr lang="en-US" sz="1200" kern="1200" dirty="0">
                <a:solidFill>
                  <a:schemeClr val="tx1"/>
                </a:solidFill>
                <a:effectLst/>
                <a:latin typeface="+mn-lt"/>
                <a:ea typeface="+mn-ea"/>
                <a:cs typeface="+mn-cs"/>
              </a:rPr>
              <a:t>, or spirit deities. How the pieces land provide insight to the question asked (often a yes or no question). Allow time for students to discuss their understanding of this cultural tradition. The following links can be used to aid this conversation:</a:t>
            </a:r>
            <a:endParaRPr lang="en-US" dirty="0">
              <a:effectLst/>
            </a:endParaRPr>
          </a:p>
          <a:p>
            <a:pPr lvl="0"/>
            <a:r>
              <a:rPr lang="en-US" sz="1200" u="sng" kern="1200" dirty="0">
                <a:solidFill>
                  <a:schemeClr val="tx1"/>
                </a:solidFill>
                <a:effectLst/>
                <a:latin typeface="+mn-lt"/>
                <a:ea typeface="+mn-ea"/>
                <a:cs typeface="+mn-cs"/>
                <a:hlinkClick r:id="rId4"/>
              </a:rPr>
              <a:t>http://www.religioustolerance.org/santeri3.htm</a:t>
            </a:r>
            <a:endParaRPr lang="en-US" sz="1200" kern="1200" dirty="0">
              <a:solidFill>
                <a:schemeClr val="tx1"/>
              </a:solidFill>
              <a:effectLst/>
              <a:latin typeface="+mn-lt"/>
              <a:ea typeface="+mn-ea"/>
              <a:cs typeface="+mn-cs"/>
            </a:endParaRPr>
          </a:p>
          <a:p>
            <a:pPr lvl="0"/>
            <a:r>
              <a:rPr lang="en-US" sz="1200" u="sng" kern="1200" dirty="0">
                <a:solidFill>
                  <a:schemeClr val="tx1"/>
                </a:solidFill>
                <a:effectLst/>
                <a:latin typeface="+mn-lt"/>
                <a:ea typeface="+mn-ea"/>
                <a:cs typeface="+mn-cs"/>
                <a:hlinkClick r:id="rId5"/>
              </a:rPr>
              <a:t>http://www.aboutsanteria.com/what-is-santeria.html</a:t>
            </a:r>
            <a:endParaRPr lang="en-US" sz="1200" kern="1200" dirty="0">
              <a:solidFill>
                <a:schemeClr val="tx1"/>
              </a:solidFill>
              <a:effectLst/>
              <a:latin typeface="+mn-lt"/>
              <a:ea typeface="+mn-ea"/>
              <a:cs typeface="+mn-cs"/>
            </a:endParaRPr>
          </a:p>
          <a:p>
            <a:endParaRPr lang="en-US" dirty="0"/>
          </a:p>
          <a:p>
            <a:r>
              <a:rPr lang="en-US" dirty="0"/>
              <a:t>Advance to slide</a:t>
            </a:r>
            <a:r>
              <a:rPr lang="en-US" baseline="0" dirty="0"/>
              <a:t> 6. </a:t>
            </a:r>
            <a:endParaRPr lang="en-US" dirty="0"/>
          </a:p>
        </p:txBody>
      </p:sp>
      <p:sp>
        <p:nvSpPr>
          <p:cNvPr id="4" name="Slide Number Placeholder 3"/>
          <p:cNvSpPr>
            <a:spLocks noGrp="1"/>
          </p:cNvSpPr>
          <p:nvPr>
            <p:ph type="sldNum" sz="quarter" idx="10"/>
          </p:nvPr>
        </p:nvSpPr>
        <p:spPr/>
        <p:txBody>
          <a:bodyPr/>
          <a:lstStyle/>
          <a:p>
            <a:fld id="{F6B59316-56D9-FE45-BC60-4BB1F83C8A9A}" type="slidenum">
              <a:rPr lang="en-US" smtClean="0"/>
              <a:t>5</a:t>
            </a:fld>
            <a:endParaRPr lang="en-US"/>
          </a:p>
        </p:txBody>
      </p:sp>
    </p:spTree>
    <p:extLst>
      <p:ext uri="{BB962C8B-B14F-4D97-AF65-F5344CB8AC3E}">
        <p14:creationId xmlns:p14="http://schemas.microsoft.com/office/powerpoint/2010/main" val="15982442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Ask students to reflect back on their own cultural traditions (rite/custom/practice/act) they practice. Ask students to assume they found themselves living in another place and possibly at another time where no one knew of their cultural tradition. Charge them with describing/explaining their cultural tradition to these people who were not familiar with such a practice.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Ask students to come up with the following to be displayed via a gallery walk:</a:t>
            </a:r>
          </a:p>
          <a:p>
            <a:pPr lvl="0"/>
            <a:r>
              <a:rPr lang="en-US" sz="1200" kern="1200" dirty="0">
                <a:solidFill>
                  <a:schemeClr val="tx1"/>
                </a:solidFill>
                <a:effectLst/>
                <a:latin typeface="+mn-lt"/>
                <a:ea typeface="+mn-ea"/>
                <a:cs typeface="+mn-cs"/>
              </a:rPr>
              <a:t>A visual that represents their cultural tradition (rite/custom/practice/act) </a:t>
            </a:r>
          </a:p>
          <a:p>
            <a:pPr lvl="0"/>
            <a:r>
              <a:rPr lang="en-US" sz="1200" kern="1200" dirty="0">
                <a:solidFill>
                  <a:schemeClr val="tx1"/>
                </a:solidFill>
                <a:effectLst/>
                <a:latin typeface="+mn-lt"/>
                <a:ea typeface="+mn-ea"/>
                <a:cs typeface="+mn-cs"/>
              </a:rPr>
              <a:t>A detailed label of their visual that describes (1) the image and how it is represents their tradition and (2) the significance of their tradition to them.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Provide the resources necessary for students to complete this task (e.g., computer, internet access, printer, magazines, 5” x 8” index card). Devote the remainder of the period to completing this task. </a:t>
            </a:r>
          </a:p>
          <a:p>
            <a:r>
              <a:rPr lang="en-US" sz="1200" kern="1200" dirty="0">
                <a:solidFill>
                  <a:schemeClr val="tx1"/>
                </a:solidFill>
                <a:effectLst/>
                <a:latin typeface="+mn-lt"/>
                <a:ea typeface="+mn-ea"/>
                <a:cs typeface="+mn-cs"/>
              </a:rPr>
              <a:t>Encourage students to consider the various forms of visuals (e.g., photographs, graphics, video, paintings, personal objects, sculptures). Allow time for students to select their visual and create their label using the index card provided. The label will be displayed next to the visual during the gallery walk. </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F6B59316-56D9-FE45-BC60-4BB1F83C8A9A}" type="slidenum">
              <a:rPr lang="en-US" smtClean="0"/>
              <a:t>6</a:t>
            </a:fld>
            <a:endParaRPr lang="en-US"/>
          </a:p>
        </p:txBody>
      </p:sp>
    </p:spTree>
    <p:extLst>
      <p:ext uri="{BB962C8B-B14F-4D97-AF65-F5344CB8AC3E}">
        <p14:creationId xmlns:p14="http://schemas.microsoft.com/office/powerpoint/2010/main" val="6536567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Divide the class into two groups. Group one will display their visual and label first. All members of group one will stand next to their visual and label ready to talk with their classmates who are walking about the room examining the products and asking questions about their work. After a set period of time the groups will switch.</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Advance to slide 8. </a:t>
            </a:r>
          </a:p>
        </p:txBody>
      </p:sp>
      <p:sp>
        <p:nvSpPr>
          <p:cNvPr id="4" name="Slide Number Placeholder 3"/>
          <p:cNvSpPr>
            <a:spLocks noGrp="1"/>
          </p:cNvSpPr>
          <p:nvPr>
            <p:ph type="sldNum" sz="quarter" idx="10"/>
          </p:nvPr>
        </p:nvSpPr>
        <p:spPr/>
        <p:txBody>
          <a:bodyPr/>
          <a:lstStyle/>
          <a:p>
            <a:fld id="{F6B59316-56D9-FE45-BC60-4BB1F83C8A9A}" type="slidenum">
              <a:rPr lang="en-US" smtClean="0"/>
              <a:t>7</a:t>
            </a:fld>
            <a:endParaRPr lang="en-US"/>
          </a:p>
        </p:txBody>
      </p:sp>
    </p:spTree>
    <p:extLst>
      <p:ext uri="{BB962C8B-B14F-4D97-AF65-F5344CB8AC3E}">
        <p14:creationId xmlns:p14="http://schemas.microsoft.com/office/powerpoint/2010/main" val="3211281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Ask, “What did you learn as a result of engaging in the cultural traditions gallery walk?”</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Close by reminding students that our cultural traditions are part of who we are; that culture is alive and changing constantly; and that it is via experience, observation, and reflection that we better understand and identify with our culture and the similarities and differences between cultural groups.  </a:t>
            </a:r>
            <a:endParaRPr lang="en-US" dirty="0">
              <a:effectLst/>
            </a:endParaRPr>
          </a:p>
          <a:p>
            <a:endParaRPr lang="en-US" dirty="0"/>
          </a:p>
        </p:txBody>
      </p:sp>
      <p:sp>
        <p:nvSpPr>
          <p:cNvPr id="4" name="Slide Number Placeholder 3"/>
          <p:cNvSpPr>
            <a:spLocks noGrp="1"/>
          </p:cNvSpPr>
          <p:nvPr>
            <p:ph type="sldNum" sz="quarter" idx="10"/>
          </p:nvPr>
        </p:nvSpPr>
        <p:spPr/>
        <p:txBody>
          <a:bodyPr/>
          <a:lstStyle/>
          <a:p>
            <a:fld id="{F6B59316-56D9-FE45-BC60-4BB1F83C8A9A}" type="slidenum">
              <a:rPr lang="en-US" smtClean="0"/>
              <a:t>8</a:t>
            </a:fld>
            <a:endParaRPr lang="en-US"/>
          </a:p>
        </p:txBody>
      </p:sp>
    </p:spTree>
    <p:extLst>
      <p:ext uri="{BB962C8B-B14F-4D97-AF65-F5344CB8AC3E}">
        <p14:creationId xmlns:p14="http://schemas.microsoft.com/office/powerpoint/2010/main" val="98061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FECD78-3C8E-49F2-8FAB-59489D168ABB}" type="datetimeFigureOut">
              <a:rPr lang="en-US" smtClean="0"/>
              <a:t>1/23/18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1/23/18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1/23/18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1/23/18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FECD78-3C8E-49F2-8FAB-59489D168ABB}" type="datetimeFigureOut">
              <a:rPr lang="en-US" smtClean="0"/>
              <a:t>1/23/18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FECD78-3C8E-49F2-8FAB-59489D168ABB}" type="datetimeFigureOut">
              <a:rPr lang="en-US" smtClean="0"/>
              <a:t>1/23/18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FECD78-3C8E-49F2-8FAB-59489D168ABB}" type="datetimeFigureOut">
              <a:rPr lang="en-US" smtClean="0"/>
              <a:t>1/23/18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1/23/18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1/23/18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artcentersf.org/javier-castro/" TargetMode="Externa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www.cubanartnews.org/news/5-artists-1-curator-on-climate-change-cuba-usa/6623"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209234_designfile90.jpg"/>
          <p:cNvPicPr>
            <a:picLocks noChangeAspect="1"/>
          </p:cNvPicPr>
          <p:nvPr/>
        </p:nvPicPr>
        <p:blipFill>
          <a:blip r:embed="rId3">
            <a:alphaModFix amt="34000"/>
            <a:extLst>
              <a:ext uri="{28A0092B-C50C-407E-A947-70E740481C1C}">
                <a14:useLocalDpi xmlns:a14="http://schemas.microsoft.com/office/drawing/2010/main" val="0"/>
              </a:ext>
            </a:extLst>
          </a:blip>
          <a:stretch>
            <a:fillRect/>
          </a:stretch>
        </p:blipFill>
        <p:spPr>
          <a:xfrm>
            <a:off x="457200" y="-286845"/>
            <a:ext cx="8229600" cy="7187184"/>
          </a:xfrm>
          <a:prstGeom prst="rect">
            <a:avLst/>
          </a:prstGeom>
        </p:spPr>
      </p:pic>
      <p:sp>
        <p:nvSpPr>
          <p:cNvPr id="2" name="Title 1"/>
          <p:cNvSpPr>
            <a:spLocks noGrp="1"/>
          </p:cNvSpPr>
          <p:nvPr>
            <p:ph type="title"/>
          </p:nvPr>
        </p:nvSpPr>
        <p:spPr>
          <a:xfrm>
            <a:off x="457200" y="1012561"/>
            <a:ext cx="8229600" cy="1143000"/>
          </a:xfrm>
        </p:spPr>
        <p:txBody>
          <a:bodyPr>
            <a:normAutofit fontScale="90000"/>
          </a:bodyPr>
          <a:lstStyle/>
          <a:p>
            <a:r>
              <a:rPr lang="en-US" sz="8300" b="1" i="1" dirty="0" err="1"/>
              <a:t>Cocos</a:t>
            </a:r>
            <a:r>
              <a:rPr lang="en-US" sz="8300" b="1" dirty="0"/>
              <a:t>: Cultural Traditions</a:t>
            </a:r>
            <a:br>
              <a:rPr lang="en-US" dirty="0"/>
            </a:br>
            <a:endParaRPr lang="en-US" dirty="0"/>
          </a:p>
        </p:txBody>
      </p:sp>
      <p:sp>
        <p:nvSpPr>
          <p:cNvPr id="3" name="Content Placeholder 2"/>
          <p:cNvSpPr>
            <a:spLocks noGrp="1"/>
          </p:cNvSpPr>
          <p:nvPr>
            <p:ph idx="1"/>
          </p:nvPr>
        </p:nvSpPr>
        <p:spPr>
          <a:xfrm>
            <a:off x="457200" y="2938758"/>
            <a:ext cx="8229600" cy="4525963"/>
          </a:xfrm>
        </p:spPr>
        <p:txBody>
          <a:bodyPr>
            <a:normAutofit/>
          </a:bodyPr>
          <a:lstStyle/>
          <a:p>
            <a:pPr marL="0" indent="0">
              <a:buNone/>
            </a:pPr>
            <a:r>
              <a:rPr lang="en-US" sz="3800" dirty="0"/>
              <a:t>Think-Write-Pair-Share:</a:t>
            </a:r>
          </a:p>
          <a:p>
            <a:r>
              <a:rPr lang="en-US" sz="3800" dirty="0"/>
              <a:t>Describe one tradition (rite/custom/practice/act) you practice. </a:t>
            </a:r>
          </a:p>
        </p:txBody>
      </p:sp>
    </p:spTree>
    <p:extLst>
      <p:ext uri="{BB962C8B-B14F-4D97-AF65-F5344CB8AC3E}">
        <p14:creationId xmlns:p14="http://schemas.microsoft.com/office/powerpoint/2010/main" val="264101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1209234_designfile90.jpg"/>
          <p:cNvPicPr>
            <a:picLocks noChangeAspect="1"/>
          </p:cNvPicPr>
          <p:nvPr/>
        </p:nvPicPr>
        <p:blipFill>
          <a:blip r:embed="rId3">
            <a:alphaModFix amt="34000"/>
            <a:extLst>
              <a:ext uri="{28A0092B-C50C-407E-A947-70E740481C1C}">
                <a14:useLocalDpi xmlns:a14="http://schemas.microsoft.com/office/drawing/2010/main" val="0"/>
              </a:ext>
            </a:extLst>
          </a:blip>
          <a:stretch>
            <a:fillRect/>
          </a:stretch>
        </p:blipFill>
        <p:spPr>
          <a:xfrm>
            <a:off x="457200" y="-286845"/>
            <a:ext cx="8229600" cy="7187184"/>
          </a:xfrm>
          <a:prstGeom prst="rect">
            <a:avLst/>
          </a:prstGeom>
        </p:spPr>
      </p:pic>
      <p:sp>
        <p:nvSpPr>
          <p:cNvPr id="2" name="Title 1"/>
          <p:cNvSpPr>
            <a:spLocks noGrp="1"/>
          </p:cNvSpPr>
          <p:nvPr>
            <p:ph type="title"/>
          </p:nvPr>
        </p:nvSpPr>
        <p:spPr>
          <a:xfrm>
            <a:off x="457200" y="1012561"/>
            <a:ext cx="8229600" cy="1143000"/>
          </a:xfrm>
        </p:spPr>
        <p:txBody>
          <a:bodyPr>
            <a:normAutofit fontScale="90000"/>
          </a:bodyPr>
          <a:lstStyle/>
          <a:p>
            <a:r>
              <a:rPr lang="en-US" sz="8300" b="1" i="1" dirty="0" err="1"/>
              <a:t>Cocos</a:t>
            </a:r>
            <a:r>
              <a:rPr lang="en-US" sz="8300" b="1" dirty="0"/>
              <a:t>: Cultural Traditions</a:t>
            </a:r>
            <a:br>
              <a:rPr lang="en-US" dirty="0"/>
            </a:br>
            <a:endParaRPr lang="en-US" dirty="0"/>
          </a:p>
        </p:txBody>
      </p:sp>
      <p:sp>
        <p:nvSpPr>
          <p:cNvPr id="3" name="Content Placeholder 2"/>
          <p:cNvSpPr>
            <a:spLocks noGrp="1"/>
          </p:cNvSpPr>
          <p:nvPr>
            <p:ph idx="1"/>
          </p:nvPr>
        </p:nvSpPr>
        <p:spPr>
          <a:xfrm>
            <a:off x="1395662" y="2938758"/>
            <a:ext cx="6906127" cy="4525963"/>
          </a:xfrm>
        </p:spPr>
        <p:txBody>
          <a:bodyPr>
            <a:normAutofit/>
          </a:bodyPr>
          <a:lstStyle/>
          <a:p>
            <a:pPr marL="0" indent="0">
              <a:buNone/>
            </a:pPr>
            <a:r>
              <a:rPr lang="en-US" sz="3800" dirty="0"/>
              <a:t>Today’s lesson will focus on cultural traditions</a:t>
            </a:r>
          </a:p>
        </p:txBody>
      </p:sp>
    </p:spTree>
    <p:extLst>
      <p:ext uri="{BB962C8B-B14F-4D97-AF65-F5344CB8AC3E}">
        <p14:creationId xmlns:p14="http://schemas.microsoft.com/office/powerpoint/2010/main" val="774373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b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944" y="2325692"/>
            <a:ext cx="8016351" cy="4622701"/>
          </a:xfrm>
          <a:prstGeom prst="rect">
            <a:avLst/>
          </a:prstGeom>
        </p:spPr>
      </p:pic>
      <p:sp>
        <p:nvSpPr>
          <p:cNvPr id="2" name="Title 1"/>
          <p:cNvSpPr>
            <a:spLocks noGrp="1"/>
          </p:cNvSpPr>
          <p:nvPr>
            <p:ph type="title"/>
          </p:nvPr>
        </p:nvSpPr>
        <p:spPr/>
        <p:txBody>
          <a:bodyPr/>
          <a:lstStyle/>
          <a:p>
            <a:r>
              <a:rPr lang="en-US" dirty="0"/>
              <a:t>Afro-Cuban</a:t>
            </a:r>
          </a:p>
        </p:txBody>
      </p:sp>
      <p:sp>
        <p:nvSpPr>
          <p:cNvPr id="3" name="Content Placeholder 2"/>
          <p:cNvSpPr>
            <a:spLocks noGrp="1"/>
          </p:cNvSpPr>
          <p:nvPr>
            <p:ph idx="1"/>
          </p:nvPr>
        </p:nvSpPr>
        <p:spPr/>
        <p:txBody>
          <a:bodyPr/>
          <a:lstStyle/>
          <a:p>
            <a:r>
              <a:rPr lang="en-US" dirty="0"/>
              <a:t>What do you think ‘Afro-Cuban’ means? </a:t>
            </a:r>
          </a:p>
        </p:txBody>
      </p:sp>
      <p:sp>
        <p:nvSpPr>
          <p:cNvPr id="5" name="Oval 4"/>
          <p:cNvSpPr/>
          <p:nvPr/>
        </p:nvSpPr>
        <p:spPr>
          <a:xfrm>
            <a:off x="4064977" y="4674906"/>
            <a:ext cx="1340297" cy="1234881"/>
          </a:xfrm>
          <a:prstGeom prst="ellipse">
            <a:avLst/>
          </a:prstGeom>
          <a:noFill/>
          <a:ln w="190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2453098" y="4504865"/>
            <a:ext cx="883685" cy="752199"/>
          </a:xfrm>
          <a:prstGeom prst="ellipse">
            <a:avLst/>
          </a:prstGeom>
          <a:noFill/>
          <a:ln w="190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586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cos_1-CMYK.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565016" y="37217"/>
            <a:ext cx="5791778" cy="3243396"/>
          </a:xfrm>
          <a:prstGeom prst="rect">
            <a:avLst/>
          </a:prstGeom>
        </p:spPr>
      </p:pic>
      <p:pic>
        <p:nvPicPr>
          <p:cNvPr id="5" name="Picture 4" descr="Cocos_4.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600286" y="3592885"/>
            <a:ext cx="5791779" cy="3265115"/>
          </a:xfrm>
          <a:prstGeom prst="rect">
            <a:avLst/>
          </a:prstGeom>
        </p:spPr>
      </p:pic>
      <p:sp>
        <p:nvSpPr>
          <p:cNvPr id="6" name="TextBox 5"/>
          <p:cNvSpPr txBox="1"/>
          <p:nvPr/>
        </p:nvSpPr>
        <p:spPr>
          <a:xfrm>
            <a:off x="176354" y="6350815"/>
            <a:ext cx="1212305" cy="369332"/>
          </a:xfrm>
          <a:prstGeom prst="rect">
            <a:avLst/>
          </a:prstGeom>
          <a:noFill/>
        </p:spPr>
        <p:txBody>
          <a:bodyPr wrap="square" rtlCol="0">
            <a:spAutoFit/>
          </a:bodyPr>
          <a:lstStyle/>
          <a:p>
            <a:r>
              <a:rPr lang="en-US" dirty="0">
                <a:hlinkClick r:id="rId5"/>
              </a:rPr>
              <a:t>Website</a:t>
            </a:r>
            <a:endParaRPr lang="en-US" dirty="0"/>
          </a:p>
        </p:txBody>
      </p:sp>
    </p:spTree>
    <p:extLst>
      <p:ext uri="{BB962C8B-B14F-4D97-AF65-F5344CB8AC3E}">
        <p14:creationId xmlns:p14="http://schemas.microsoft.com/office/powerpoint/2010/main" val="2663871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Javier Castro</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second work speaks about uncertainty and the anxiety of seeing the future. A man repeatedly throws four pieces of coconut shells on the floor [as a divination ritual], reads the position they fall in and gives an answer—this is what normally happens. In the video, the viewer cannot get an answer because there are always pieces that fall outside of the frame. So that the reading is continually open and unresolved.”</a:t>
            </a:r>
          </a:p>
          <a:p>
            <a:pPr marL="0" indent="0">
              <a:buNone/>
            </a:pPr>
            <a:r>
              <a:rPr lang="en-US" dirty="0"/>
              <a:t> </a:t>
            </a:r>
          </a:p>
          <a:p>
            <a:pPr marL="0" indent="0">
              <a:buNone/>
            </a:pPr>
            <a:r>
              <a:rPr lang="en-US" sz="1400" dirty="0"/>
              <a:t>Retrieved from: </a:t>
            </a:r>
            <a:r>
              <a:rPr lang="en-US" sz="1400" u="sng" dirty="0">
                <a:hlinkClick r:id="rId3"/>
              </a:rPr>
              <a:t>http://www.cubanartnews.org/news/5-artists-1-curator-on-climate-change-cuba-usa/6623</a:t>
            </a:r>
            <a:r>
              <a:rPr lang="en-US" sz="1400" dirty="0"/>
              <a:t> </a:t>
            </a:r>
          </a:p>
        </p:txBody>
      </p:sp>
    </p:spTree>
    <p:extLst>
      <p:ext uri="{BB962C8B-B14F-4D97-AF65-F5344CB8AC3E}">
        <p14:creationId xmlns:p14="http://schemas.microsoft.com/office/powerpoint/2010/main" val="289596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 Traditions Gallery Walk</a:t>
            </a:r>
          </a:p>
        </p:txBody>
      </p:sp>
      <p:sp>
        <p:nvSpPr>
          <p:cNvPr id="3" name="Content Placeholder 2"/>
          <p:cNvSpPr>
            <a:spLocks noGrp="1"/>
          </p:cNvSpPr>
          <p:nvPr>
            <p:ph idx="1"/>
          </p:nvPr>
        </p:nvSpPr>
        <p:spPr/>
        <p:txBody>
          <a:bodyPr>
            <a:normAutofit lnSpcReduction="10000"/>
          </a:bodyPr>
          <a:lstStyle/>
          <a:p>
            <a:pPr marL="0" indent="0">
              <a:buNone/>
            </a:pPr>
            <a:r>
              <a:rPr lang="en-US" dirty="0"/>
              <a:t>Task: Come up with the following to be displayed via a </a:t>
            </a:r>
            <a:r>
              <a:rPr lang="en-US"/>
              <a:t>cultural traditions gallery </a:t>
            </a:r>
            <a:r>
              <a:rPr lang="en-US" dirty="0"/>
              <a:t>walk:</a:t>
            </a:r>
            <a:br>
              <a:rPr lang="en-US" dirty="0"/>
            </a:br>
            <a:endParaRPr lang="en-US" dirty="0"/>
          </a:p>
          <a:p>
            <a:pPr lvl="0"/>
            <a:r>
              <a:rPr lang="en-US" dirty="0"/>
              <a:t>A visual that represents your cultural tradition (rite/custom/practice/act) </a:t>
            </a:r>
          </a:p>
          <a:p>
            <a:pPr lvl="0"/>
            <a:r>
              <a:rPr lang="en-US" dirty="0"/>
              <a:t>A detailed label of your visual that describes (1) the image and how it is represents your tradition and (2) the significance of your tradition to you. </a:t>
            </a:r>
          </a:p>
        </p:txBody>
      </p:sp>
    </p:spTree>
    <p:extLst>
      <p:ext uri="{BB962C8B-B14F-4D97-AF65-F5344CB8AC3E}">
        <p14:creationId xmlns:p14="http://schemas.microsoft.com/office/powerpoint/2010/main" val="823210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2561"/>
            <a:ext cx="8229600" cy="1143000"/>
          </a:xfrm>
        </p:spPr>
        <p:txBody>
          <a:bodyPr>
            <a:normAutofit fontScale="90000"/>
          </a:bodyPr>
          <a:lstStyle/>
          <a:p>
            <a:r>
              <a:rPr lang="en-US" sz="8300" b="1" i="1" dirty="0"/>
              <a:t>Cultural Traditions Gallery Walk</a:t>
            </a:r>
            <a:endParaRPr lang="en-US" dirty="0"/>
          </a:p>
        </p:txBody>
      </p:sp>
    </p:spTree>
    <p:extLst>
      <p:ext uri="{BB962C8B-B14F-4D97-AF65-F5344CB8AC3E}">
        <p14:creationId xmlns:p14="http://schemas.microsoft.com/office/powerpoint/2010/main" val="3987815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 and Share</a:t>
            </a:r>
          </a:p>
        </p:txBody>
      </p:sp>
      <p:sp>
        <p:nvSpPr>
          <p:cNvPr id="3" name="Content Placeholder 2"/>
          <p:cNvSpPr>
            <a:spLocks noGrp="1"/>
          </p:cNvSpPr>
          <p:nvPr>
            <p:ph idx="1"/>
          </p:nvPr>
        </p:nvSpPr>
        <p:spPr/>
        <p:txBody>
          <a:bodyPr/>
          <a:lstStyle/>
          <a:p>
            <a:r>
              <a:rPr lang="en-US" dirty="0"/>
              <a:t>What did you learn as a result of engaging in the cultural traditions gallery walk?”</a:t>
            </a:r>
          </a:p>
        </p:txBody>
      </p:sp>
    </p:spTree>
    <p:extLst>
      <p:ext uri="{BB962C8B-B14F-4D97-AF65-F5344CB8AC3E}">
        <p14:creationId xmlns:p14="http://schemas.microsoft.com/office/powerpoint/2010/main" val="3651490916"/>
      </p:ext>
    </p:extLst>
  </p:cSld>
  <p:clrMapOvr>
    <a:masterClrMapping/>
  </p:clrMapOvr>
</p:sld>
</file>

<file path=ppt/theme/theme1.xml><?xml version="1.0" encoding="utf-8"?>
<a:theme xmlns:a="http://schemas.openxmlformats.org/drawingml/2006/main" name=" Black ">
  <a:themeElements>
    <a:clrScheme name="Custom 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4F5FF"/>
      </a:hlink>
      <a:folHlink>
        <a:srgbClr val="F6FC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52</TotalTime>
  <Words>1092</Words>
  <Application>Microsoft Macintosh PowerPoint</Application>
  <PresentationFormat>On-screen Show (4:3)</PresentationFormat>
  <Paragraphs>66</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 Black </vt:lpstr>
      <vt:lpstr>Cocos: Cultural Traditions </vt:lpstr>
      <vt:lpstr>Cocos: Cultural Traditions </vt:lpstr>
      <vt:lpstr>Afro-Cuban</vt:lpstr>
      <vt:lpstr>PowerPoint Presentation</vt:lpstr>
      <vt:lpstr>Javier Castro</vt:lpstr>
      <vt:lpstr>Cultural Traditions Gallery Walk</vt:lpstr>
      <vt:lpstr>Cultural Traditions Gallery Walk</vt:lpstr>
      <vt:lpstr>Stand and Share</vt:lpstr>
    </vt:vector>
  </TitlesOfParts>
  <Company>University of South Florida</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Cocos: Cultural Traditions </dc:title>
  <dc:creator>Cheryl Ellerbrock</dc:creator>
  <cp:lastModifiedBy>Fuller, Don</cp:lastModifiedBy>
  <cp:revision>6</cp:revision>
  <dcterms:created xsi:type="dcterms:W3CDTF">2018-01-22T01:24:42Z</dcterms:created>
  <dcterms:modified xsi:type="dcterms:W3CDTF">2018-01-23T20:32:34Z</dcterms:modified>
</cp:coreProperties>
</file>